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3"/>
  </p:sldMasterIdLst>
  <p:notesMasterIdLst>
    <p:notesMasterId r:id="rId20"/>
  </p:notesMasterIdLst>
  <p:handoutMasterIdLst>
    <p:handoutMasterId r:id="rId21"/>
  </p:handoutMasterIdLst>
  <p:sldIdLst>
    <p:sldId id="613" r:id="rId4"/>
    <p:sldId id="588" r:id="rId5"/>
    <p:sldId id="618" r:id="rId6"/>
    <p:sldId id="619" r:id="rId7"/>
    <p:sldId id="649" r:id="rId8"/>
    <p:sldId id="650" r:id="rId9"/>
    <p:sldId id="580" r:id="rId10"/>
    <p:sldId id="597" r:id="rId11"/>
    <p:sldId id="635" r:id="rId12"/>
    <p:sldId id="637" r:id="rId13"/>
    <p:sldId id="639" r:id="rId14"/>
    <p:sldId id="638" r:id="rId15"/>
    <p:sldId id="615" r:id="rId16"/>
    <p:sldId id="640" r:id="rId17"/>
    <p:sldId id="634" r:id="rId18"/>
    <p:sldId id="628" r:id="rId19"/>
  </p:sldIdLst>
  <p:sldSz cx="9144000" cy="5143500"/>
  <p:notesSz cx="6858000" cy="9144000"/>
  <p:custDataLst>
    <p:tags r:id="rId2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校对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D3D7"/>
    <a:srgbClr val="000000"/>
    <a:srgbClr val="9C7500"/>
    <a:srgbClr val="FFC000"/>
    <a:srgbClr val="E0E0E0"/>
    <a:srgbClr val="338F87"/>
    <a:srgbClr val="45BDB5"/>
    <a:srgbClr val="0071C8"/>
    <a:srgbClr val="009ACC"/>
    <a:srgbClr val="003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28"/>
        <p:guide pos="3108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gs" Target="tags/tag75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8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tags" Target="../tags/tag34.xml"/><Relationship Id="rId7" Type="http://schemas.openxmlformats.org/officeDocument/2006/relationships/tags" Target="../tags/tag33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5" Type="http://schemas.openxmlformats.org/officeDocument/2006/relationships/slideLayout" Target="../slideLayouts/slideLayout12.xml"/><Relationship Id="rId14" Type="http://schemas.openxmlformats.org/officeDocument/2006/relationships/tags" Target="../tags/tag48.xml"/><Relationship Id="rId13" Type="http://schemas.openxmlformats.org/officeDocument/2006/relationships/tags" Target="../tags/tag47.xml"/><Relationship Id="rId12" Type="http://schemas.openxmlformats.org/officeDocument/2006/relationships/tags" Target="../tags/tag46.xml"/><Relationship Id="rId11" Type="http://schemas.openxmlformats.org/officeDocument/2006/relationships/tags" Target="../tags/tag45.xml"/><Relationship Id="rId10" Type="http://schemas.openxmlformats.org/officeDocument/2006/relationships/tags" Target="../tags/tag44.xml"/><Relationship Id="rId1" Type="http://schemas.openxmlformats.org/officeDocument/2006/relationships/tags" Target="../tags/tag3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tags" Target="../tags/tag63.xml"/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72.xml"/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0" Type="http://schemas.openxmlformats.org/officeDocument/2006/relationships/slideLayout" Target="../slideLayouts/slideLayout15.xml"/><Relationship Id="rId1" Type="http://schemas.openxmlformats.org/officeDocument/2006/relationships/tags" Target="../tags/tag64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6.xml"/><Relationship Id="rId4" Type="http://schemas.openxmlformats.org/officeDocument/2006/relationships/image" Target="../media/image5.png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6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0" Type="http://schemas.openxmlformats.org/officeDocument/2006/relationships/vmlDrawing" Target="../drawings/vmlDrawing2.v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0" Type="http://schemas.openxmlformats.org/officeDocument/2006/relationships/slideLayout" Target="../slideLayouts/slideLayout10.xml"/><Relationship Id="rId1" Type="http://schemas.openxmlformats.org/officeDocument/2006/relationships/tags" Target="../tags/tag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88105" y="302895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4539615" y="3153410"/>
            <a:ext cx="454025" cy="4540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027805" y="3098165"/>
            <a:ext cx="19665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第 </a:t>
            </a:r>
            <a:r>
              <a:rPr lang="en-US" altLang="zh-CN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8 </a:t>
            </a:r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课时</a:t>
            </a:r>
            <a:endParaRPr lang="zh-CN" altLang="en-US" sz="3200" b="1" spc="200">
              <a:solidFill>
                <a:schemeClr val="tx1"/>
              </a:solidFill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159500" y="3139440"/>
            <a:ext cx="28117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比和比例（</a:t>
            </a:r>
            <a:r>
              <a:rPr lang="en-US" altLang="zh-CN" sz="3200" b="1"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2</a:t>
            </a:r>
            <a:r>
              <a:rPr lang="zh-CN" sz="3200" b="1"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）</a:t>
            </a:r>
            <a:endParaRPr lang="zh-CN" sz="3200" b="1">
              <a:solidFill>
                <a:schemeClr val="tx1"/>
              </a:solidFill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10200" y="2445385"/>
            <a:ext cx="23196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1.</a:t>
            </a:r>
            <a:r>
              <a:rPr 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数与代数</a:t>
            </a:r>
            <a:endParaRPr lang="zh-CN" sz="3200" b="1">
              <a:latin typeface="Times New Roman" panose="02020603050405020304" charset="0"/>
              <a:ea typeface="+mj-ea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24400" y="1885950"/>
            <a:ext cx="39084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第</a:t>
            </a:r>
            <a:r>
              <a:rPr lang="en-US" alt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6</a:t>
            </a:r>
            <a:r>
              <a:rPr lang="zh-CN" altLang="en-US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单元 整理和复习  </a:t>
            </a:r>
            <a:endParaRPr lang="zh-CN" altLang="en-US" sz="3200" b="1">
              <a:latin typeface="Times New Roman" panose="02020603050405020304" charset="0"/>
              <a:ea typeface="+mj-ea"/>
              <a:cs typeface="Times New Roman" panose="0202060305040502030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Text Box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81940" y="285750"/>
            <a:ext cx="688911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 dirty="0">
                <a:cs typeface="Times New Roman" panose="02020603050405020304" charset="0"/>
              </a:rPr>
              <a:t>2.</a:t>
            </a:r>
            <a:r>
              <a:rPr lang="zh-CN" altLang="en-US" sz="2800" b="1" dirty="0">
                <a:cs typeface="Times New Roman" panose="02020603050405020304" charset="0"/>
              </a:rPr>
              <a:t>用一辆汽车运送一批货物，请完成下表。</a:t>
            </a:r>
            <a:endParaRPr lang="zh-CN" altLang="en-US" sz="2800" b="1" dirty="0">
              <a:cs typeface="Times New Roman" panose="02020603050405020304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57200" y="895350"/>
          <a:ext cx="8055610" cy="1206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0030"/>
                <a:gridCol w="1044575"/>
                <a:gridCol w="1109980"/>
                <a:gridCol w="1030605"/>
                <a:gridCol w="993140"/>
                <a:gridCol w="1097280"/>
              </a:tblGrid>
              <a:tr h="60325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宋体" panose="02010600030101010101" pitchFamily="2" charset="-122"/>
                        </a:rPr>
                        <a:t>载重（吨）</a:t>
                      </a: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4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6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12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</a:tr>
              <a:tr h="45402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宋体" panose="02010600030101010101" pitchFamily="2" charset="-122"/>
                        </a:rPr>
                        <a:t>运输的次数（次）</a:t>
                      </a: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20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矩形 24"/>
          <p:cNvSpPr/>
          <p:nvPr>
            <p:custDataLst>
              <p:tags r:id="rId3"/>
            </p:custDataLst>
          </p:nvPr>
        </p:nvSpPr>
        <p:spPr>
          <a:xfrm>
            <a:off x="5638800" y="1536700"/>
            <a:ext cx="661035" cy="56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685800">
              <a:lnSpc>
                <a:spcPct val="110000"/>
              </a:lnSpc>
              <a:spcBef>
                <a:spcPts val="450"/>
              </a:spcBef>
              <a:buClr>
                <a:srgbClr val="BBE0E3"/>
              </a:buClr>
              <a:buSzPct val="8000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矩形 25"/>
          <p:cNvSpPr/>
          <p:nvPr>
            <p:custDataLst>
              <p:tags r:id="rId4"/>
            </p:custDataLst>
          </p:nvPr>
        </p:nvSpPr>
        <p:spPr>
          <a:xfrm>
            <a:off x="6629400" y="1536700"/>
            <a:ext cx="661035" cy="56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685800">
              <a:lnSpc>
                <a:spcPct val="110000"/>
              </a:lnSpc>
              <a:spcBef>
                <a:spcPts val="450"/>
              </a:spcBef>
              <a:buClr>
                <a:srgbClr val="BBE0E3"/>
              </a:buClr>
              <a:buSzPct val="8000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" name="矩形 26"/>
          <p:cNvSpPr/>
          <p:nvPr>
            <p:custDataLst>
              <p:tags r:id="rId5"/>
            </p:custDataLst>
          </p:nvPr>
        </p:nvSpPr>
        <p:spPr>
          <a:xfrm>
            <a:off x="7772400" y="1536700"/>
            <a:ext cx="501650" cy="56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685800">
              <a:lnSpc>
                <a:spcPct val="110000"/>
              </a:lnSpc>
              <a:spcBef>
                <a:spcPts val="450"/>
              </a:spcBef>
              <a:buClr>
                <a:srgbClr val="BBE0E3"/>
              </a:buClr>
              <a:buSzPct val="8000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7200" y="2266950"/>
            <a:ext cx="7517130" cy="95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cs typeface="Times New Roman" panose="02020603050405020304" charset="0"/>
              </a:rPr>
              <a:t>（</a:t>
            </a:r>
            <a:r>
              <a:rPr lang="en-US" altLang="zh-CN" sz="2800" b="1" dirty="0">
                <a:cs typeface="Times New Roman" panose="02020603050405020304" charset="0"/>
              </a:rPr>
              <a:t>2</a:t>
            </a:r>
            <a:r>
              <a:rPr lang="zh-CN" altLang="en-US" sz="2800" b="1" dirty="0">
                <a:cs typeface="Times New Roman" panose="02020603050405020304" charset="0"/>
              </a:rPr>
              <a:t>）如果用载重为</a:t>
            </a:r>
            <a:r>
              <a:rPr lang="en-US" altLang="zh-CN" sz="2800" b="1" dirty="0">
                <a:cs typeface="Times New Roman" panose="02020603050405020304" charset="0"/>
              </a:rPr>
              <a:t>30</a:t>
            </a:r>
            <a:r>
              <a:rPr lang="zh-CN" altLang="en-US" sz="2800" b="1" dirty="0">
                <a:cs typeface="Times New Roman" panose="02020603050405020304" charset="0"/>
              </a:rPr>
              <a:t>吨的大货车运这批货物，几次可以运完？</a:t>
            </a:r>
            <a:endParaRPr lang="zh-CN" altLang="en-US" sz="2800" b="1" dirty="0">
              <a:cs typeface="Times New Roman" panose="02020603050405020304" charset="0"/>
            </a:endParaRPr>
          </a:p>
        </p:txBody>
      </p:sp>
      <p:sp>
        <p:nvSpPr>
          <p:cNvPr id="31" name="TextBox 1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200400" y="3333750"/>
            <a:ext cx="2880995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120÷30＝4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（次）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      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32" name="Text Box 3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67000" y="4095750"/>
            <a:ext cx="417703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charset="0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charset="0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charset="0"/>
              </a:rPr>
              <a:t>次可以运完。</a:t>
            </a:r>
            <a:endParaRPr lang="zh-CN" altLang="en-US" sz="2800" b="1" dirty="0">
              <a:solidFill>
                <a:srgbClr val="FF0000"/>
              </a:solidFill>
              <a:ea typeface="楷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24" grpId="0"/>
      <p:bldP spid="2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04800" y="361950"/>
            <a:ext cx="8611870" cy="181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3.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电动汽车作为新型的环保交通工具，受到了消费者的喜爱。小丽的爸爸买了某品牌的电动汽车带全家外出旅行，途中小丽记录了汽车仪表盘上显示的相关数据，整理结果如下表：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146685" y="3234055"/>
            <a:ext cx="8693785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等线" panose="02010600030101010101" charset="-122"/>
              </a:rPr>
              <a:t>（1）观察上表，汽车的行驶路程与耗电量成（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等线" panose="02010600030101010101" charset="-122"/>
              </a:rPr>
              <a:t>）比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等线" panose="02010600030101010101" charset="-122"/>
            </a:endParaRPr>
          </a:p>
          <a:p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等线" panose="02010600030101010101" charset="-122"/>
              </a:rPr>
              <a:t>例关系。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5" name="表格 4"/>
          <p:cNvGraphicFramePr/>
          <p:nvPr>
            <p:custDataLst>
              <p:tags r:id="rId3"/>
            </p:custDataLst>
          </p:nvPr>
        </p:nvGraphicFramePr>
        <p:xfrm>
          <a:off x="460375" y="2114550"/>
          <a:ext cx="8301460" cy="1084580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2350770"/>
                <a:gridCol w="991764"/>
                <a:gridCol w="991764"/>
                <a:gridCol w="991764"/>
                <a:gridCol w="991764"/>
                <a:gridCol w="991764"/>
                <a:gridCol w="991870"/>
              </a:tblGrid>
              <a:tr h="562610">
                <a:tc>
                  <a:txBody>
                    <a:bodyPr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zh-CN" altLang="en-US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行驶路程／ km </a:t>
                      </a:r>
                      <a:endParaRPr lang="zh-CN" altLang="en-US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120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130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140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150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…</a:t>
                      </a:r>
                      <a:endParaRPr lang="zh-CN" altLang="en-US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</a:tr>
              <a:tr h="5181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耗电量／千瓦时</a:t>
                      </a:r>
                      <a:endParaRPr lang="zh-CN" altLang="en-US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18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19.5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21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22.5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…</a:t>
                      </a:r>
                      <a:endParaRPr lang="zh-CN" altLang="en-US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7533640" y="3234055"/>
            <a:ext cx="5403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等线" panose="02010600030101010101" charset="-122"/>
              </a:rPr>
              <a:t>正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Times New Roman" panose="02020603050405020304" charset="0"/>
              <a:sym typeface="等线" panose="02010600030101010101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742950" y="4019550"/>
            <a:ext cx="1888490" cy="963295"/>
            <a:chOff x="3153" y="7190"/>
            <a:chExt cx="2974" cy="1517"/>
          </a:xfrm>
        </p:grpSpPr>
        <p:sp>
          <p:nvSpPr>
            <p:cNvPr id="7" name="文本框 6"/>
            <p:cNvSpPr txBox="1"/>
            <p:nvPr>
              <p:custDataLst>
                <p:tags r:id="rId5"/>
              </p:custDataLst>
            </p:nvPr>
          </p:nvSpPr>
          <p:spPr>
            <a:xfrm>
              <a:off x="3153" y="7206"/>
              <a:ext cx="1190" cy="15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ctr"/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100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 15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8" name="文本框 7"/>
            <p:cNvSpPr txBox="1"/>
            <p:nvPr>
              <p:custDataLst>
                <p:tags r:id="rId6"/>
              </p:custDataLst>
            </p:nvPr>
          </p:nvSpPr>
          <p:spPr>
            <a:xfrm>
              <a:off x="4235" y="7578"/>
              <a:ext cx="102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</a:rPr>
                <a:t>＝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charset="0"/>
              </a:endParaRPr>
            </a:p>
          </p:txBody>
        </p:sp>
        <p:sp>
          <p:nvSpPr>
            <p:cNvPr id="9" name="文本框 8"/>
            <p:cNvSpPr txBox="1"/>
            <p:nvPr>
              <p:custDataLst>
                <p:tags r:id="rId7"/>
              </p:custDataLst>
            </p:nvPr>
          </p:nvSpPr>
          <p:spPr>
            <a:xfrm>
              <a:off x="5199" y="7190"/>
              <a:ext cx="928" cy="15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ctr"/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20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 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175000" y="4019550"/>
            <a:ext cx="1887220" cy="963295"/>
            <a:chOff x="3155" y="7190"/>
            <a:chExt cx="2972" cy="1517"/>
          </a:xfrm>
        </p:grpSpPr>
        <p:sp>
          <p:nvSpPr>
            <p:cNvPr id="12" name="文本框 11"/>
            <p:cNvSpPr txBox="1"/>
            <p:nvPr>
              <p:custDataLst>
                <p:tags r:id="rId8"/>
              </p:custDataLst>
            </p:nvPr>
          </p:nvSpPr>
          <p:spPr>
            <a:xfrm>
              <a:off x="3155" y="7206"/>
              <a:ext cx="1188" cy="15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ctr"/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120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 18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9"/>
              </p:custDataLst>
            </p:nvPr>
          </p:nvSpPr>
          <p:spPr>
            <a:xfrm>
              <a:off x="4235" y="7578"/>
              <a:ext cx="102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</a:rPr>
                <a:t>＝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charset="0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10"/>
              </p:custDataLst>
            </p:nvPr>
          </p:nvSpPr>
          <p:spPr>
            <a:xfrm>
              <a:off x="5199" y="7190"/>
              <a:ext cx="928" cy="15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ctr"/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20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 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5638800" y="4019550"/>
            <a:ext cx="1993265" cy="963295"/>
            <a:chOff x="2988" y="7190"/>
            <a:chExt cx="3139" cy="1517"/>
          </a:xfrm>
        </p:grpSpPr>
        <p:sp>
          <p:nvSpPr>
            <p:cNvPr id="16" name="文本框 15"/>
            <p:cNvSpPr txBox="1"/>
            <p:nvPr>
              <p:custDataLst>
                <p:tags r:id="rId11"/>
              </p:custDataLst>
            </p:nvPr>
          </p:nvSpPr>
          <p:spPr>
            <a:xfrm>
              <a:off x="2988" y="7206"/>
              <a:ext cx="1523" cy="15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ctr"/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 130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 19.5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7" name="文本框 16"/>
            <p:cNvSpPr txBox="1"/>
            <p:nvPr>
              <p:custDataLst>
                <p:tags r:id="rId12"/>
              </p:custDataLst>
            </p:nvPr>
          </p:nvSpPr>
          <p:spPr>
            <a:xfrm>
              <a:off x="4405" y="7594"/>
              <a:ext cx="102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</a:rPr>
                <a:t>＝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charset="0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13"/>
              </p:custDataLst>
            </p:nvPr>
          </p:nvSpPr>
          <p:spPr>
            <a:xfrm>
              <a:off x="5199" y="7190"/>
              <a:ext cx="928" cy="15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ctr"/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20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 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sp>
        <p:nvSpPr>
          <p:cNvPr id="19" name="文本框 18"/>
          <p:cNvSpPr txBox="1"/>
          <p:nvPr>
            <p:custDataLst>
              <p:tags r:id="rId14"/>
            </p:custDataLst>
          </p:nvPr>
        </p:nvSpPr>
        <p:spPr>
          <a:xfrm>
            <a:off x="7696200" y="4234815"/>
            <a:ext cx="10648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</a:rPr>
              <a:t>…</a:t>
            </a:r>
            <a:endParaRPr lang="zh-CN" altLang="en-US" sz="280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6" grpId="0"/>
      <p:bldP spid="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7470" y="1539875"/>
            <a:ext cx="890968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等线" panose="02010600030101010101" charset="-122"/>
              </a:rPr>
              <a:t>（2）汽车电池充满后有45千瓦时，行驶280 km ，够吗？（用比例解答。）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等线" panose="0201060003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03680" y="2430145"/>
            <a:ext cx="62166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解：设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等线" panose="02010600030101010101" charset="-122"/>
              </a:rPr>
              <a:t>汽车电池充满后可以行驶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x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km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等线" panose="02010600030101010101" charset="-122"/>
              </a:rPr>
              <a:t>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等线" panose="02010600030101010101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3051810" y="2898140"/>
            <a:ext cx="26777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x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45＝100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15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429000" y="3425825"/>
            <a:ext cx="17849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15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x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＝4500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429000" y="3859530"/>
            <a:ext cx="16071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    x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＝300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5"/>
            </p:custDataLst>
          </p:nvPr>
        </p:nvSpPr>
        <p:spPr>
          <a:xfrm>
            <a:off x="6324600" y="3859530"/>
            <a:ext cx="16071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300＞280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6"/>
            </p:custDataLst>
          </p:nvPr>
        </p:nvSpPr>
        <p:spPr>
          <a:xfrm>
            <a:off x="762000" y="4392295"/>
            <a:ext cx="808926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等线" panose="02010600030101010101" charset="-122"/>
              </a:rPr>
              <a:t>答：汽车电池充满后有45千瓦时，够行驶280km 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等线" panose="02010600030101010101" charset="-122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7"/>
            </p:custDataLst>
          </p:nvPr>
        </p:nvGraphicFramePr>
        <p:xfrm>
          <a:off x="461645" y="438150"/>
          <a:ext cx="8301460" cy="1084580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2350770"/>
                <a:gridCol w="991764"/>
                <a:gridCol w="991764"/>
                <a:gridCol w="991764"/>
                <a:gridCol w="991764"/>
                <a:gridCol w="991764"/>
                <a:gridCol w="991870"/>
              </a:tblGrid>
              <a:tr h="566420">
                <a:tc>
                  <a:txBody>
                    <a:bodyPr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zh-CN" altLang="en-US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行驶路程／ km </a:t>
                      </a:r>
                      <a:endParaRPr lang="zh-CN" altLang="en-US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120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130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140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150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…</a:t>
                      </a:r>
                      <a:endParaRPr lang="zh-CN" altLang="en-US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</a:tr>
              <a:tr h="5181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耗电量／千瓦时</a:t>
                      </a:r>
                      <a:endParaRPr lang="zh-CN" altLang="en-US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18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19.5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21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22.5</a:t>
                      </a:r>
                      <a:endParaRPr lang="en-US" altLang="zh-CN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ysClr val="windowText" lastClr="00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…</a:t>
                      </a:r>
                      <a:endParaRPr lang="zh-CN" altLang="en-US" sz="24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1" grpId="0"/>
      <p:bldP spid="3" grpId="1"/>
      <p:bldP spid="4" grpId="1"/>
      <p:bldP spid="7" grpId="1"/>
      <p:bldP spid="8" grpId="1"/>
      <p:bldP spid="11" grpId="1"/>
      <p:bldP spid="12" grpId="1"/>
      <p:bldP spid="12" grpId="2"/>
      <p:bldP spid="2" grpId="1"/>
      <p:bldP spid="3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35605" y="57150"/>
            <a:ext cx="34163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P84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练习十七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T5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304800" y="361950"/>
            <a:ext cx="8397240" cy="2008505"/>
          </a:xfrm>
          <a:prstGeom prst="rect">
            <a:avLst/>
          </a:prstGeom>
        </p:spPr>
        <p:txBody>
          <a:bodyPr/>
          <a:p>
            <a:pPr marL="0" marR="0" lvl="0" indent="0" algn="just" defTabSz="914400" rtl="0" eaLnBrk="0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甲地到乙地的高速公路大约长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200km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，乙地到丙地大约长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280km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。一辆汽车从甲地出发经乙地开往丙地，当行驶到乙地时用了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2.5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小时。按照这个速度，该车从甲地到丙地大约需要多少小时？</a:t>
            </a:r>
            <a:endParaRPr lang="zh-CN" altLang="en-US" sz="28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marR="0" lvl="0" indent="0" algn="just" defTabSz="914400" rtl="0" eaLnBrk="0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    </a:t>
            </a:r>
            <a:endParaRPr kumimoji="0" lang="zh-CN" altLang="zh-CN" sz="2800" b="1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文本框 1"/>
          <p:cNvSpPr txBox="1">
            <a:spLocks noChangeArrowheads="1"/>
          </p:cNvSpPr>
          <p:nvPr/>
        </p:nvSpPr>
        <p:spPr bwMode="auto">
          <a:xfrm>
            <a:off x="702310" y="2190750"/>
            <a:ext cx="6688455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解：设该车从甲地到丙地大约需要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小时。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15" name="组合 2"/>
          <p:cNvGrpSpPr/>
          <p:nvPr/>
        </p:nvGrpSpPr>
        <p:grpSpPr bwMode="auto">
          <a:xfrm>
            <a:off x="3207922" y="2800372"/>
            <a:ext cx="3107055" cy="1090930"/>
            <a:chOff x="1170810" y="1784708"/>
            <a:chExt cx="3108741" cy="1091175"/>
          </a:xfrm>
        </p:grpSpPr>
        <p:sp>
          <p:nvSpPr>
            <p:cNvPr id="16" name="文本框 15"/>
            <p:cNvSpPr txBox="1"/>
            <p:nvPr>
              <p:custDataLst>
                <p:tags r:id="rId2"/>
              </p:custDataLst>
            </p:nvPr>
          </p:nvSpPr>
          <p:spPr>
            <a:xfrm>
              <a:off x="1170810" y="1829168"/>
              <a:ext cx="874234" cy="6078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200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cxnSp>
          <p:nvCxnSpPr>
            <p:cNvPr id="17" name="直接连接符 16"/>
            <p:cNvCxnSpPr/>
            <p:nvPr>
              <p:custDataLst>
                <p:tags r:id="rId3"/>
              </p:custDataLst>
            </p:nvPr>
          </p:nvCxnSpPr>
          <p:spPr>
            <a:xfrm>
              <a:off x="1357270" y="2381424"/>
              <a:ext cx="53368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本框 17"/>
            <p:cNvSpPr txBox="1"/>
            <p:nvPr>
              <p:custDataLst>
                <p:tags r:id="rId4"/>
              </p:custDataLst>
            </p:nvPr>
          </p:nvSpPr>
          <p:spPr>
            <a:xfrm>
              <a:off x="1213377" y="2268052"/>
              <a:ext cx="831666" cy="6078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2.5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19" name="文本框 18"/>
            <p:cNvSpPr txBox="1"/>
            <p:nvPr>
              <p:custDataLst>
                <p:tags r:id="rId5"/>
              </p:custDataLst>
            </p:nvPr>
          </p:nvSpPr>
          <p:spPr>
            <a:xfrm>
              <a:off x="1965614" y="2074650"/>
              <a:ext cx="540678" cy="6078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＝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20" name="文本框 19"/>
            <p:cNvSpPr txBox="1"/>
            <p:nvPr>
              <p:custDataLst>
                <p:tags r:id="rId6"/>
              </p:custDataLst>
            </p:nvPr>
          </p:nvSpPr>
          <p:spPr>
            <a:xfrm>
              <a:off x="2506304" y="1784708"/>
              <a:ext cx="1773247" cy="6078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200＋280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cxnSp>
          <p:nvCxnSpPr>
            <p:cNvPr id="21" name="直接连接符 20"/>
            <p:cNvCxnSpPr/>
            <p:nvPr>
              <p:custDataLst>
                <p:tags r:id="rId7"/>
              </p:custDataLst>
            </p:nvPr>
          </p:nvCxnSpPr>
          <p:spPr>
            <a:xfrm>
              <a:off x="2659410" y="2379519"/>
              <a:ext cx="145334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文本框 21"/>
            <p:cNvSpPr txBox="1"/>
            <p:nvPr>
              <p:custDataLst>
                <p:tags r:id="rId8"/>
              </p:custDataLst>
            </p:nvPr>
          </p:nvSpPr>
          <p:spPr>
            <a:xfrm>
              <a:off x="3186759" y="2377931"/>
              <a:ext cx="363417" cy="45730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noAutofit/>
            </a:bodyPr>
            <a:lstStyle/>
            <a:p>
              <a:pPr eaLnBrk="1" hangingPunct="1">
                <a:lnSpc>
                  <a:spcPct val="90000"/>
                </a:lnSpc>
                <a:defRPr/>
              </a:pP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x</a:t>
              </a:r>
              <a:endPara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3733800" y="3776345"/>
            <a:ext cx="124523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 6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990600" y="4309110"/>
            <a:ext cx="640016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答：该车从甲地到丙地大约需要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小时。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04800" y="285750"/>
            <a:ext cx="8543925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5.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在一幅比例尺是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en-US" altLang="zh-CN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+mn-ea"/>
              </a:rPr>
              <a:t>∶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3000000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的地图上，量得甲、乙两地的距离是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8cm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。在另一幅地图上量得甲、乙两地的距离是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6cm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，这幅地图的比例尺是多少？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789940" y="2092325"/>
            <a:ext cx="19805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</a:rPr>
              <a:t>实际距离：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5105400" y="2114550"/>
            <a:ext cx="33966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24000000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4"/>
            </p:custDataLst>
          </p:nvPr>
        </p:nvSpPr>
        <p:spPr>
          <a:xfrm>
            <a:off x="789940" y="3181350"/>
            <a:ext cx="12553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</a:rPr>
              <a:t>比例尺：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5"/>
            </p:custDataLst>
          </p:nvPr>
        </p:nvSpPr>
        <p:spPr>
          <a:xfrm>
            <a:off x="2188845" y="3199130"/>
            <a:ext cx="22707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6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24000000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6"/>
            </p:custDataLst>
          </p:nvPr>
        </p:nvSpPr>
        <p:spPr>
          <a:xfrm>
            <a:off x="4322445" y="3199130"/>
            <a:ext cx="37242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4000000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7"/>
            </p:custDataLst>
          </p:nvPr>
        </p:nvSpPr>
        <p:spPr>
          <a:xfrm>
            <a:off x="990600" y="3943350"/>
            <a:ext cx="621220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0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等线" panose="02010600030101010101" charset="-122"/>
              </a:rPr>
              <a:t>答：这幅地图的比例尺是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4000000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等线" panose="02010600030101010101" charset="-122"/>
              </a:rPr>
              <a:t>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等线" panose="02010600030101010101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743200" y="1962150"/>
            <a:ext cx="2330450" cy="953135"/>
            <a:chOff x="6724" y="4332"/>
            <a:chExt cx="3670" cy="1501"/>
          </a:xfrm>
        </p:grpSpPr>
        <p:sp>
          <p:nvSpPr>
            <p:cNvPr id="5" name="文本框 4"/>
            <p:cNvSpPr txBox="1"/>
            <p:nvPr>
              <p:custDataLst>
                <p:tags r:id="rId8"/>
              </p:custDataLst>
            </p:nvPr>
          </p:nvSpPr>
          <p:spPr>
            <a:xfrm>
              <a:off x="6724" y="4615"/>
              <a:ext cx="1829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  <a:sym typeface="+mn-ea"/>
                </a:rPr>
                <a:t>8÷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+mn-ea"/>
              </a:endParaRPr>
            </a:p>
          </p:txBody>
        </p:sp>
        <p:sp>
          <p:nvSpPr>
            <p:cNvPr id="12" name="文本框 11"/>
            <p:cNvSpPr txBox="1"/>
            <p:nvPr>
              <p:custDataLst>
                <p:tags r:id="rId9"/>
              </p:custDataLst>
            </p:nvPr>
          </p:nvSpPr>
          <p:spPr>
            <a:xfrm>
              <a:off x="7966" y="4332"/>
              <a:ext cx="2428" cy="15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      1      </a:t>
              </a:r>
              <a:endParaRPr lang="en-US" altLang="zh-CN" sz="28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ctr"/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3000000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0" grpId="0"/>
      <p:bldP spid="10" grpId="1"/>
      <p:bldP spid="11" grpId="0"/>
      <p:bldP spid="13" grpId="0"/>
      <p:bldP spid="11" grpId="1"/>
      <p:bldP spid="13" grpId="1"/>
      <p:bldP spid="14" grpId="0"/>
      <p:bldP spid="14" grpId="1"/>
      <p:bldP spid="9" grpId="0"/>
      <p:bldP spid="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3365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课堂总结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圆角矩形 3"/>
          <p:cNvSpPr/>
          <p:nvPr>
            <p:custDataLst>
              <p:tags r:id="rId2"/>
            </p:custDataLst>
          </p:nvPr>
        </p:nvSpPr>
        <p:spPr>
          <a:xfrm>
            <a:off x="457200" y="1484630"/>
            <a:ext cx="8173720" cy="1320165"/>
          </a:xfrm>
          <a:prstGeom prst="round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p>
            <a:pPr algn="ctr"/>
            <a:r>
              <a:rPr lang="zh-CN" altLang="en-US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等线" panose="02010600030101010101" charset="-122"/>
              </a:rPr>
              <a:t>通过这节课的学习，你有什么收获</a:t>
            </a:r>
            <a:r>
              <a:rPr lang="en-US" altLang="zh-CN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?</a:t>
            </a:r>
            <a:endParaRPr lang="en-US" altLang="zh-CN" sz="3600" b="1">
              <a:solidFill>
                <a:sysClr val="windowText" lastClr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pic>
        <p:nvPicPr>
          <p:cNvPr id="9" name="图片 8" descr="F:\ppt素材\新画人物图\兔子3 拷贝.png兔子3 拷贝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7619683" y="1962150"/>
            <a:ext cx="1437005" cy="18516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9735" y="3873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课后作业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7585" name="Rectangle 2"/>
          <p:cNvSpPr/>
          <p:nvPr/>
        </p:nvSpPr>
        <p:spPr>
          <a:xfrm>
            <a:off x="381000" y="1733550"/>
            <a:ext cx="8129270" cy="12941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从课后习题中选取；</a:t>
            </a:r>
            <a:endParaRPr lang="en-US" altLang="zh-CN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完成本课时的习题。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整理复习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026112" y="540216"/>
            <a:ext cx="2327910" cy="521970"/>
          </a:xfrm>
          <a:prstGeom prst="rect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正比例的意义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457200" y="1200150"/>
            <a:ext cx="7849235" cy="2330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827405"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两种相关联的量，一种量变化，另一种量也随着变化，</a:t>
            </a:r>
            <a:r>
              <a:rPr lang="zh-CN" altLang="zh-CN" sz="2800" b="1" kern="100" noProof="0" dirty="0">
                <a:ln>
                  <a:noFill/>
                </a:ln>
                <a:effectLst/>
                <a:uLnTx/>
                <a:uFillTx/>
                <a:latin typeface="黑体" panose="02010609060101010101" pitchFamily="2" charset="-122"/>
                <a:ea typeface="+mn-ea"/>
                <a:cs typeface="Times New Roman" panose="02020603050405020304" charset="0"/>
                <a:sym typeface="+mn-ea"/>
              </a:rPr>
              <a:t>如果这两种量中相对应的两个数的</a:t>
            </a:r>
            <a:r>
              <a:rPr lang="zh-CN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+mn-ea"/>
                <a:cs typeface="Times New Roman" panose="02020603050405020304" charset="0"/>
                <a:sym typeface="+mn-ea"/>
              </a:rPr>
              <a:t>比值一定</a:t>
            </a:r>
            <a:r>
              <a:rPr lang="zh-CN" altLang="en-US" sz="2800" b="1" dirty="0">
                <a:latin typeface="宋体" panose="02010600030101010101" pitchFamily="2" charset="-122"/>
              </a:rPr>
              <a:t>，</a:t>
            </a:r>
            <a:r>
              <a:rPr lang="zh-CN" altLang="zh-CN" sz="2800" b="1" kern="100" noProof="0" dirty="0">
                <a:ln>
                  <a:noFill/>
                </a:ln>
                <a:effectLst/>
                <a:uLnTx/>
                <a:uFillTx/>
                <a:latin typeface="黑体" panose="02010609060101010101" pitchFamily="2" charset="-122"/>
                <a:ea typeface="+mn-ea"/>
                <a:cs typeface="Times New Roman" panose="02020603050405020304" charset="0"/>
                <a:sym typeface="+mn-ea"/>
              </a:rPr>
              <a:t>这两种量就叫作</a:t>
            </a:r>
            <a:r>
              <a:rPr lang="zh-CN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+mn-ea"/>
                <a:cs typeface="Times New Roman" panose="02020603050405020304" charset="0"/>
                <a:sym typeface="+mn-ea"/>
              </a:rPr>
              <a:t>成正比例的量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+mn-ea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800" b="1" kern="1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+mn-ea"/>
                <a:cs typeface="Times New Roman" panose="02020603050405020304" charset="0"/>
                <a:sym typeface="+mn-ea"/>
              </a:rPr>
              <a:t>它们的关系叫作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+mn-ea"/>
                <a:cs typeface="Times New Roman" panose="02020603050405020304" charset="0"/>
                <a:sym typeface="+mn-ea"/>
              </a:rPr>
              <a:t>正比例关系</a:t>
            </a:r>
            <a:r>
              <a:rPr lang="zh-CN" altLang="en-US" sz="2800" b="1" dirty="0">
                <a:latin typeface="宋体" panose="02010600030101010101" pitchFamily="2" charset="-122"/>
              </a:rPr>
              <a:t>。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895725" y="3669665"/>
            <a:ext cx="360680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2800" b="1" i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y</a:t>
            </a:r>
            <a:endParaRPr lang="en-US" altLang="zh-CN" sz="2800" b="1" i="1" dirty="0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2800" b="1" i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x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996440" y="3885565"/>
            <a:ext cx="4476115" cy="545465"/>
            <a:chOff x="2574" y="6451"/>
            <a:chExt cx="7049" cy="859"/>
          </a:xfrm>
        </p:grpSpPr>
        <p:sp>
          <p:nvSpPr>
            <p:cNvPr id="25" name="矩形 24"/>
            <p:cNvSpPr/>
            <p:nvPr/>
          </p:nvSpPr>
          <p:spPr>
            <a:xfrm>
              <a:off x="2574" y="6488"/>
              <a:ext cx="224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2800" dirty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正比例</a:t>
              </a:r>
              <a:r>
                <a:rPr lang="en-US" altLang="zh-CN" sz="2800" dirty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:</a:t>
              </a:r>
              <a:endParaRPr lang="en-US" altLang="zh-CN" sz="2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240" y="6451"/>
              <a:ext cx="3383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en-US" altLang="zh-CN" sz="2800" b="1" i="1" dirty="0"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  <a:sym typeface="+mn-ea"/>
                </a:rPr>
                <a:t>＝k</a:t>
              </a:r>
              <a:r>
                <a:rPr lang="zh-CN" altLang="en-US" sz="2800" b="1" dirty="0">
                  <a:latin typeface="宋体" panose="02010600030101010101" pitchFamily="2" charset="-122"/>
                  <a:cs typeface="黑体" panose="02010609060101010101" pitchFamily="2" charset="-122"/>
                  <a:sym typeface="+mn-ea"/>
                </a:rPr>
                <a:t>（一定）</a:t>
              </a:r>
              <a:endParaRPr lang="zh-CN" altLang="en-US" sz="2800" b="1" dirty="0">
                <a:latin typeface="宋体" panose="02010600030101010101" pitchFamily="2" charset="-122"/>
                <a:cs typeface="黑体" panose="02010609060101010101" pitchFamily="2" charset="-122"/>
                <a:sym typeface="+mn-ea"/>
              </a:endParaRPr>
            </a:p>
          </p:txBody>
        </p:sp>
        <p:cxnSp>
          <p:nvCxnSpPr>
            <p:cNvPr id="8" name="直接连接符 7"/>
            <p:cNvCxnSpPr/>
            <p:nvPr/>
          </p:nvCxnSpPr>
          <p:spPr>
            <a:xfrm flipV="1">
              <a:off x="5239" y="6910"/>
              <a:ext cx="1001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21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矩形 9"/>
          <p:cNvSpPr/>
          <p:nvPr/>
        </p:nvSpPr>
        <p:spPr>
          <a:xfrm>
            <a:off x="3026112" y="436076"/>
            <a:ext cx="2327910" cy="521970"/>
          </a:xfrm>
          <a:prstGeom prst="rect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反比例的意义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33400" y="1276350"/>
            <a:ext cx="8140065" cy="19862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827405"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两种相关联的量，一种量变化，另一种量也随着变化，</a:t>
            </a:r>
            <a:r>
              <a:rPr lang="zh-CN" altLang="zh-CN" sz="2800" b="1" kern="100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cs typeface="Times New Roman" panose="02020603050405020304" charset="0"/>
                <a:sym typeface="+mn-ea"/>
              </a:rPr>
              <a:t>如果这两种量中相对应的两个数的</a:t>
            </a:r>
            <a:r>
              <a:rPr lang="zh-CN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cs typeface="Times New Roman" panose="02020603050405020304" charset="0"/>
                <a:sym typeface="+mn-ea"/>
              </a:rPr>
              <a:t>乘积一定</a:t>
            </a:r>
            <a:r>
              <a:rPr lang="zh-CN" altLang="zh-CN" sz="2800" b="1" kern="100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cs typeface="Times New Roman" panose="02020603050405020304" charset="0"/>
                <a:sym typeface="+mn-ea"/>
              </a:rPr>
              <a:t>，这两种量就叫作</a:t>
            </a:r>
            <a:r>
              <a:rPr lang="zh-CN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cs typeface="Times New Roman" panose="02020603050405020304" charset="0"/>
                <a:sym typeface="+mn-ea"/>
              </a:rPr>
              <a:t>成反比例的量</a:t>
            </a:r>
            <a:r>
              <a:rPr lang="zh-CN" altLang="zh-CN" sz="2800" b="1" kern="1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cs typeface="Times New Roman" panose="02020603050405020304" charset="0"/>
                <a:sym typeface="+mn-ea"/>
              </a:rPr>
              <a:t>，</a:t>
            </a:r>
            <a:r>
              <a:rPr lang="zh-CN" altLang="en-US" sz="2800" b="1" kern="100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cs typeface="Times New Roman" panose="02020603050405020304" charset="0"/>
                <a:sym typeface="+mn-ea"/>
              </a:rPr>
              <a:t>它们的关系叫作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cs typeface="Times New Roman" panose="02020603050405020304" charset="0"/>
                <a:sym typeface="+mn-ea"/>
              </a:rPr>
              <a:t>反比例关系</a:t>
            </a:r>
            <a:r>
              <a:rPr lang="zh-CN" altLang="en-US" sz="2800" b="1" dirty="0">
                <a:latin typeface="宋体" panose="02010600030101010101" pitchFamily="2" charset="-122"/>
                <a:sym typeface="+mn-ea"/>
              </a:rPr>
              <a:t>。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362835" y="3631248"/>
            <a:ext cx="143510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反比例</a:t>
            </a: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:</a:t>
            </a:r>
            <a:endParaRPr lang="en-US" altLang="zh-CN" sz="2800" b="1" dirty="0">
              <a:solidFill>
                <a:schemeClr val="tx1"/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8" name="矩形 9"/>
          <p:cNvSpPr/>
          <p:nvPr/>
        </p:nvSpPr>
        <p:spPr>
          <a:xfrm>
            <a:off x="3990340" y="3416300"/>
            <a:ext cx="2484120" cy="7372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800" b="1" i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xy＝k</a:t>
            </a:r>
            <a:r>
              <a:rPr lang="zh-CN" altLang="en-US" sz="2800" b="1" dirty="0">
                <a:latin typeface="宋体" panose="02010600030101010101" pitchFamily="2" charset="-122"/>
                <a:cs typeface="黑体" panose="02010609060101010101" pitchFamily="2" charset="-122"/>
              </a:rPr>
              <a:t>（一定）</a:t>
            </a:r>
            <a:endParaRPr lang="zh-CN" altLang="en-US" sz="2800" b="1" dirty="0">
              <a:latin typeface="宋体" panose="0201060003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21" grpId="0"/>
      <p:bldP spid="26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矩形 9"/>
          <p:cNvSpPr/>
          <p:nvPr/>
        </p:nvSpPr>
        <p:spPr>
          <a:xfrm>
            <a:off x="2513667" y="291931"/>
            <a:ext cx="4115435" cy="521970"/>
          </a:xfrm>
          <a:prstGeom prst="rect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+mn-cs"/>
              </a:rPr>
              <a:t>正比例、反比例的异同点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+mn-cs"/>
            </a:endParaRPr>
          </a:p>
        </p:txBody>
      </p:sp>
      <p:graphicFrame>
        <p:nvGraphicFramePr>
          <p:cNvPr id="3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49300" y="939800"/>
          <a:ext cx="7755255" cy="390017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52847"/>
                <a:gridCol w="3145612"/>
                <a:gridCol w="3156479"/>
              </a:tblGrid>
              <a:tr h="795001">
                <a:tc>
                  <a:txBody>
                    <a:bodyPr/>
                    <a:p>
                      <a:endParaRPr lang="zh-CN" altLang="en-US" sz="1800" dirty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91439" marR="91439" marT="45713" marB="45713">
                    <a:solidFill>
                      <a:srgbClr val="9ED3D7"/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8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  <a:ea typeface="楷体" panose="02010609060101010101" charset="-122"/>
                        </a:rPr>
                        <a:t>正比例</a:t>
                      </a:r>
                      <a:endParaRPr lang="zh-CN" altLang="zh-CN" sz="280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39" marR="91439" marT="45713" marB="45713" anchor="ctr">
                    <a:solidFill>
                      <a:srgbClr val="9ED3D7"/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8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  <a:ea typeface="楷体" panose="02010609060101010101" charset="-122"/>
                        </a:rPr>
                        <a:t>反比例</a:t>
                      </a:r>
                      <a:endParaRPr lang="zh-CN" altLang="zh-CN" sz="280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39" marR="91439" marT="45713" marB="45713" anchor="ctr">
                    <a:solidFill>
                      <a:srgbClr val="9ED3D7"/>
                    </a:solidFill>
                  </a:tcPr>
                </a:tc>
              </a:tr>
              <a:tr h="903605"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800" kern="0" dirty="0">
                          <a:effectLst/>
                          <a:latin typeface="Times New Roman" panose="02020603050405020304" charset="0"/>
                          <a:ea typeface="楷体" panose="02010609060101010101" charset="-122"/>
                        </a:rPr>
                        <a:t>相同点</a:t>
                      </a:r>
                      <a:endParaRPr lang="zh-CN" altLang="zh-CN" sz="2800" kern="0" dirty="0">
                        <a:effectLst/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39" marR="91439" marT="45713" marB="45713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p>
                      <a:endParaRPr lang="zh-CN" altLang="en-US" sz="1800" dirty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91439" marR="91439" marT="45713" marB="45713">
                    <a:solidFill>
                      <a:schemeClr val="accent1"/>
                    </a:solidFill>
                  </a:tcPr>
                </a:tc>
                <a:tc hMerge="1">
                  <a:tcPr/>
                </a:tc>
              </a:tr>
              <a:tr h="2201249"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800" kern="0" dirty="0">
                          <a:effectLst/>
                          <a:latin typeface="Times New Roman" panose="02020603050405020304" charset="0"/>
                          <a:ea typeface="楷体" panose="02010609060101010101" charset="-122"/>
                        </a:rPr>
                        <a:t>不同点</a:t>
                      </a:r>
                      <a:endParaRPr lang="zh-CN" altLang="zh-CN" sz="2800" kern="0" dirty="0">
                        <a:effectLst/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39" marR="91439" marT="45713" marB="45713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91439" marR="91439" marT="45713" marB="45713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endParaRPr lang="zh-CN" altLang="en-US" dirty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91439" marR="91439" marT="45713" marB="45713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2384425" y="1878330"/>
            <a:ext cx="5521960" cy="70675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just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．都有两种相关联的量。</a:t>
            </a:r>
            <a:endParaRPr kumimoji="0" lang="zh-CN" altLang="en-US" sz="24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．一种量随着另一种量变化。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206625" y="2794318"/>
            <a:ext cx="3119438" cy="1938020"/>
          </a:xfrm>
          <a:prstGeom prst="rect">
            <a:avLst/>
          </a:prstGeom>
        </p:spPr>
        <p:txBody>
          <a:bodyPr>
            <a:spAutoFit/>
          </a:bodyPr>
          <a:p>
            <a:pPr marR="0" lvl="0" algn="l" defTabSz="914400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28600" algn="l"/>
              </a:tabLst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+mn-cs"/>
              </a:rPr>
              <a:t>变化方向相同，一种量扩大或缩小，另一种量也扩大或缩小。</a:t>
            </a:r>
            <a:endParaRPr kumimoji="0" lang="zh-CN" altLang="en-US" sz="24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+mn-cs"/>
            </a:endParaRPr>
          </a:p>
          <a:p>
            <a:pPr marR="0" lvl="0" algn="l" defTabSz="914400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28600" algn="l"/>
              </a:tabLst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+mn-cs"/>
              </a:rPr>
              <a:t>两种相关联的量的比值是一定的。</a:t>
            </a:r>
            <a:endParaRPr kumimoji="0" lang="zh-CN" altLang="en-US" sz="24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327015" y="2610485"/>
            <a:ext cx="3177540" cy="2216785"/>
          </a:xfrm>
          <a:prstGeom prst="rect">
            <a:avLst/>
          </a:prstGeom>
        </p:spPr>
        <p:txBody>
          <a:bodyPr wrap="square">
            <a:noAutofit/>
          </a:bodyPr>
          <a:p>
            <a:pPr marL="0" marR="0" lvl="0" indent="0" algn="l" defTabSz="914400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1.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变化方向相反，一 </a:t>
            </a:r>
            <a:endParaRPr kumimoji="0" lang="en-US" altLang="zh-CN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L="0" marR="0" lvl="0" indent="0" algn="l" defTabSz="914400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种量扩大（或缩小），另一种量反而缩小（或扩大）。</a:t>
            </a:r>
            <a:endParaRPr kumimoji="0" lang="zh-CN" altLang="en-US" sz="24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L="0" marR="0" lvl="0" indent="0" algn="l" defTabSz="914400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2.</a:t>
            </a:r>
            <a:r>
              <a:rPr kumimoji="0" 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两种相关联的量</a:t>
            </a:r>
            <a:r>
              <a: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     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的乘积是一定的。</a:t>
            </a:r>
            <a:endParaRPr kumimoji="0" lang="zh-CN" altLang="en-US" sz="24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矩形 9"/>
          <p:cNvSpPr/>
          <p:nvPr>
            <p:custDataLst>
              <p:tags r:id="rId1"/>
            </p:custDataLst>
          </p:nvPr>
        </p:nvSpPr>
        <p:spPr>
          <a:xfrm>
            <a:off x="3352800" y="361950"/>
            <a:ext cx="2008505" cy="521970"/>
          </a:xfrm>
          <a:prstGeom prst="rect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比例的应用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5800" y="1123950"/>
            <a:ext cx="17722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latin typeface="宋体" panose="02010600030101010101" pitchFamily="2" charset="-122"/>
              </a:rPr>
              <a:t>1.比例尺。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2000" y="1809750"/>
            <a:ext cx="777684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宋体" panose="02010600030101010101" pitchFamily="2" charset="-122"/>
              </a:rPr>
              <a:t>    </a:t>
            </a:r>
            <a:r>
              <a:rPr lang="zh-CN" altLang="en-US" sz="2800" b="1" dirty="0">
                <a:latin typeface="宋体" panose="02010600030101010101" pitchFamily="2" charset="-122"/>
              </a:rPr>
              <a:t>一幅图的图上距离和实际距离的比，叫作这幅图的比例尺。</a:t>
            </a:r>
            <a:endParaRPr lang="zh-CN" altLang="en-US"/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530860" y="3049905"/>
            <a:ext cx="4830445" cy="73723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algn="l" defTabSz="914400">
              <a:lnSpc>
                <a:spcPct val="15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+mj-lt"/>
                <a:ea typeface="+mj-ea"/>
                <a:cs typeface="+mn-cs"/>
              </a:rPr>
              <a:t>图上距离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∶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+mj-lt"/>
                <a:ea typeface="+mj-ea"/>
                <a:cs typeface="+mn-cs"/>
              </a:rPr>
              <a:t>实际距离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+mj-lt"/>
                <a:ea typeface="+mj-ea"/>
                <a:cs typeface="+mn-cs"/>
              </a:rPr>
              <a:t>＝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+mj-lt"/>
                <a:ea typeface="+mj-ea"/>
                <a:cs typeface="+mn-cs"/>
              </a:rPr>
              <a:t>比例尺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+mj-lt"/>
              <a:ea typeface="+mj-ea"/>
              <a:cs typeface="+mn-cs"/>
            </a:endParaRPr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5248275" y="3055938"/>
            <a:ext cx="540385" cy="737235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>
              <a:lnSpc>
                <a:spcPct val="15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+mj-lt"/>
                <a:ea typeface="+mj-ea"/>
                <a:cs typeface="+mn-cs"/>
              </a:rPr>
              <a:t>或</a:t>
            </a:r>
            <a:endParaRPr kumimoji="0" lang="zh-CN" altLang="en-US" sz="2800" b="1" kern="1200" cap="none" spc="0" normalizeH="0" baseline="0" noProof="0" dirty="0">
              <a:latin typeface="+mj-lt"/>
              <a:ea typeface="+mj-ea"/>
              <a:cs typeface="+mn-cs"/>
            </a:endParaRPr>
          </a:p>
        </p:txBody>
      </p:sp>
      <p:graphicFrame>
        <p:nvGraphicFramePr>
          <p:cNvPr id="10245" name="对象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5788660" y="3028633"/>
          <a:ext cx="290512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1231265" imgH="419100" progId="Equation.DSMT4">
                  <p:embed/>
                </p:oleObj>
              </mc:Choice>
              <mc:Fallback>
                <p:oleObj name="" r:id="rId5" imgW="1231265" imgH="4191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88660" y="3028633"/>
                        <a:ext cx="2905125" cy="987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8" grpId="0"/>
      <p:bldP spid="9" grpId="0"/>
      <p:bldP spid="4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685800" y="264795"/>
            <a:ext cx="35566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>
                <a:latin typeface="宋体" panose="02010600030101010101" pitchFamily="2" charset="-122"/>
              </a:rPr>
              <a:t>2</a:t>
            </a:r>
            <a:r>
              <a:rPr lang="zh-CN" altLang="en-US" sz="2800" b="1" dirty="0">
                <a:latin typeface="宋体" panose="02010600030101010101" pitchFamily="2" charset="-122"/>
              </a:rPr>
              <a:t>.图形的放大与缩小。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66800" y="4089400"/>
            <a:ext cx="682625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720090"/>
            <a:r>
              <a:rPr lang="zh-CN" altLang="en-US" sz="2800" b="1" dirty="0">
                <a:latin typeface="宋体" panose="02010600030101010101" pitchFamily="2" charset="-122"/>
                <a:sym typeface="+mn-ea"/>
              </a:rPr>
              <a:t>放大或缩小后的图形与原来图形相比，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形状不变</a:t>
            </a:r>
            <a:r>
              <a:rPr lang="zh-CN" altLang="en-US" sz="2800" b="1" dirty="0">
                <a:latin typeface="宋体" panose="02010600030101010101" pitchFamily="2" charset="-122"/>
                <a:sym typeface="+mn-ea"/>
              </a:rPr>
              <a:t>，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大小变了</a:t>
            </a:r>
            <a:r>
              <a:rPr lang="zh-CN" altLang="en-US" sz="2800" b="1" dirty="0">
                <a:latin typeface="宋体" panose="02010600030101010101" pitchFamily="2" charset="-122"/>
                <a:sym typeface="+mn-ea"/>
              </a:rPr>
              <a:t>。</a:t>
            </a:r>
            <a:endParaRPr lang="zh-CN" altLang="en-US" sz="2800" b="1" dirty="0">
              <a:latin typeface="宋体" panose="02010600030101010101" pitchFamily="2" charset="-122"/>
              <a:sym typeface="+mn-ea"/>
            </a:endParaRPr>
          </a:p>
        </p:txBody>
      </p:sp>
      <p:sp>
        <p:nvSpPr>
          <p:cNvPr id="11266" name="Rectangle 51"/>
          <p:cNvSpPr/>
          <p:nvPr>
            <p:custDataLst>
              <p:tags r:id="rId2"/>
            </p:custDataLst>
          </p:nvPr>
        </p:nvSpPr>
        <p:spPr>
          <a:xfrm>
            <a:off x="914400" y="786765"/>
            <a:ext cx="667385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</a:rPr>
              <a:t>按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</a:rPr>
              <a:t>∶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</a:rPr>
              <a:t>画出下面三个图形放大后的图形。</a:t>
            </a:r>
            <a:endParaRPr lang="en-US" altLang="zh-CN" sz="28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533114" y="1394281"/>
          <a:ext cx="8305165" cy="2651421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319427"/>
                <a:gridCol w="319405"/>
                <a:gridCol w="319449"/>
                <a:gridCol w="319405"/>
                <a:gridCol w="319449"/>
                <a:gridCol w="319427"/>
                <a:gridCol w="319427"/>
                <a:gridCol w="319427"/>
                <a:gridCol w="319427"/>
                <a:gridCol w="319427"/>
                <a:gridCol w="319405"/>
                <a:gridCol w="319405"/>
                <a:gridCol w="319471"/>
                <a:gridCol w="319427"/>
                <a:gridCol w="319427"/>
                <a:gridCol w="319427"/>
                <a:gridCol w="319427"/>
                <a:gridCol w="319427"/>
                <a:gridCol w="319405"/>
                <a:gridCol w="319449"/>
                <a:gridCol w="319427"/>
                <a:gridCol w="319427"/>
                <a:gridCol w="319427"/>
                <a:gridCol w="319427"/>
                <a:gridCol w="319427"/>
                <a:gridCol w="319427"/>
              </a:tblGrid>
              <a:tr h="326390"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>
                        <a:ln w="22225">
                          <a:solidFill>
                            <a:srgbClr val="009FDC"/>
                          </a:solidFill>
                        </a:ln>
                      </a:endParaRPr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矩形 3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38200" y="3043555"/>
            <a:ext cx="649605" cy="688340"/>
          </a:xfrm>
          <a:prstGeom prst="rect">
            <a:avLst/>
          </a:prstGeom>
          <a:noFill/>
          <a:ln w="38100" algn="ctr">
            <a:solidFill>
              <a:srgbClr val="00B0F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24" name="矩形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090545" y="3057525"/>
            <a:ext cx="942340" cy="667385"/>
          </a:xfrm>
          <a:prstGeom prst="rect">
            <a:avLst/>
          </a:prstGeom>
          <a:noFill/>
          <a:ln w="38100" algn="ctr">
            <a:solidFill>
              <a:srgbClr val="00B0F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25" name="直角三角形 4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956935" y="3042920"/>
            <a:ext cx="974725" cy="677545"/>
          </a:xfrm>
          <a:prstGeom prst="rtTriangle">
            <a:avLst/>
          </a:prstGeom>
          <a:noFill/>
          <a:ln w="38100" algn="ctr">
            <a:solidFill>
              <a:srgbClr val="00B0F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838200" y="2401570"/>
            <a:ext cx="1270635" cy="1312545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3090545" y="2395220"/>
            <a:ext cx="1903095" cy="1329690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7" name="直角三角形 4"/>
          <p:cNvSpPr>
            <a:spLocks noChangeArrowheads="1"/>
          </p:cNvSpPr>
          <p:nvPr/>
        </p:nvSpPr>
        <p:spPr bwMode="auto">
          <a:xfrm>
            <a:off x="5954395" y="2396490"/>
            <a:ext cx="1905000" cy="1318260"/>
          </a:xfrm>
          <a:prstGeom prst="rtTriangle">
            <a:avLst/>
          </a:prstGeom>
          <a:noFill/>
          <a:ln w="38100" algn="ctr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1905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26670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黑体" panose="02010609060101010101" pitchFamily="2" charset="-122"/>
              </a:rPr>
              <a:t>巩固运用</a:t>
            </a:r>
            <a:endParaRPr lang="zh-CN" altLang="en-US" sz="2000" b="1" spc="200">
              <a:solidFill>
                <a:schemeClr val="tx1"/>
              </a:solidFill>
              <a:uFillTx/>
              <a:latin typeface="Times New Roman" panose="02020603050405020304" charset="0"/>
              <a:ea typeface="黑体" panose="0201060906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07360" y="179070"/>
            <a:ext cx="34163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P84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练习十七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T2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57785" y="860425"/>
            <a:ext cx="8945880" cy="376428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R="0" defTabSz="914400" eaLnBrk="1" hangingPunct="1">
              <a:lnSpc>
                <a:spcPct val="13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1.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判断下面各题中的两个量是否成正比例或反比例</a:t>
            </a:r>
            <a:r>
              <a:rPr lang="zh-CN" altLang="en-US" sz="2800" b="1" noProof="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关系。</a:t>
            </a:r>
            <a:endParaRPr kumimoji="0" lang="en-US" altLang="zh-CN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 eaLnBrk="1" hangingPunct="1">
              <a:lnSpc>
                <a:spcPct val="130000"/>
              </a:lnSpc>
              <a:buClrTx/>
              <a:buSzTx/>
              <a:buFontTx/>
              <a:defRPr/>
            </a:pP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）全班人数一定，出勤人数与缺勤人数。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endParaRPr kumimoji="0" lang="en-US" altLang="zh-CN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）已知   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   ＝3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，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y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与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x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endParaRPr kumimoji="0" lang="en-US" altLang="zh-CN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）三角形的面积一定，它的底与高。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5" name="对象 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830705" y="2702878"/>
          <a:ext cx="3302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4" imgW="165100" imgH="393065" progId="Equation.DSMT4">
                  <p:embed/>
                </p:oleObj>
              </mc:Choice>
              <mc:Fallback>
                <p:oleObj name="" r:id="rId4" imgW="165100" imgH="393065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30705" y="2702878"/>
                        <a:ext cx="330200" cy="784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7100570" y="1914525"/>
            <a:ext cx="161290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不成比例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4114800" y="2800350"/>
            <a:ext cx="259397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成正比例关系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1" name="文本框 10"/>
          <p:cNvSpPr txBox="1"/>
          <p:nvPr>
            <p:custDataLst>
              <p:tags r:id="rId8"/>
            </p:custDataLst>
          </p:nvPr>
        </p:nvSpPr>
        <p:spPr>
          <a:xfrm>
            <a:off x="6412230" y="3590925"/>
            <a:ext cx="233934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成反比例关系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4605" y="1123950"/>
            <a:ext cx="7813675" cy="2235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）正方体的表面积与它的一个面的面积。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endParaRPr kumimoji="0" lang="en-US" altLang="zh-CN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）已知</a:t>
            </a:r>
            <a:r>
              <a:rPr kumimoji="0" lang="en-US" altLang="zh-CN" sz="2800" b="1" i="1" kern="1200" cap="none" spc="0" normalizeH="0" baseline="0" noProof="0" dirty="0" err="1">
                <a:latin typeface="Times New Roman" panose="02020603050405020304" charset="0"/>
                <a:cs typeface="Times New Roman" panose="02020603050405020304" charset="0"/>
              </a:rPr>
              <a:t>xy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，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y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与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x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endParaRPr kumimoji="0" lang="en-US" altLang="zh-CN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0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6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）出油率一定，花生油的质量与花生的质量。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891020" y="1047750"/>
            <a:ext cx="2245360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成正比例关系</a:t>
            </a:r>
            <a:endParaRPr kumimoji="0" lang="zh-CN" altLang="en-US" sz="26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087178" y="1958023"/>
            <a:ext cx="2175510" cy="5708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成反比例关系</a:t>
            </a:r>
            <a:endParaRPr kumimoji="0" lang="zh-CN" altLang="en-US" sz="26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15610" y="3372803"/>
            <a:ext cx="2175510" cy="5708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成正比例关系</a:t>
            </a:r>
            <a:endParaRPr kumimoji="0" lang="zh-CN" altLang="en-US" sz="26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Text Box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81940" y="285750"/>
            <a:ext cx="688911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 dirty="0">
                <a:cs typeface="Times New Roman" panose="02020603050405020304" charset="0"/>
              </a:rPr>
              <a:t>2.</a:t>
            </a:r>
            <a:r>
              <a:rPr lang="zh-CN" altLang="en-US" sz="2800" b="1" dirty="0">
                <a:cs typeface="Times New Roman" panose="02020603050405020304" charset="0"/>
              </a:rPr>
              <a:t>用一辆汽车运送一批货物，请完成下表。</a:t>
            </a:r>
            <a:endParaRPr lang="zh-CN" altLang="en-US" sz="2800" b="1" dirty="0">
              <a:cs typeface="Times New Roman" panose="02020603050405020304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57200" y="895350"/>
          <a:ext cx="8055610" cy="1206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0030"/>
                <a:gridCol w="1044575"/>
                <a:gridCol w="1109980"/>
                <a:gridCol w="1030605"/>
                <a:gridCol w="993140"/>
                <a:gridCol w="1097280"/>
              </a:tblGrid>
              <a:tr h="60325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宋体" panose="02010600030101010101" pitchFamily="2" charset="-122"/>
                        </a:rPr>
                        <a:t>载重（吨）</a:t>
                      </a: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4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6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12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</a:tr>
              <a:tr h="60325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宋体" panose="02010600030101010101" pitchFamily="2" charset="-122"/>
                        </a:rPr>
                        <a:t>运输的次数（次）</a:t>
                      </a: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zh-CN" sz="2800" b="1" dirty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20</a:t>
                      </a:r>
                      <a:endParaRPr lang="en-US" altLang="zh-CN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zh-CN" altLang="en-US" sz="2800" b="1" dirty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8600" y="2114550"/>
            <a:ext cx="8380095" cy="95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cs typeface="Times New Roman" panose="02020603050405020304" charset="0"/>
              </a:rPr>
              <a:t>（</a:t>
            </a:r>
            <a:r>
              <a:rPr lang="en-US" altLang="zh-CN" sz="2800" b="1" dirty="0">
                <a:cs typeface="Times New Roman" panose="02020603050405020304" charset="0"/>
              </a:rPr>
              <a:t>1</a:t>
            </a:r>
            <a:r>
              <a:rPr lang="zh-CN" altLang="en-US" sz="2800" b="1" dirty="0">
                <a:cs typeface="Times New Roman" panose="02020603050405020304" charset="0"/>
              </a:rPr>
              <a:t>）运的货物质量一定，汽车载重的吨数和运的次数成什么比例？</a:t>
            </a:r>
            <a:endParaRPr lang="zh-CN" altLang="en-US" sz="2800" b="1" dirty="0">
              <a:cs typeface="Times New Roman" panose="02020603050405020304" charset="0"/>
            </a:endParaRPr>
          </a:p>
        </p:txBody>
      </p:sp>
      <p:sp>
        <p:nvSpPr>
          <p:cNvPr id="25" name="矩形 24"/>
          <p:cNvSpPr/>
          <p:nvPr>
            <p:custDataLst>
              <p:tags r:id="rId4"/>
            </p:custDataLst>
          </p:nvPr>
        </p:nvSpPr>
        <p:spPr>
          <a:xfrm>
            <a:off x="5638800" y="1536700"/>
            <a:ext cx="661035" cy="56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685800">
              <a:lnSpc>
                <a:spcPct val="110000"/>
              </a:lnSpc>
              <a:spcBef>
                <a:spcPts val="450"/>
              </a:spcBef>
              <a:buClr>
                <a:srgbClr val="BBE0E3"/>
              </a:buClr>
              <a:buSzPct val="8000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矩形 25"/>
          <p:cNvSpPr/>
          <p:nvPr>
            <p:custDataLst>
              <p:tags r:id="rId5"/>
            </p:custDataLst>
          </p:nvPr>
        </p:nvSpPr>
        <p:spPr>
          <a:xfrm>
            <a:off x="6629400" y="1536700"/>
            <a:ext cx="661035" cy="56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685800">
              <a:lnSpc>
                <a:spcPct val="110000"/>
              </a:lnSpc>
              <a:spcBef>
                <a:spcPts val="450"/>
              </a:spcBef>
              <a:buClr>
                <a:srgbClr val="BBE0E3"/>
              </a:buClr>
              <a:buSzPct val="8000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" name="矩形 26"/>
          <p:cNvSpPr/>
          <p:nvPr>
            <p:custDataLst>
              <p:tags r:id="rId6"/>
            </p:custDataLst>
          </p:nvPr>
        </p:nvSpPr>
        <p:spPr>
          <a:xfrm>
            <a:off x="7772400" y="1536700"/>
            <a:ext cx="501650" cy="56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685800">
              <a:lnSpc>
                <a:spcPct val="110000"/>
              </a:lnSpc>
              <a:spcBef>
                <a:spcPts val="450"/>
              </a:spcBef>
              <a:buClr>
                <a:srgbClr val="BBE0E3"/>
              </a:buClr>
              <a:buSzPct val="8000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323975" y="3638550"/>
            <a:ext cx="6662420" cy="95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rgbClr val="FF0000"/>
                </a:solidFill>
                <a:ea typeface="楷体" panose="02010609060101010101" charset="-122"/>
              </a:rPr>
              <a:t>答：运的货物质量一定，</a:t>
            </a:r>
            <a:r>
              <a:rPr lang="zh-CN" altLang="en-US" sz="2800" b="1" dirty="0" smtClean="0">
                <a:solidFill>
                  <a:srgbClr val="FF0000"/>
                </a:solidFill>
                <a:ea typeface="楷体" panose="02010609060101010101" charset="-122"/>
              </a:rPr>
              <a:t>汽车载重</a:t>
            </a:r>
            <a:r>
              <a:rPr lang="zh-CN" altLang="en-US" sz="2800" b="1" dirty="0">
                <a:solidFill>
                  <a:srgbClr val="FF0000"/>
                </a:solidFill>
                <a:ea typeface="楷体" panose="02010609060101010101" charset="-122"/>
              </a:rPr>
              <a:t>的吨数和运的次数成反比例。</a:t>
            </a:r>
            <a:endParaRPr lang="zh-CN" altLang="en-US" sz="2800" b="1" dirty="0">
              <a:solidFill>
                <a:srgbClr val="FF0000"/>
              </a:solidFill>
              <a:ea typeface="楷体" panose="02010609060101010101" charset="-122"/>
            </a:endParaRPr>
          </a:p>
        </p:txBody>
      </p:sp>
      <p:sp>
        <p:nvSpPr>
          <p:cNvPr id="29" name="TextBox 1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133600" y="2952750"/>
            <a:ext cx="2602865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4×30＝120      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30" name="TextBox 1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648200" y="2952750"/>
            <a:ext cx="2860675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6×20＝120      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23" grpId="1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UNIT_TABLE_BEAUTIFY" val="smartTable{b405bbe3-ca22-4e13-92c3-c3e25679b717}"/>
  <p:tag name="TABLE_ENDDRAG_ORIGIN_RECT" val="778*101"/>
  <p:tag name="TABLE_ENDDRAG_RECT" val="65*115*778*101"/>
  <p:tag name="KSO_WM_BEAUTIFY_FLAG" val=""/>
</p:tagLst>
</file>

<file path=ppt/tags/tag2.xml><?xml version="1.0" encoding="utf-8"?>
<p:tagLst xmlns:p="http://schemas.openxmlformats.org/presentationml/2006/main">
  <p:tag name="KSO_WM_UNIT_TABLE_BEAUTIFY" val="smartTable{8bdf5d93-2d46-4dcb-9d5e-1ae6b36cc4e7}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UNIT_TABLE_BEAUTIFY" val="smartTable{662d51a7-e58c-4216-8c1a-5f7081046402}"/>
  <p:tag name="TABLE_ENDDRAG_ORIGIN_RECT" val="778*101"/>
  <p:tag name="TABLE_ENDDRAG_RECT" val="65*115*778*101"/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UNIT_TABLE_BEAUTIFY" val="smartTable{40debac0-8c2e-4ebc-9a8c-b9376a467b9f}"/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UNIT_TABLE_BEAUTIFY" val="smartTable{6b8b2fc2-6a56-4615-98bd-723477e85c06}"/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UNIT_PLACING_PICTURE_USER_VIEWPORT" val="{&quot;height&quot;:4083,&quot;width&quot;:2507}"/>
  <p:tag name="KSO_WM_BEAUTIFY_FLAG" val=""/>
</p:tagLst>
</file>

<file path=ppt/tags/tag75.xml><?xml version="1.0" encoding="utf-8"?>
<p:tagLst xmlns:p="http://schemas.openxmlformats.org/presentationml/2006/main">
  <p:tag name="KSO_WPP_MARK_KEY" val="d616b83d-058c-4a08-9144-fa33d4e6d24a"/>
  <p:tag name="COMMONDATA" val="eyJoZGlkIjoiMGIwODFkOTgzNTQzYjU1NzhjOTQ2MTRiZjFlNDExYTMifQ==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UNIT_TABLE_BEAUTIFY" val="smartTable{d956fb7c-38de-4150-9c78-af454118c1ae}"/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1736</Words>
  <Application>WPS 演示</Application>
  <PresentationFormat>在屏幕上显示</PresentationFormat>
  <Paragraphs>326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31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等线</vt:lpstr>
      <vt:lpstr>迷你简艺黑</vt:lpstr>
      <vt:lpstr>Calibri</vt:lpstr>
      <vt:lpstr>Arial Unicode MS</vt:lpstr>
      <vt:lpstr>Office 主题​​</vt:lpstr>
      <vt:lpstr>6_默认设计模板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262</cp:revision>
  <dcterms:created xsi:type="dcterms:W3CDTF">2015-05-29T07:51:00Z</dcterms:created>
  <dcterms:modified xsi:type="dcterms:W3CDTF">2024-01-23T04:34:49Z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474FDF82CBB148AAAFEE8904F3CDF856</vt:lpwstr>
  </property>
</Properties>
</file>