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22" r:id="rId3"/>
    <p:sldId id="348" r:id="rId5"/>
    <p:sldId id="415" r:id="rId6"/>
    <p:sldId id="401" r:id="rId7"/>
    <p:sldId id="350" r:id="rId8"/>
    <p:sldId id="370" r:id="rId9"/>
    <p:sldId id="371" r:id="rId10"/>
    <p:sldId id="364" r:id="rId11"/>
    <p:sldId id="365" r:id="rId12"/>
    <p:sldId id="358" r:id="rId13"/>
    <p:sldId id="372" r:id="rId14"/>
    <p:sldId id="373" r:id="rId15"/>
    <p:sldId id="374" r:id="rId16"/>
    <p:sldId id="375" r:id="rId17"/>
    <p:sldId id="360" r:id="rId18"/>
    <p:sldId id="413" r:id="rId19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FF00FF"/>
    <a:srgbClr val="0000FF"/>
    <a:srgbClr val="FFCC99"/>
    <a:srgbClr val="CCFF99"/>
    <a:srgbClr val="6600CC"/>
    <a:srgbClr val="00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8" autoAdjust="0"/>
    <p:restoredTop sz="75967" autoAdjust="0"/>
  </p:normalViewPr>
  <p:slideViewPr>
    <p:cSldViewPr showGuides="1">
      <p:cViewPr varScale="1">
        <p:scale>
          <a:sx n="149" d="100"/>
          <a:sy n="149" d="100"/>
        </p:scale>
        <p:origin x="702" y="108"/>
      </p:cViewPr>
      <p:guideLst>
        <p:guide orient="horz" pos="16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1.wmf"/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4.e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4.e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31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7" Type="http://schemas.openxmlformats.org/officeDocument/2006/relationships/image" Target="../media/image48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fld id="{3440FEBD-4174-4245-924F-AB91C87E75D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fld id="{86F10670-886F-454D-9C5F-19C04A767BF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fld id="{163AB53D-4F45-4F42-932E-EEB535E902E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fld id="{7DCED647-6C1E-4FE4-9803-12D2E07FFDC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6E8337D5-3D18-49AB-A56A-CAAE1EDEC65B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5743000-30D3-413C-8837-97466C336CBD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5CFAC4FB-FE0D-4DF9-B85D-8AD43D590688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5D70921-33CF-4BD3-BBA7-6F2A00260A2B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E859788D-2030-4C47-B23F-A7E5889A4D5C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120E269-ED5B-42F0-A115-6498055C712B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B339E06-66E7-45EB-A255-22F74D04346C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B2EDA50-E9AB-4B0E-AEF1-D01CB83D327E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E8349FC2-C715-40BE-B69A-C91E9E67E068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F98ABEE-D8D7-4793-B8FA-B22EC001F02E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5495B69F-1B85-4154-AA96-B3FFA7BE9429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FD96AEE-F5F2-479A-B7F7-8DBCFD2AA061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E23A4C8-7653-4847-8EDA-8C499E6E3498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5CDBAB49-694F-4630-8A16-631FAC3187BA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oleObject" Target="../embeddings/oleObject49.bin"/><Relationship Id="rId7" Type="http://schemas.openxmlformats.org/officeDocument/2006/relationships/image" Target="../media/image53.wmf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7.bin"/><Relationship Id="rId3" Type="http://schemas.openxmlformats.org/officeDocument/2006/relationships/image" Target="../media/image51.wmf"/><Relationship Id="rId2" Type="http://schemas.openxmlformats.org/officeDocument/2006/relationships/oleObject" Target="../embeddings/oleObject46.bin"/><Relationship Id="rId18" Type="http://schemas.openxmlformats.org/officeDocument/2006/relationships/notesSlide" Target="../notesSlides/notesSlide9.xml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2.xml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12.png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image" Target="../media/image55.wmf"/><Relationship Id="rId10" Type="http://schemas.openxmlformats.org/officeDocument/2006/relationships/oleObject" Target="../embeddings/oleObject50.bin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oleObject" Target="../embeddings/oleObject54.bin"/><Relationship Id="rId7" Type="http://schemas.openxmlformats.org/officeDocument/2006/relationships/image" Target="../media/image12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57.w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56.wmf"/><Relationship Id="rId11" Type="http://schemas.openxmlformats.org/officeDocument/2006/relationships/notesSlide" Target="../notesSlides/notesSlide10.xml"/><Relationship Id="rId10" Type="http://schemas.openxmlformats.org/officeDocument/2006/relationships/vmlDrawing" Target="../drawings/vmlDrawing9.vml"/><Relationship Id="rId1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61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58.wmf"/><Relationship Id="rId14" Type="http://schemas.openxmlformats.org/officeDocument/2006/relationships/notesSlide" Target="../notesSlides/notesSlide11.xml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tags" Target="../tags/tag16.xml"/><Relationship Id="rId1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oleObject" Target="../embeddings/oleObject61.bin"/><Relationship Id="rId7" Type="http://schemas.openxmlformats.org/officeDocument/2006/relationships/image" Target="../media/image12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63.w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62.wmf"/><Relationship Id="rId12" Type="http://schemas.openxmlformats.org/officeDocument/2006/relationships/notesSlide" Target="../notesSlides/notesSlide12.xml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8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65.wmf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0.png"/><Relationship Id="rId3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5" Type="http://schemas.openxmlformats.org/officeDocument/2006/relationships/notesSlide" Target="../notesSlides/notesSlide2.xml"/><Relationship Id="rId24" Type="http://schemas.openxmlformats.org/officeDocument/2006/relationships/vmlDrawing" Target="../drawings/vmlDrawing1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21.wmf"/><Relationship Id="rId21" Type="http://schemas.openxmlformats.org/officeDocument/2006/relationships/oleObject" Target="../embeddings/oleObject9.bin"/><Relationship Id="rId20" Type="http://schemas.openxmlformats.org/officeDocument/2006/relationships/image" Target="../media/image20.wmf"/><Relationship Id="rId2" Type="http://schemas.openxmlformats.org/officeDocument/2006/relationships/tags" Target="../tags/tag1.xml"/><Relationship Id="rId19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7.bin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1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2.png"/><Relationship Id="rId14" Type="http://schemas.openxmlformats.org/officeDocument/2006/relationships/notesSlide" Target="../notesSlides/notesSlide3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2.bin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oleObject" Target="../embeddings/oleObject18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3" Type="http://schemas.openxmlformats.org/officeDocument/2006/relationships/oleObject" Target="../embeddings/oleObject15.bin"/><Relationship Id="rId21" Type="http://schemas.openxmlformats.org/officeDocument/2006/relationships/notesSlide" Target="../notesSlides/notesSlide5.xml"/><Relationship Id="rId20" Type="http://schemas.openxmlformats.org/officeDocument/2006/relationships/vmlDrawing" Target="../drawings/vmlDrawing4.vml"/><Relationship Id="rId2" Type="http://schemas.openxmlformats.org/officeDocument/2006/relationships/image" Target="../media/image28.wmf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7.png"/><Relationship Id="rId17" Type="http://schemas.openxmlformats.org/officeDocument/2006/relationships/image" Target="../media/image35.png"/><Relationship Id="rId16" Type="http://schemas.openxmlformats.org/officeDocument/2006/relationships/image" Target="../media/image34.emf"/><Relationship Id="rId15" Type="http://schemas.openxmlformats.org/officeDocument/2006/relationships/oleObject" Target="../embeddings/oleObject22.bin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21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4" Type="http://schemas.openxmlformats.org/officeDocument/2006/relationships/notesSlide" Target="../notesSlides/notesSlide6.xml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10" Type="http://schemas.openxmlformats.org/officeDocument/2006/relationships/image" Target="../media/image34.emf"/><Relationship Id="rId1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28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1.png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5" Type="http://schemas.openxmlformats.org/officeDocument/2006/relationships/notesSlide" Target="../notesSlides/notesSlide7.xml"/><Relationship Id="rId24" Type="http://schemas.openxmlformats.org/officeDocument/2006/relationships/vmlDrawing" Target="../drawings/vmlDrawing6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40.wmf"/><Relationship Id="rId21" Type="http://schemas.openxmlformats.org/officeDocument/2006/relationships/oleObject" Target="../embeddings/oleObject35.bin"/><Relationship Id="rId20" Type="http://schemas.openxmlformats.org/officeDocument/2006/relationships/image" Target="../media/image39.wmf"/><Relationship Id="rId2" Type="http://schemas.openxmlformats.org/officeDocument/2006/relationships/tags" Target="../tags/tag7.xml"/><Relationship Id="rId19" Type="http://schemas.openxmlformats.org/officeDocument/2006/relationships/oleObject" Target="../embeddings/oleObject34.bin"/><Relationship Id="rId18" Type="http://schemas.openxmlformats.org/officeDocument/2006/relationships/image" Target="../media/image33.wmf"/><Relationship Id="rId17" Type="http://schemas.openxmlformats.org/officeDocument/2006/relationships/oleObject" Target="../embeddings/oleObject33.bin"/><Relationship Id="rId16" Type="http://schemas.openxmlformats.org/officeDocument/2006/relationships/image" Target="../media/image32.wmf"/><Relationship Id="rId15" Type="http://schemas.openxmlformats.org/officeDocument/2006/relationships/oleObject" Target="../embeddings/oleObject32.bin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29.wmf"/><Relationship Id="rId11" Type="http://schemas.openxmlformats.org/officeDocument/2006/relationships/oleObject" Target="../embeddings/oleObject30.bin"/><Relationship Id="rId10" Type="http://schemas.openxmlformats.org/officeDocument/2006/relationships/oleObject" Target="../embeddings/oleObject29.bin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44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42.wmf"/><Relationship Id="rId26" Type="http://schemas.openxmlformats.org/officeDocument/2006/relationships/notesSlide" Target="../notesSlides/notesSlide8.xml"/><Relationship Id="rId25" Type="http://schemas.openxmlformats.org/officeDocument/2006/relationships/vmlDrawing" Target="../drawings/vmlDrawing7.v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50.png"/><Relationship Id="rId22" Type="http://schemas.openxmlformats.org/officeDocument/2006/relationships/oleObject" Target="../embeddings/oleObject45.bin"/><Relationship Id="rId21" Type="http://schemas.openxmlformats.org/officeDocument/2006/relationships/image" Target="../media/image49.wmf"/><Relationship Id="rId20" Type="http://schemas.openxmlformats.org/officeDocument/2006/relationships/oleObject" Target="../embeddings/oleObject44.bin"/><Relationship Id="rId2" Type="http://schemas.openxmlformats.org/officeDocument/2006/relationships/oleObject" Target="../embeddings/oleObject36.bin"/><Relationship Id="rId19" Type="http://schemas.openxmlformats.org/officeDocument/2006/relationships/oleObject" Target="../embeddings/oleObject43.bin"/><Relationship Id="rId18" Type="http://schemas.openxmlformats.org/officeDocument/2006/relationships/image" Target="../media/image48.wmf"/><Relationship Id="rId17" Type="http://schemas.openxmlformats.org/officeDocument/2006/relationships/oleObject" Target="../embeddings/oleObject42.bin"/><Relationship Id="rId16" Type="http://schemas.openxmlformats.org/officeDocument/2006/relationships/image" Target="../media/image12.png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image" Target="../media/image47.wmf"/><Relationship Id="rId12" Type="http://schemas.openxmlformats.org/officeDocument/2006/relationships/oleObject" Target="../embeddings/oleObject41.bin"/><Relationship Id="rId11" Type="http://schemas.openxmlformats.org/officeDocument/2006/relationships/image" Target="../media/image46.wmf"/><Relationship Id="rId10" Type="http://schemas.openxmlformats.org/officeDocument/2006/relationships/oleObject" Target="../embeddings/oleObject40.bin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组合 4"/>
          <p:cNvGrpSpPr/>
          <p:nvPr/>
        </p:nvGrpSpPr>
        <p:grpSpPr bwMode="auto">
          <a:xfrm>
            <a:off x="1790700" y="1774825"/>
            <a:ext cx="5929313" cy="925513"/>
            <a:chOff x="5064094" y="2420307"/>
            <a:chExt cx="7906647" cy="1235086"/>
          </a:xfrm>
        </p:grpSpPr>
        <p:sp>
          <p:nvSpPr>
            <p:cNvPr id="8199" name="文本框 197"/>
            <p:cNvSpPr txBox="1">
              <a:spLocks noChangeArrowheads="1"/>
            </p:cNvSpPr>
            <p:nvPr/>
          </p:nvSpPr>
          <p:spPr bwMode="auto">
            <a:xfrm>
              <a:off x="5064094" y="2420307"/>
              <a:ext cx="7906647" cy="86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分数乘小数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88" y="3655393"/>
              <a:ext cx="7394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prstClr val="black"/>
                </a:solidFill>
                <a:latin typeface="+mn-lt"/>
                <a:ea typeface="+mn-ea"/>
              </a:rPr>
              <a:t>R·</a:t>
            </a:r>
            <a:r>
              <a:rPr lang="zh-CN" altLang="en-US" sz="2000" b="1">
                <a:solidFill>
                  <a:prstClr val="black"/>
                </a:solidFill>
                <a:latin typeface="+mn-lt"/>
                <a:ea typeface="+mn-ea"/>
              </a:rPr>
              <a:t>六年级上册</a:t>
            </a:r>
            <a:endParaRPr lang="zh-CN" altLang="en-US" sz="11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1"/>
          <p:cNvSpPr>
            <a:spLocks noGrp="1"/>
          </p:cNvSpPr>
          <p:nvPr>
            <p:ph idx="4294967295"/>
          </p:nvPr>
        </p:nvSpPr>
        <p:spPr bwMode="auto">
          <a:xfrm>
            <a:off x="1220788" y="965200"/>
            <a:ext cx="6492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>
                <a:ea typeface="+mj-ea"/>
              </a:rPr>
              <a:t>1.</a:t>
            </a:r>
            <a:endParaRPr lang="zh-CN" altLang="en-US" b="1">
              <a:ea typeface="+mj-ea"/>
            </a:endParaRPr>
          </a:p>
        </p:txBody>
      </p:sp>
      <p:graphicFrame>
        <p:nvGraphicFramePr>
          <p:cNvPr id="24579" name="对象 1"/>
          <p:cNvGraphicFramePr>
            <a:graphicFrameLocks noChangeAspect="1"/>
          </p:cNvGraphicFramePr>
          <p:nvPr/>
        </p:nvGraphicFramePr>
        <p:xfrm>
          <a:off x="1663700" y="1490663"/>
          <a:ext cx="15287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" r:id="rId2" imgW="647700" imgH="406400" progId="Equation.DSMT4">
                  <p:embed/>
                </p:oleObj>
              </mc:Choice>
              <mc:Fallback>
                <p:oleObj name="" r:id="rId2" imgW="647700" imgH="4064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490663"/>
                        <a:ext cx="1528763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对象 5"/>
          <p:cNvGraphicFramePr>
            <a:graphicFrameLocks noChangeAspect="1"/>
          </p:cNvGraphicFramePr>
          <p:nvPr/>
        </p:nvGraphicFramePr>
        <p:xfrm>
          <a:off x="3041650" y="3098800"/>
          <a:ext cx="15287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" r:id="rId4" imgW="647700" imgH="406400" progId="Equation.DSMT4">
                  <p:embed/>
                </p:oleObj>
              </mc:Choice>
              <mc:Fallback>
                <p:oleObj name="" r:id="rId4" imgW="6477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3098800"/>
                        <a:ext cx="15287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3184525" y="3351213"/>
            <a:ext cx="360363" cy="503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833813" y="3638550"/>
            <a:ext cx="358775" cy="504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84525" y="2990850"/>
            <a:ext cx="64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0.3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05250" y="4025900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552950" y="3098800"/>
          <a:ext cx="5476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" r:id="rId6" imgW="228600" imgH="406400" progId="Equation.DSMT4">
                  <p:embed/>
                </p:oleObj>
              </mc:Choice>
              <mc:Fallback>
                <p:oleObj name="" r:id="rId6" imgW="2286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3098800"/>
                        <a:ext cx="5476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对象 11"/>
          <p:cNvGraphicFramePr>
            <a:graphicFrameLocks noChangeAspect="1"/>
          </p:cNvGraphicFramePr>
          <p:nvPr/>
        </p:nvGraphicFramePr>
        <p:xfrm>
          <a:off x="3103563" y="1490663"/>
          <a:ext cx="10493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" r:id="rId8" imgW="443865" imgH="405765" progId="Equation.DSMT4">
                  <p:embed/>
                </p:oleObj>
              </mc:Choice>
              <mc:Fallback>
                <p:oleObj name="" r:id="rId8" imgW="443865" imgH="405765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490663"/>
                        <a:ext cx="104933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3030538" y="1419225"/>
            <a:ext cx="360362" cy="5032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3751263" y="2066925"/>
            <a:ext cx="360362" cy="504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38488" y="1055688"/>
            <a:ext cx="649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4750" y="2454275"/>
            <a:ext cx="64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111625" y="1490663"/>
          <a:ext cx="8207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" r:id="rId10" imgW="342900" imgH="405765" progId="Equation.DSMT4">
                  <p:embed/>
                </p:oleObj>
              </mc:Choice>
              <mc:Fallback>
                <p:oleObj name="" r:id="rId10" imgW="342900" imgH="405765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490663"/>
                        <a:ext cx="82073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文本框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93" name="图片 1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三、巩固提高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  <p:graphicFrame>
        <p:nvGraphicFramePr>
          <p:cNvPr id="24595" name="对象 5"/>
          <p:cNvGraphicFramePr>
            <a:graphicFrameLocks noChangeAspect="1"/>
          </p:cNvGraphicFramePr>
          <p:nvPr/>
        </p:nvGraphicFramePr>
        <p:xfrm>
          <a:off x="1531938" y="3098800"/>
          <a:ext cx="15287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" r:id="rId15" imgW="647700" imgH="406400" progId="Equation.DSMT4">
                  <p:embed/>
                </p:oleObj>
              </mc:Choice>
              <mc:Fallback>
                <p:oleObj name="" r:id="rId15" imgW="6477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098800"/>
                        <a:ext cx="15287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76325" y="771550"/>
            <a:ext cx="6991350" cy="1712912"/>
            <a:chOff x="1076325" y="771550"/>
            <a:chExt cx="6991350" cy="1712912"/>
          </a:xfrm>
        </p:grpSpPr>
        <p:sp>
          <p:nvSpPr>
            <p:cNvPr id="2" name="内容占位符 1"/>
            <p:cNvSpPr txBox="1"/>
            <p:nvPr/>
          </p:nvSpPr>
          <p:spPr bwMode="auto">
            <a:xfrm>
              <a:off x="1076325" y="771550"/>
              <a:ext cx="6991350" cy="1712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342900" indent="-3429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50" indent="-28575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Malgun Gothic" panose="020B0503020000020004" charset="-127"/>
                </a:defRPr>
              </a:lvl2pPr>
              <a:lvl3pPr marL="11430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Malgun Gothic" panose="020B0503020000020004" charset="-127"/>
                </a:defRPr>
              </a:lvl3pPr>
              <a:lvl4pPr marL="16002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Malgun Gothic" panose="020B0503020000020004" charset="-127"/>
                </a:defRPr>
              </a:lvl4pPr>
              <a:lvl5pPr marL="20574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Malgun Gothic" panose="020B0503020000020004" charset="-127"/>
                </a:defRPr>
              </a:lvl5pPr>
              <a:lvl6pPr marL="25146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>
                  <a:solidFill>
                    <a:srgbClr val="000000"/>
                  </a:solidFill>
                  <a:latin typeface="+mn-lt"/>
                </a:rPr>
                <a:t>2.</a:t>
              </a:r>
              <a:r>
                <a:rPr lang="zh-CN" altLang="en-US" sz="2800">
                  <a:solidFill>
                    <a:srgbClr val="000000"/>
                  </a:solidFill>
                  <a:latin typeface="+mn-lt"/>
                </a:rPr>
                <a:t>乒乓球从</a:t>
              </a:r>
              <a:r>
                <a:rPr lang="en-US" altLang="zh-CN" sz="2800">
                  <a:solidFill>
                    <a:srgbClr val="000000"/>
                  </a:solidFill>
                  <a:latin typeface="+mn-lt"/>
                </a:rPr>
                <a:t>3.5m</a:t>
              </a:r>
              <a:r>
                <a:rPr lang="zh-CN" altLang="en-US" sz="2800">
                  <a:solidFill>
                    <a:srgbClr val="000000"/>
                  </a:solidFill>
                  <a:latin typeface="+mn-lt"/>
                </a:rPr>
                <a:t>的高空落下又弹起，弹起的高度约是落下高度的    ，乒乓球弹起的高度是多少米？</a:t>
              </a:r>
              <a:endParaRPr lang="zh-CN" altLang="en-US" sz="2800">
                <a:solidFill>
                  <a:srgbClr val="000000"/>
                </a:solidFill>
                <a:latin typeface="+mn-lt"/>
              </a:endParaRPr>
            </a:p>
          </p:txBody>
        </p:sp>
        <p:graphicFrame>
          <p:nvGraphicFramePr>
            <p:cNvPr id="26627" name="对象 1"/>
            <p:cNvGraphicFramePr>
              <a:graphicFrameLocks noChangeAspect="1"/>
            </p:cNvGraphicFramePr>
            <p:nvPr/>
          </p:nvGraphicFramePr>
          <p:xfrm>
            <a:off x="4437063" y="1211833"/>
            <a:ext cx="26987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0" name="" r:id="rId1" imgW="152400" imgH="405765" progId="Equation.DSMT4">
                    <p:embed/>
                  </p:oleObj>
                </mc:Choice>
                <mc:Fallback>
                  <p:oleObj name="" r:id="rId1" imgW="152400" imgH="405765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063" y="1211833"/>
                          <a:ext cx="269875" cy="719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995738" y="2555875"/>
          <a:ext cx="15128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" r:id="rId3" imgW="584200" imgH="406400" progId="Equation.DSMT4">
                  <p:embed/>
                </p:oleObj>
              </mc:Choice>
              <mc:Fallback>
                <p:oleObj name="" r:id="rId3" imgW="5842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555875"/>
                        <a:ext cx="15128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435600" y="2835275"/>
            <a:ext cx="172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1.4 (m)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4140200" y="2801938"/>
            <a:ext cx="360363" cy="503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4787900" y="3054350"/>
            <a:ext cx="360363" cy="5032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068763" y="237331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0.7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822825" y="3487738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03463" y="4062413"/>
            <a:ext cx="522128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0">
                <a:solidFill>
                  <a:srgbClr val="FF0000"/>
                </a:solidFill>
                <a:latin typeface="+mn-lt"/>
                <a:ea typeface="+mn-ea"/>
              </a:rPr>
              <a:t>答</a:t>
            </a:r>
            <a:r>
              <a:rPr lang="en-US" altLang="zh-CN" sz="3000" b="1" kern="0">
                <a:solidFill>
                  <a:srgbClr val="FF0000"/>
                </a:solidFill>
                <a:latin typeface="+mn-lt"/>
                <a:ea typeface="+mn-ea"/>
              </a:rPr>
              <a:t>:</a:t>
            </a:r>
            <a:r>
              <a:rPr lang="zh-CN" altLang="en-US" sz="3000" b="1" kern="0">
                <a:solidFill>
                  <a:srgbClr val="FF0000"/>
                </a:solidFill>
                <a:latin typeface="+mn-lt"/>
                <a:ea typeface="+mn-ea"/>
              </a:rPr>
              <a:t>乒乓球</a:t>
            </a:r>
            <a:r>
              <a:rPr lang="zh-CN" altLang="en-US" sz="3000" b="1" kern="0" dirty="0">
                <a:solidFill>
                  <a:srgbClr val="FF0000"/>
                </a:solidFill>
                <a:latin typeface="+mn-lt"/>
                <a:ea typeface="+mn-ea"/>
              </a:rPr>
              <a:t>弹起的高度是</a:t>
            </a:r>
            <a:r>
              <a:rPr lang="en-US" altLang="zh-CN" sz="3000" b="1" kern="0" dirty="0">
                <a:solidFill>
                  <a:srgbClr val="FF0000"/>
                </a:solidFill>
                <a:latin typeface="+mn-lt"/>
                <a:ea typeface="+mn-ea"/>
              </a:rPr>
              <a:t>1.4</a:t>
            </a:r>
            <a:r>
              <a:rPr lang="zh-CN" altLang="en-US" sz="3000" b="1" kern="0" dirty="0">
                <a:solidFill>
                  <a:srgbClr val="FF0000"/>
                </a:solidFill>
                <a:latin typeface="+mn-lt"/>
                <a:ea typeface="+mn-ea"/>
              </a:rPr>
              <a:t>米。</a:t>
            </a:r>
            <a:endParaRPr lang="zh-CN" altLang="en-US" sz="3000" kern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6635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36" name="图片 1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2484438" y="2555875"/>
          <a:ext cx="15128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" r:id="rId8" imgW="584200" imgH="406400" progId="Equation.DSMT4">
                  <p:embed/>
                </p:oleObj>
              </mc:Choice>
              <mc:Fallback>
                <p:oleObj name="" r:id="rId8" imgW="584200" imgH="4064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55875"/>
                        <a:ext cx="15128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/>
          <p:nvPr/>
        </p:nvSpPr>
        <p:spPr bwMode="auto">
          <a:xfrm>
            <a:off x="1017588" y="842963"/>
            <a:ext cx="41148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>
                <a:ea typeface="+mj-ea"/>
              </a:rPr>
              <a:t>3.</a:t>
            </a:r>
            <a:r>
              <a:rPr lang="zh-CN" altLang="en-US" b="1">
                <a:ea typeface="+mj-ea"/>
              </a:rPr>
              <a:t>计算下面图形的面积。</a:t>
            </a:r>
            <a:endParaRPr lang="zh-CN" altLang="en-US" b="1">
              <a:ea typeface="+mj-ea"/>
            </a:endParaRPr>
          </a:p>
        </p:txBody>
      </p:sp>
      <p:sp>
        <p:nvSpPr>
          <p:cNvPr id="3" name="流程图: 数据 2"/>
          <p:cNvSpPr/>
          <p:nvPr/>
        </p:nvSpPr>
        <p:spPr bwMode="auto">
          <a:xfrm>
            <a:off x="5724525" y="1635125"/>
            <a:ext cx="2160588" cy="936625"/>
          </a:xfrm>
          <a:prstGeom prst="flowChartInputOutput">
            <a:avLst/>
          </a:prstGeom>
          <a:solidFill>
            <a:srgbClr val="FFCC99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cxnSp>
        <p:nvCxnSpPr>
          <p:cNvPr id="28676" name="直接连接符 4"/>
          <p:cNvCxnSpPr>
            <a:cxnSpLocks noChangeShapeType="1"/>
          </p:cNvCxnSpPr>
          <p:nvPr/>
        </p:nvCxnSpPr>
        <p:spPr bwMode="auto">
          <a:xfrm>
            <a:off x="6156325" y="16351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7" name="肘形连接符 6"/>
          <p:cNvCxnSpPr>
            <a:cxnSpLocks noChangeShapeType="1"/>
          </p:cNvCxnSpPr>
          <p:nvPr/>
        </p:nvCxnSpPr>
        <p:spPr bwMode="auto">
          <a:xfrm rot="16200000" flipH="1">
            <a:off x="6156326" y="2427287"/>
            <a:ext cx="144462" cy="1444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6156325" y="1866900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0.6cm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6219825" y="273843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cm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8680" name="对象 8"/>
          <p:cNvGraphicFramePr>
            <a:graphicFrameLocks noChangeAspect="1"/>
          </p:cNvGraphicFramePr>
          <p:nvPr/>
        </p:nvGraphicFramePr>
        <p:xfrm>
          <a:off x="6011863" y="2571750"/>
          <a:ext cx="2349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" r:id="rId1" imgW="139700" imgH="406400" progId="Equation.DSMT4">
                  <p:embed/>
                </p:oleObj>
              </mc:Choice>
              <mc:Fallback>
                <p:oleObj name="" r:id="rId1" imgW="139700" imgH="4064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571750"/>
                        <a:ext cx="2349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330325" y="2103438"/>
          <a:ext cx="137953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" r:id="rId3" imgW="584200" imgH="406400" progId="Equation.DSMT4">
                  <p:embed/>
                </p:oleObj>
              </mc:Choice>
              <mc:Fallback>
                <p:oleObj name="" r:id="rId3" imgW="584200" imgH="4064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103438"/>
                        <a:ext cx="1379538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771775" y="2092325"/>
          <a:ext cx="8683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" r:id="rId5" imgW="368300" imgH="406400" progId="Equation.DSMT4">
                  <p:embed/>
                </p:oleObj>
              </mc:Choice>
              <mc:Fallback>
                <p:oleObj name="" r:id="rId5" imgW="368300" imgH="4064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092325"/>
                        <a:ext cx="8683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606800" y="2092325"/>
          <a:ext cx="15557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" r:id="rId7" imgW="659765" imgH="405765" progId="Equation.DSMT4">
                  <p:embed/>
                </p:oleObj>
              </mc:Choice>
              <mc:Fallback>
                <p:oleObj name="" r:id="rId7" imgW="659765" imgH="405765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092325"/>
                        <a:ext cx="15557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2771775" y="2103438"/>
            <a:ext cx="287338" cy="431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3348038" y="2643188"/>
            <a:ext cx="252412" cy="3603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2771775" y="1685925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3316288" y="291941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88" name="文本框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89" name="图片 20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1"/>
          <p:cNvSpPr txBox="1">
            <a:spLocks noChangeArrowheads="1"/>
          </p:cNvSpPr>
          <p:nvPr/>
        </p:nvSpPr>
        <p:spPr bwMode="auto">
          <a:xfrm>
            <a:off x="1001713" y="915988"/>
            <a:ext cx="7140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一个长方形的长是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2.4cm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，宽是它的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，这个长方形的宽是多少厘米？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1738313" y="3535363"/>
            <a:ext cx="6192837" cy="792162"/>
            <a:chOff x="2051720" y="3360529"/>
            <a:chExt cx="6192688" cy="792088"/>
          </a:xfrm>
        </p:grpSpPr>
        <p:graphicFrame>
          <p:nvGraphicFramePr>
            <p:cNvPr id="30729" name="对象 3"/>
            <p:cNvGraphicFramePr>
              <a:graphicFrameLocks noChangeAspect="1"/>
            </p:cNvGraphicFramePr>
            <p:nvPr/>
          </p:nvGraphicFramePr>
          <p:xfrm>
            <a:off x="6036697" y="3360529"/>
            <a:ext cx="449060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" r:id="rId1" imgW="228600" imgH="406400" progId="Equation.DSMT4">
                    <p:embed/>
                  </p:oleObj>
                </mc:Choice>
                <mc:Fallback>
                  <p:oleObj name="" r:id="rId1" imgW="228600" imgH="4064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6697" y="3360529"/>
                          <a:ext cx="449060" cy="7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2051720" y="3484342"/>
              <a:ext cx="6192688" cy="5539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kern="0" dirty="0">
                  <a:solidFill>
                    <a:srgbClr val="FF0000"/>
                  </a:solidFill>
                  <a:latin typeface="+mn-lt"/>
                  <a:ea typeface="+mn-ea"/>
                </a:rPr>
                <a:t>答：这个长方形的宽</a:t>
              </a:r>
              <a:r>
                <a:rPr lang="zh-CN" altLang="en-US" sz="3000" b="1" kern="0">
                  <a:solidFill>
                    <a:srgbClr val="FF0000"/>
                  </a:solidFill>
                  <a:latin typeface="+mn-lt"/>
                  <a:ea typeface="+mn-ea"/>
                </a:rPr>
                <a:t>是      </a:t>
              </a:r>
              <a:r>
                <a:rPr lang="en-US" altLang="zh-CN" sz="3000" b="1" kern="0">
                  <a:solidFill>
                    <a:srgbClr val="FF0000"/>
                  </a:solidFill>
                  <a:latin typeface="+mn-lt"/>
                  <a:ea typeface="+mn-ea"/>
                </a:rPr>
                <a:t>cm</a:t>
              </a:r>
              <a:r>
                <a:rPr lang="zh-CN" altLang="en-US" sz="3000" b="1" kern="0" dirty="0">
                  <a:solidFill>
                    <a:srgbClr val="FF0000"/>
                  </a:solidFill>
                  <a:latin typeface="+mn-lt"/>
                  <a:ea typeface="+mn-ea"/>
                </a:rPr>
                <a:t>。 </a:t>
              </a:r>
              <a:endParaRPr lang="zh-CN" altLang="en-US" sz="3000" b="1" kern="0" dirty="0">
                <a:solidFill>
                  <a:srgbClr val="FF0000"/>
                </a:solidFill>
                <a:latin typeface="+mn-lt"/>
                <a:ea typeface="+mn-ea"/>
              </a:endParaRPr>
            </a:p>
          </p:txBody>
        </p:sp>
      </p:grpSp>
      <p:graphicFrame>
        <p:nvGraphicFramePr>
          <p:cNvPr id="30725" name="对象 8"/>
          <p:cNvGraphicFramePr>
            <a:graphicFrameLocks noChangeAspect="1"/>
          </p:cNvGraphicFramePr>
          <p:nvPr/>
        </p:nvGraphicFramePr>
        <p:xfrm>
          <a:off x="6989763" y="820738"/>
          <a:ext cx="2714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" r:id="rId3" imgW="152400" imgH="405765" progId="Equation.DSMT4">
                  <p:embed/>
                </p:oleObj>
              </mc:Choice>
              <mc:Fallback>
                <p:oleObj name="" r:id="rId3" imgW="152400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63" y="820738"/>
                        <a:ext cx="2714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文本框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7" name="图片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706563" y="2162175"/>
          <a:ext cx="45561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" r:id="rId8" imgW="1701800" imgH="406400" progId="Equation.DSMT4">
                  <p:embed/>
                </p:oleObj>
              </mc:Choice>
              <mc:Fallback>
                <p:oleObj name="" r:id="rId8" imgW="1701800" imgH="406400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2162175"/>
                        <a:ext cx="45561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152525" y="2930525"/>
          <a:ext cx="109378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" r:id="rId1" imgW="532765" imgH="405765" progId="Equation.DSMT4">
                  <p:embed/>
                </p:oleObj>
              </mc:Choice>
              <mc:Fallback>
                <p:oleObj name="" r:id="rId1" imgW="532765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2930525"/>
                        <a:ext cx="1093788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681413" y="3149600"/>
          <a:ext cx="12763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" r:id="rId3" imgW="622300" imgH="190500" progId="Equation.DSMT4">
                  <p:embed/>
                </p:oleObj>
              </mc:Choice>
              <mc:Fallback>
                <p:oleObj name="" r:id="rId3" imgW="622300" imgH="190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3149600"/>
                        <a:ext cx="12763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246313" y="2930525"/>
          <a:ext cx="13557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" r:id="rId5" imgW="659765" imgH="405765" progId="Equation.DSMT4">
                  <p:embed/>
                </p:oleObj>
              </mc:Choice>
              <mc:Fallback>
                <p:oleObj name="" r:id="rId5" imgW="659765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2930525"/>
                        <a:ext cx="13557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628900" y="3101975"/>
            <a:ext cx="287338" cy="431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3276600" y="3397250"/>
            <a:ext cx="252413" cy="3603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2447925" y="264636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3205163" y="371475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5163" y="4279900"/>
            <a:ext cx="52212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>
                <a:solidFill>
                  <a:srgbClr val="FF0000"/>
                </a:solidFill>
                <a:latin typeface="+mn-lt"/>
                <a:ea typeface="+mn-ea"/>
              </a:rPr>
              <a:t>答</a:t>
            </a:r>
            <a:r>
              <a:rPr lang="en-US" altLang="zh-CN" sz="2800" b="1" kern="0">
                <a:solidFill>
                  <a:srgbClr val="FF0000"/>
                </a:solidFill>
                <a:latin typeface="+mn-lt"/>
                <a:ea typeface="+mn-ea"/>
              </a:rPr>
              <a:t>:</a:t>
            </a:r>
            <a:r>
              <a:rPr lang="zh-CN" altLang="en-US" sz="2800" b="1" kern="0">
                <a:solidFill>
                  <a:srgbClr val="FF0000"/>
                </a:solidFill>
                <a:latin typeface="+mn-lt"/>
                <a:ea typeface="+mn-ea"/>
              </a:rPr>
              <a:t>成年帝企鹅的身高是</a:t>
            </a:r>
            <a:r>
              <a:rPr lang="en-US" altLang="zh-CN" sz="2800" b="1" kern="0">
                <a:solidFill>
                  <a:srgbClr val="FF0000"/>
                </a:solidFill>
                <a:latin typeface="+mn-lt"/>
                <a:ea typeface="+mn-ea"/>
              </a:rPr>
              <a:t>1.2</a:t>
            </a:r>
            <a:r>
              <a:rPr lang="zh-CN" altLang="en-US" sz="2800" b="1" kern="0">
                <a:solidFill>
                  <a:srgbClr val="FF0000"/>
                </a:solidFill>
                <a:latin typeface="+mn-lt"/>
                <a:ea typeface="+mn-ea"/>
              </a:rPr>
              <a:t>米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</a:rPr>
              <a:t>。</a:t>
            </a:r>
            <a:endParaRPr lang="zh-CN" altLang="en-US" sz="2800" kern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7670" name="文本框 1"/>
          <p:cNvSpPr txBox="1"/>
          <p:nvPr/>
        </p:nvSpPr>
        <p:spPr>
          <a:xfrm>
            <a:off x="4067944" y="483518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P10</a:t>
            </a:r>
            <a:r>
              <a:rPr 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练习二第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3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30600000101010101" pitchFamily="18" charset="-127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71600" y="843558"/>
            <a:ext cx="6913388" cy="1901997"/>
            <a:chOff x="971600" y="771550"/>
            <a:chExt cx="6913388" cy="1901997"/>
          </a:xfrm>
        </p:grpSpPr>
        <p:sp>
          <p:nvSpPr>
            <p:cNvPr id="15" name="内容占位符 1"/>
            <p:cNvSpPr txBox="1"/>
            <p:nvPr/>
          </p:nvSpPr>
          <p:spPr bwMode="auto">
            <a:xfrm>
              <a:off x="971600" y="771550"/>
              <a:ext cx="6913388" cy="1831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4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b="1" dirty="0">
                  <a:ea typeface="+mj-ea"/>
                </a:rPr>
                <a:t>5.</a:t>
              </a:r>
              <a:r>
                <a:rPr lang="zh-CN" altLang="en-US" b="1" dirty="0">
                  <a:ea typeface="+mj-ea"/>
                </a:rPr>
                <a:t>鸵鸟是目前世界上最大的鸟。一只鸵鸟的身高是</a:t>
              </a:r>
              <a:r>
                <a:rPr lang="en-US" altLang="zh-CN" b="1" dirty="0">
                  <a:ea typeface="+mj-ea"/>
                </a:rPr>
                <a:t>2.5 m</a:t>
              </a:r>
              <a:r>
                <a:rPr lang="zh-CN" altLang="en-US" b="1" dirty="0">
                  <a:ea typeface="+mj-ea"/>
                </a:rPr>
                <a:t>，一只成年帝企鹅身高是鸵鸟的 </a:t>
              </a:r>
              <a:r>
                <a:rPr lang="en-US" altLang="zh-CN" b="1" dirty="0">
                  <a:ea typeface="+mj-ea"/>
                </a:rPr>
                <a:t>    </a:t>
              </a:r>
              <a:r>
                <a:rPr lang="zh-CN" altLang="en-US" b="1" dirty="0">
                  <a:ea typeface="+mj-ea"/>
                </a:rPr>
                <a:t>。这只成年帝企鹅的身高是多少米</a:t>
              </a:r>
              <a:r>
                <a:rPr lang="en-US" altLang="zh-CN" b="1" dirty="0">
                  <a:ea typeface="+mj-ea"/>
                </a:rPr>
                <a:t>?</a:t>
              </a:r>
              <a:endParaRPr lang="en-US" altLang="zh-CN" b="1" dirty="0">
                <a:ea typeface="+mj-ea"/>
              </a:endParaRPr>
            </a:p>
          </p:txBody>
        </p:sp>
        <p:graphicFrame>
          <p:nvGraphicFramePr>
            <p:cNvPr id="16" name="对象 4"/>
            <p:cNvGraphicFramePr>
              <a:graphicFrameLocks noChangeAspect="1"/>
            </p:cNvGraphicFramePr>
            <p:nvPr/>
          </p:nvGraphicFramePr>
          <p:xfrm>
            <a:off x="1475656" y="1952822"/>
            <a:ext cx="417513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3" name="" r:id="rId7" imgW="228600" imgH="393700" progId="Equation.DSMT4">
                    <p:embed/>
                  </p:oleObj>
                </mc:Choice>
                <mc:Fallback>
                  <p:oleObj name="" r:id="rId7" imgW="228600" imgH="393700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1952822"/>
                          <a:ext cx="417513" cy="72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819" name="图片 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四、课堂小结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2362200" y="2401888"/>
            <a:ext cx="2422525" cy="493712"/>
            <a:chOff x="2445619" y="2525676"/>
            <a:chExt cx="2422111" cy="493239"/>
          </a:xfrm>
        </p:grpSpPr>
        <p:sp>
          <p:nvSpPr>
            <p:cNvPr id="10" name="矩形: 圆角 9"/>
            <p:cNvSpPr/>
            <p:nvPr/>
          </p:nvSpPr>
          <p:spPr>
            <a:xfrm>
              <a:off x="2445619" y="2538364"/>
              <a:ext cx="2414175" cy="4805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内容占位符 3"/>
            <p:cNvSpPr txBox="1"/>
            <p:nvPr/>
          </p:nvSpPr>
          <p:spPr bwMode="auto">
            <a:xfrm>
              <a:off x="2453556" y="2525676"/>
              <a:ext cx="2414174" cy="4805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zh-CN" altLang="en-US" b="1">
                  <a:ea typeface="+mj-ea"/>
                </a:rPr>
                <a:t>小数化成分数</a:t>
              </a:r>
              <a:endParaRPr lang="zh-CN" altLang="en-US" b="1"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2362200" y="3094038"/>
            <a:ext cx="2422525" cy="493712"/>
            <a:chOff x="2445619" y="2525676"/>
            <a:chExt cx="2422111" cy="493239"/>
          </a:xfrm>
        </p:grpSpPr>
        <p:sp>
          <p:nvSpPr>
            <p:cNvPr id="52" name="矩形: 圆角 51"/>
            <p:cNvSpPr/>
            <p:nvPr/>
          </p:nvSpPr>
          <p:spPr>
            <a:xfrm>
              <a:off x="2445619" y="2538364"/>
              <a:ext cx="2414175" cy="4805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内容占位符 3"/>
            <p:cNvSpPr txBox="1"/>
            <p:nvPr/>
          </p:nvSpPr>
          <p:spPr bwMode="auto">
            <a:xfrm>
              <a:off x="2453556" y="2525676"/>
              <a:ext cx="2414174" cy="4805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zh-CN" altLang="en-US" b="1">
                  <a:ea typeface="+mj-ea"/>
                </a:rPr>
                <a:t>分数化成小数</a:t>
              </a:r>
              <a:endParaRPr lang="zh-CN" altLang="en-US" b="1"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2268538" y="3786188"/>
            <a:ext cx="5278437" cy="493712"/>
            <a:chOff x="2366204" y="2525676"/>
            <a:chExt cx="5279629" cy="493239"/>
          </a:xfrm>
        </p:grpSpPr>
        <p:sp>
          <p:nvSpPr>
            <p:cNvPr id="55" name="矩形: 圆角 54"/>
            <p:cNvSpPr/>
            <p:nvPr/>
          </p:nvSpPr>
          <p:spPr>
            <a:xfrm>
              <a:off x="2445597" y="2538364"/>
              <a:ext cx="5200236" cy="4805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内容占位符 3"/>
            <p:cNvSpPr txBox="1"/>
            <p:nvPr/>
          </p:nvSpPr>
          <p:spPr bwMode="auto">
            <a:xfrm>
              <a:off x="2366204" y="2525676"/>
              <a:ext cx="5279629" cy="4805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zh-CN" altLang="en-US" b="1">
                  <a:ea typeface="+mj-ea"/>
                </a:rPr>
                <a:t> 能直接约分的，先约分再计算。</a:t>
              </a:r>
              <a:endParaRPr lang="zh-CN" altLang="en-US" b="1"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2339752" y="1059582"/>
            <a:ext cx="4103687" cy="1653890"/>
            <a:chOff x="2209909" y="762915"/>
            <a:chExt cx="4103824" cy="1653841"/>
          </a:xfrm>
        </p:grpSpPr>
        <p:pic>
          <p:nvPicPr>
            <p:cNvPr id="20" name="图片 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191972" y="1042686"/>
              <a:ext cx="1121761" cy="137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组合 19"/>
            <p:cNvGrpSpPr/>
            <p:nvPr/>
          </p:nvGrpSpPr>
          <p:grpSpPr bwMode="auto">
            <a:xfrm>
              <a:off x="2209909" y="762915"/>
              <a:ext cx="3387928" cy="966807"/>
              <a:chOff x="4197278" y="931346"/>
              <a:chExt cx="3387928" cy="966807"/>
            </a:xfrm>
          </p:grpSpPr>
          <p:sp>
            <p:nvSpPr>
              <p:cNvPr id="22" name="圆角矩形标注 25"/>
              <p:cNvSpPr>
                <a:spLocks noChangeArrowheads="1"/>
              </p:cNvSpPr>
              <p:nvPr/>
            </p:nvSpPr>
            <p:spPr bwMode="auto">
              <a:xfrm>
                <a:off x="4197278" y="944046"/>
                <a:ext cx="2793891" cy="954107"/>
              </a:xfrm>
              <a:prstGeom prst="wedgeRoundRectCallout">
                <a:avLst>
                  <a:gd name="adj1" fmla="val 39764"/>
                  <a:gd name="adj2" fmla="val 72977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endParaRPr lang="zh-CN" altLang="en-US"/>
              </a:p>
            </p:txBody>
          </p:sp>
          <p:sp>
            <p:nvSpPr>
              <p:cNvPr id="23" name="Rectangle 2"/>
              <p:cNvSpPr>
                <a:spLocks noChangeArrowheads="1"/>
              </p:cNvSpPr>
              <p:nvPr/>
            </p:nvSpPr>
            <p:spPr bwMode="auto">
              <a:xfrm>
                <a:off x="4200830" y="931346"/>
                <a:ext cx="338437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小数与分数相乘，怎样计算？</a:t>
                </a:r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>
            <a:spLocks noChangeArrowheads="1"/>
          </p:cNvSpPr>
          <p:nvPr/>
        </p:nvSpPr>
        <p:spPr bwMode="auto">
          <a:xfrm>
            <a:off x="623888" y="735013"/>
            <a:ext cx="3884612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indent="2000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  </a:t>
            </a:r>
            <a:r>
              <a:rPr lang="en-US" altLang="zh-CN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1.</a:t>
            </a:r>
            <a:r>
              <a:rPr lang="zh-CN" altLang="en-US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计算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+mn-lt"/>
                <a:ea typeface="+mj-ea"/>
              </a:rPr>
              <a:t>下面各题 ：</a:t>
            </a:r>
            <a:endParaRPr lang="zh-CN" altLang="en-US" sz="4000" b="1" kern="0" dirty="0">
              <a:solidFill>
                <a:sysClr val="windowText" lastClr="000000"/>
              </a:solidFill>
              <a:latin typeface="+mn-lt"/>
              <a:ea typeface="+mj-ea"/>
            </a:endParaRPr>
          </a:p>
        </p:txBody>
      </p:sp>
      <p:sp>
        <p:nvSpPr>
          <p:cNvPr id="10243" name="文本框 6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图片 6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一、复习导入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  <p:graphicFrame>
        <p:nvGraphicFramePr>
          <p:cNvPr id="10246" name="对象 1"/>
          <p:cNvGraphicFramePr>
            <a:graphicFrameLocks noChangeAspect="1"/>
          </p:cNvGraphicFramePr>
          <p:nvPr/>
        </p:nvGraphicFramePr>
        <p:xfrm>
          <a:off x="1062038" y="1519238"/>
          <a:ext cx="9080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" r:id="rId5" imgW="431800" imgH="393700" progId="Equation.DSMT4">
                  <p:embed/>
                </p:oleObj>
              </mc:Choice>
              <mc:Fallback>
                <p:oleObj name="" r:id="rId5" imgW="4318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519238"/>
                        <a:ext cx="9080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/>
        </p:nvGraphicFramePr>
        <p:xfrm>
          <a:off x="784225" y="2479675"/>
          <a:ext cx="112236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" r:id="rId7" imgW="533400" imgH="393700" progId="Equation.DSMT4">
                  <p:embed/>
                </p:oleObj>
              </mc:Choice>
              <mc:Fallback>
                <p:oleObj name="" r:id="rId7" imgW="533400" imgH="393700" progId="Equation.DSMT4">
                  <p:embed/>
                  <p:pic>
                    <p:nvPicPr>
                      <p:cNvPr id="0" name="对象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479675"/>
                        <a:ext cx="1122363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对象 71"/>
          <p:cNvGraphicFramePr>
            <a:graphicFrameLocks noChangeAspect="1"/>
          </p:cNvGraphicFramePr>
          <p:nvPr/>
        </p:nvGraphicFramePr>
        <p:xfrm>
          <a:off x="784225" y="3524250"/>
          <a:ext cx="7207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" r:id="rId9" imgW="342900" imgH="393700" progId="Equation.DSMT4">
                  <p:embed/>
                </p:oleObj>
              </mc:Choice>
              <mc:Fallback>
                <p:oleObj name="" r:id="rId9" imgW="342900" imgH="393700" progId="Equation.DSMT4">
                  <p:embed/>
                  <p:pic>
                    <p:nvPicPr>
                      <p:cNvPr id="0" name="对象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524250"/>
                        <a:ext cx="7207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/>
          <p:cNvGraphicFramePr>
            <a:graphicFrameLocks noChangeAspect="1"/>
          </p:cNvGraphicFramePr>
          <p:nvPr/>
        </p:nvGraphicFramePr>
        <p:xfrm>
          <a:off x="3524250" y="2479675"/>
          <a:ext cx="11493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" r:id="rId11" imgW="546100" imgH="393700" progId="Equation.DSMT4">
                  <p:embed/>
                </p:oleObj>
              </mc:Choice>
              <mc:Fallback>
                <p:oleObj name="" r:id="rId11" imgW="546100" imgH="393700" progId="Equation.DSMT4">
                  <p:embed/>
                  <p:pic>
                    <p:nvPicPr>
                      <p:cNvPr id="0" name="对象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479675"/>
                        <a:ext cx="11493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/>
          <p:cNvGraphicFramePr>
            <a:graphicFrameLocks noChangeAspect="1"/>
          </p:cNvGraphicFramePr>
          <p:nvPr/>
        </p:nvGraphicFramePr>
        <p:xfrm>
          <a:off x="3487738" y="3575050"/>
          <a:ext cx="7207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" r:id="rId13" imgW="342900" imgH="393700" progId="Equation.DSMT4">
                  <p:embed/>
                </p:oleObj>
              </mc:Choice>
              <mc:Fallback>
                <p:oleObj name="" r:id="rId13" imgW="342900" imgH="393700" progId="Equation.DSMT4">
                  <p:embed/>
                  <p:pic>
                    <p:nvPicPr>
                      <p:cNvPr id="0" name="对象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3575050"/>
                        <a:ext cx="7207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对象 76"/>
          <p:cNvGraphicFramePr>
            <a:graphicFrameLocks noChangeAspect="1"/>
          </p:cNvGraphicFramePr>
          <p:nvPr/>
        </p:nvGraphicFramePr>
        <p:xfrm>
          <a:off x="3816350" y="1498600"/>
          <a:ext cx="8810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" r:id="rId15" imgW="419100" imgH="393700" progId="Equation.DSMT4">
                  <p:embed/>
                </p:oleObj>
              </mc:Choice>
              <mc:Fallback>
                <p:oleObj name="" r:id="rId15" imgW="419100" imgH="393700" progId="Equation.DSMT4">
                  <p:embed/>
                  <p:pic>
                    <p:nvPicPr>
                      <p:cNvPr id="0" name="对象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1498600"/>
                        <a:ext cx="8810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Line 23"/>
          <p:cNvSpPr>
            <a:spLocks noChangeShapeType="1"/>
          </p:cNvSpPr>
          <p:nvPr/>
        </p:nvSpPr>
        <p:spPr bwMode="auto">
          <a:xfrm>
            <a:off x="3802063" y="2994025"/>
            <a:ext cx="431800" cy="2492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4397375" y="2728913"/>
            <a:ext cx="360363" cy="320675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3829050" y="3184525"/>
            <a:ext cx="79216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25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" name="Text Box 65"/>
          <p:cNvSpPr txBox="1">
            <a:spLocks noChangeArrowheads="1"/>
          </p:cNvSpPr>
          <p:nvPr/>
        </p:nvSpPr>
        <p:spPr bwMode="auto">
          <a:xfrm>
            <a:off x="4381500" y="2381250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2" name="对象 81"/>
          <p:cNvGraphicFramePr>
            <a:graphicFrameLocks noChangeAspect="1"/>
          </p:cNvGraphicFramePr>
          <p:nvPr/>
        </p:nvGraphicFramePr>
        <p:xfrm>
          <a:off x="6486525" y="2479675"/>
          <a:ext cx="12017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" r:id="rId17" imgW="571500" imgH="393700" progId="Equation.DSMT4">
                  <p:embed/>
                </p:oleObj>
              </mc:Choice>
              <mc:Fallback>
                <p:oleObj name="" r:id="rId17" imgW="571500" imgH="393700" progId="Equation.DSMT4">
                  <p:embed/>
                  <p:pic>
                    <p:nvPicPr>
                      <p:cNvPr id="0" name="对象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2479675"/>
                        <a:ext cx="1201738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对象 82"/>
          <p:cNvGraphicFramePr>
            <a:graphicFrameLocks noChangeAspect="1"/>
          </p:cNvGraphicFramePr>
          <p:nvPr/>
        </p:nvGraphicFramePr>
        <p:xfrm>
          <a:off x="6778625" y="1498600"/>
          <a:ext cx="9334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" r:id="rId19" imgW="444500" imgH="393700" progId="Equation.DSMT4">
                  <p:embed/>
                </p:oleObj>
              </mc:Choice>
              <mc:Fallback>
                <p:oleObj name="" r:id="rId19" imgW="444500" imgH="393700" progId="Equation.DSMT4">
                  <p:embed/>
                  <p:pic>
                    <p:nvPicPr>
                      <p:cNvPr id="0" name="对象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1498600"/>
                        <a:ext cx="9334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Line 23"/>
          <p:cNvSpPr>
            <a:spLocks noChangeShapeType="1"/>
          </p:cNvSpPr>
          <p:nvPr/>
        </p:nvSpPr>
        <p:spPr bwMode="auto">
          <a:xfrm>
            <a:off x="6704013" y="2994025"/>
            <a:ext cx="431800" cy="2492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5" name="Line 24"/>
          <p:cNvSpPr>
            <a:spLocks noChangeShapeType="1"/>
          </p:cNvSpPr>
          <p:nvPr/>
        </p:nvSpPr>
        <p:spPr bwMode="auto">
          <a:xfrm>
            <a:off x="7251700" y="2532063"/>
            <a:ext cx="360363" cy="320675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6731000" y="3184525"/>
            <a:ext cx="79216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3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7" name="Text Box 65"/>
          <p:cNvSpPr txBox="1">
            <a:spLocks noChangeArrowheads="1"/>
          </p:cNvSpPr>
          <p:nvPr/>
        </p:nvSpPr>
        <p:spPr bwMode="auto">
          <a:xfrm>
            <a:off x="7278688" y="2200275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8" name="Line 24"/>
          <p:cNvSpPr>
            <a:spLocks noChangeShapeType="1"/>
          </p:cNvSpPr>
          <p:nvPr/>
        </p:nvSpPr>
        <p:spPr bwMode="auto">
          <a:xfrm>
            <a:off x="6697663" y="2532063"/>
            <a:ext cx="360362" cy="320675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9" name="Text Box 65"/>
          <p:cNvSpPr txBox="1">
            <a:spLocks noChangeArrowheads="1"/>
          </p:cNvSpPr>
          <p:nvPr/>
        </p:nvSpPr>
        <p:spPr bwMode="auto">
          <a:xfrm>
            <a:off x="6731000" y="2200275"/>
            <a:ext cx="5746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1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>
            <a:off x="7273925" y="2994025"/>
            <a:ext cx="431800" cy="249238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>
              <a:solidFill>
                <a:sysClr val="windowText" lastClr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1" name="Text Box 25"/>
          <p:cNvSpPr txBox="1">
            <a:spLocks noChangeArrowheads="1"/>
          </p:cNvSpPr>
          <p:nvPr/>
        </p:nvSpPr>
        <p:spPr bwMode="auto">
          <a:xfrm>
            <a:off x="7300913" y="3184525"/>
            <a:ext cx="7921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FF0000"/>
                </a:solidFill>
                <a:latin typeface="+mn-lt"/>
              </a:rPr>
              <a:t>5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2" name="对象 91"/>
          <p:cNvGraphicFramePr>
            <a:graphicFrameLocks noChangeAspect="1"/>
          </p:cNvGraphicFramePr>
          <p:nvPr/>
        </p:nvGraphicFramePr>
        <p:xfrm>
          <a:off x="6486525" y="3575050"/>
          <a:ext cx="7207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" r:id="rId21" imgW="342900" imgH="393700" progId="Equation.DSMT4">
                  <p:embed/>
                </p:oleObj>
              </mc:Choice>
              <mc:Fallback>
                <p:oleObj name="" r:id="rId21" imgW="342900" imgH="393700" progId="Equation.DSMT4">
                  <p:embed/>
                  <p:pic>
                    <p:nvPicPr>
                      <p:cNvPr id="0" name="对象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3575050"/>
                        <a:ext cx="7207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云形标注 6150"/>
          <p:cNvSpPr/>
          <p:nvPr/>
        </p:nvSpPr>
        <p:spPr bwMode="auto">
          <a:xfrm>
            <a:off x="4205288" y="3602038"/>
            <a:ext cx="4670425" cy="1330325"/>
          </a:xfrm>
          <a:prstGeom prst="cloudCallout">
            <a:avLst>
              <a:gd name="adj1" fmla="val -34957"/>
              <a:gd name="adj2" fmla="val -61531"/>
            </a:avLst>
          </a:prstGeom>
          <a:solidFill>
            <a:srgbClr val="FFCC99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r>
              <a:rPr lang="zh-CN" altLang="en-US" sz="2400" b="1">
                <a:latin typeface="+mj-ea"/>
                <a:ea typeface="+mj-ea"/>
              </a:rPr>
              <a:t>说一说，分数乘法怎样算？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6" grpId="0"/>
      <p:bldP spid="87" grpId="0"/>
      <p:bldP spid="89" grpId="0"/>
      <p:bldP spid="91" grpId="0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43608" y="1419622"/>
            <a:ext cx="7344816" cy="100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+mn-ea"/>
              </a:rPr>
              <a:t>分数与整数相乘，用分子与整数相乘的积作分子，分母不变。能约分的要先约分再计算。</a:t>
            </a:r>
            <a:endParaRPr lang="zh-CN" altLang="en-US" sz="24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3608" y="2643563"/>
            <a:ext cx="7200800" cy="100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30000"/>
              </a:lnSpc>
            </a:pPr>
            <a:r>
              <a:rPr lang="en-US" altLang="zh-CN" sz="2400" b="1" dirty="0">
                <a:latin typeface="+mn-lt"/>
                <a:ea typeface="+mn-ea"/>
              </a:rPr>
              <a:t>2.</a:t>
            </a:r>
            <a:r>
              <a:rPr lang="zh-CN" altLang="en-US" sz="2400" b="1" dirty="0">
                <a:latin typeface="+mn-lt"/>
                <a:ea typeface="+mn-ea"/>
              </a:rPr>
              <a:t>分数乘分数，用分子相乘的积作分子,用分母相乘的积作分母。为了计算简便,可以先约分再乘。</a:t>
            </a:r>
            <a:endParaRPr lang="zh-CN" altLang="en-US" sz="2400" b="1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 descr="]1T8)JQR1LH~7324XY6{A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789113"/>
            <a:ext cx="71231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ectangle 5"/>
          <p:cNvSpPr>
            <a:spLocks noChangeArrowheads="1"/>
          </p:cNvSpPr>
          <p:nvPr/>
        </p:nvSpPr>
        <p:spPr bwMode="auto">
          <a:xfrm>
            <a:off x="623888" y="736600"/>
            <a:ext cx="3884612" cy="520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indent="2000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  </a:t>
            </a:r>
            <a:r>
              <a:rPr lang="en-US" altLang="zh-CN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2.</a:t>
            </a:r>
            <a:r>
              <a:rPr lang="zh-CN" altLang="en-US" sz="2800" b="1" kern="0">
                <a:solidFill>
                  <a:sysClr val="windowText" lastClr="000000"/>
                </a:solidFill>
                <a:latin typeface="+mn-lt"/>
                <a:ea typeface="+mj-ea"/>
              </a:rPr>
              <a:t>小数和分数的互化</a:t>
            </a:r>
            <a:endParaRPr lang="zh-CN" altLang="en-US" sz="4000" b="1" kern="0" dirty="0">
              <a:solidFill>
                <a:sysClr val="windowText" lastClr="000000"/>
              </a:solidFill>
              <a:latin typeface="+mn-lt"/>
              <a:ea typeface="+mj-ea"/>
            </a:endParaRPr>
          </a:p>
        </p:txBody>
      </p:sp>
      <p:sp>
        <p:nvSpPr>
          <p:cNvPr id="12292" name="文本框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3" name="图片 6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一、复习导入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  <p:graphicFrame>
        <p:nvGraphicFramePr>
          <p:cNvPr id="3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254125" y="2843213"/>
          <a:ext cx="346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" r:id="rId6" imgW="152400" imgH="393700" progId="Equation.KSEE3">
                  <p:embed/>
                </p:oleObj>
              </mc:Choice>
              <mc:Fallback>
                <p:oleObj name="" r:id="rId6" imgW="152400" imgH="393700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843213"/>
                        <a:ext cx="346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690813" y="2843213"/>
          <a:ext cx="346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" r:id="rId8" imgW="152400" imgH="393700" progId="Equation.KSEE3">
                  <p:embed/>
                </p:oleObj>
              </mc:Choice>
              <mc:Fallback>
                <p:oleObj name="" r:id="rId8" imgW="152400" imgH="393700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2843213"/>
                        <a:ext cx="346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068763" y="2843213"/>
          <a:ext cx="3175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" r:id="rId10" imgW="139700" imgH="393700" progId="Equation.KSEE3">
                  <p:embed/>
                </p:oleObj>
              </mc:Choice>
              <mc:Fallback>
                <p:oleObj name="" r:id="rId10" imgW="139700" imgH="393700" progId="Equation.KSEE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843213"/>
                        <a:ext cx="31750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902200" y="3216275"/>
            <a:ext cx="1323975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latin typeface="+mn-lt"/>
                <a:ea typeface="Batang" panose="02030600000101010101" pitchFamily="18" charset="-127"/>
              </a:rPr>
              <a:t>0.625</a:t>
            </a:r>
            <a:endParaRPr lang="en-US" altLang="zh-CN" sz="28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26175" y="3216275"/>
            <a:ext cx="923925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latin typeface="+mn-lt"/>
                <a:ea typeface="Batang" panose="02030600000101010101" pitchFamily="18" charset="-127"/>
              </a:rPr>
              <a:t>0.75</a:t>
            </a:r>
            <a:endParaRPr lang="en-US" altLang="zh-CN" sz="28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594600" y="3216275"/>
            <a:ext cx="925513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latin typeface="+mn-lt"/>
                <a:ea typeface="Batang" panose="02030600000101010101" pitchFamily="18" charset="-127"/>
              </a:rPr>
              <a:t>0.4</a:t>
            </a:r>
            <a:endParaRPr lang="en-US" altLang="zh-CN" sz="2800">
              <a:latin typeface="+mn-lt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文本框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5" name="图片 2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468313" y="195263"/>
            <a:ext cx="378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Batang" panose="02030600000101010101" pitchFamily="18" charset="-127"/>
                <a:ea typeface="黑体" panose="02010609060101010101" pitchFamily="49" charset="-122"/>
              </a:rPr>
              <a:t>二、探索新知</a:t>
            </a:r>
            <a:endParaRPr lang="zh-CN" altLang="en-US" sz="3200" b="1">
              <a:latin typeface="Batang" panose="02030600000101010101" pitchFamily="18" charset="-127"/>
              <a:ea typeface="黑体" panose="02010609060101010101" pitchFamily="49" charset="-122"/>
            </a:endParaRPr>
          </a:p>
        </p:txBody>
      </p:sp>
      <p:sp>
        <p:nvSpPr>
          <p:cNvPr id="23" name="内容占位符 1"/>
          <p:cNvSpPr txBox="1"/>
          <p:nvPr/>
        </p:nvSpPr>
        <p:spPr bwMode="auto">
          <a:xfrm>
            <a:off x="1547664" y="942518"/>
            <a:ext cx="6984776" cy="13031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>
                <a:ea typeface="+mj-ea"/>
              </a:rPr>
              <a:t>松鼠的尾巴长度约是身体长度的    。松鼠欢欢身体长</a:t>
            </a:r>
            <a:r>
              <a:rPr lang="en-US" altLang="zh-CN" b="1">
                <a:ea typeface="+mj-ea"/>
              </a:rPr>
              <a:t>2.1 dm</a:t>
            </a:r>
            <a:r>
              <a:rPr lang="zh-CN" altLang="en-US" b="1">
                <a:ea typeface="+mj-ea"/>
              </a:rPr>
              <a:t>，松鼠乐乐身体长</a:t>
            </a:r>
            <a:r>
              <a:rPr lang="en-US" altLang="zh-CN" b="1">
                <a:ea typeface="+mj-ea"/>
              </a:rPr>
              <a:t>2.4 dm</a:t>
            </a:r>
            <a:r>
              <a:rPr lang="zh-CN" altLang="en-US" b="1">
                <a:ea typeface="+mj-ea"/>
              </a:rPr>
              <a:t>。</a:t>
            </a:r>
            <a:endParaRPr lang="zh-CN" altLang="en-US" b="1" dirty="0">
              <a:ea typeface="+mj-ea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971600" y="2526694"/>
            <a:ext cx="55432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latin typeface="+mj-ea"/>
                <a:ea typeface="+mj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>
                <a:latin typeface="+mn-lt"/>
              </a:rPr>
              <a:t>（1）松鼠欢欢的尾巴约有多长？</a:t>
            </a:r>
            <a:endParaRPr lang="en-US" altLang="zh-CN" dirty="0">
              <a:latin typeface="+mn-lt"/>
            </a:endParaRPr>
          </a:p>
          <a:p>
            <a:pPr>
              <a:defRPr/>
            </a:pPr>
            <a:r>
              <a:rPr lang="zh-CN" altLang="en-US" dirty="0">
                <a:latin typeface="+mn-lt"/>
              </a:rPr>
              <a:t>（</a:t>
            </a:r>
            <a:r>
              <a:rPr lang="en-US" altLang="zh-CN" dirty="0">
                <a:latin typeface="+mn-lt"/>
              </a:rPr>
              <a:t>2</a:t>
            </a:r>
            <a:r>
              <a:rPr lang="zh-CN" altLang="en-US" dirty="0">
                <a:latin typeface="+mn-lt"/>
              </a:rPr>
              <a:t>）松鼠乐乐的尾巴约有多长？</a:t>
            </a:r>
            <a:endParaRPr lang="zh-CN" altLang="en-US" dirty="0">
              <a:latin typeface="+mn-lt"/>
            </a:endParaRPr>
          </a:p>
        </p:txBody>
      </p:sp>
      <p:sp>
        <p:nvSpPr>
          <p:cNvPr id="26" name="云形标注 5"/>
          <p:cNvSpPr/>
          <p:nvPr/>
        </p:nvSpPr>
        <p:spPr bwMode="auto">
          <a:xfrm>
            <a:off x="3347864" y="3584310"/>
            <a:ext cx="2879725" cy="1223962"/>
          </a:xfrm>
          <a:prstGeom prst="cloudCallout">
            <a:avLst>
              <a:gd name="adj1" fmla="val -59691"/>
              <a:gd name="adj2" fmla="val -50386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r>
              <a:rPr lang="zh-CN" altLang="en-US" sz="2400" b="1">
                <a:latin typeface="+mn-ea"/>
                <a:ea typeface="+mn-ea"/>
              </a:rPr>
              <a:t>你能获得哪些数学信息？</a:t>
            </a:r>
            <a:endParaRPr lang="zh-CN" altLang="en-US" sz="2400" b="1" dirty="0">
              <a:latin typeface="+mn-ea"/>
              <a:ea typeface="+mn-ea"/>
            </a:endParaRPr>
          </a:p>
        </p:txBody>
      </p:sp>
      <p:graphicFrame>
        <p:nvGraphicFramePr>
          <p:cNvPr id="27" name="对象 1"/>
          <p:cNvGraphicFramePr>
            <a:graphicFrameLocks noChangeAspect="1"/>
          </p:cNvGraphicFramePr>
          <p:nvPr/>
        </p:nvGraphicFramePr>
        <p:xfrm>
          <a:off x="6732240" y="942518"/>
          <a:ext cx="269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5" imgW="152400" imgH="405765" progId="Equation.DSMT4">
                  <p:embed/>
                </p:oleObj>
              </mc:Choice>
              <mc:Fallback>
                <p:oleObj name="" r:id="rId5" imgW="152400" imgH="4057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942518"/>
                        <a:ext cx="2698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042" y="1004678"/>
            <a:ext cx="694919" cy="64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内容占位符 1"/>
          <p:cNvSpPr txBox="1"/>
          <p:nvPr/>
        </p:nvSpPr>
        <p:spPr bwMode="auto">
          <a:xfrm>
            <a:off x="2268538" y="1538288"/>
            <a:ext cx="4895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ea typeface="+mj-ea"/>
              </a:rPr>
              <a:t>（1）松鼠欢欢的尾巴约有多长？</a:t>
            </a:r>
            <a:endParaRPr lang="en-US" altLang="zh-CN" sz="2400" b="1" dirty="0">
              <a:ea typeface="+mj-ea"/>
            </a:endParaRPr>
          </a:p>
        </p:txBody>
      </p:sp>
      <p:sp>
        <p:nvSpPr>
          <p:cNvPr id="44" name="圆角矩形标注 10249"/>
          <p:cNvSpPr/>
          <p:nvPr/>
        </p:nvSpPr>
        <p:spPr bwMode="auto">
          <a:xfrm>
            <a:off x="4159250" y="2228850"/>
            <a:ext cx="2519363" cy="511175"/>
          </a:xfrm>
          <a:prstGeom prst="wedgeRoundRectCallout">
            <a:avLst>
              <a:gd name="adj1" fmla="val 77026"/>
              <a:gd name="adj2" fmla="val 259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r>
              <a:rPr lang="zh-CN" altLang="en-US" sz="2800" b="1" dirty="0">
                <a:latin typeface="+mn-ea"/>
                <a:ea typeface="+mn-ea"/>
              </a:rPr>
              <a:t>如何列式呢？</a:t>
            </a:r>
            <a:endParaRPr lang="zh-CN" altLang="en-US" sz="2800" b="1" dirty="0">
              <a:latin typeface="+mn-ea"/>
              <a:ea typeface="+mn-ea"/>
            </a:endParaRPr>
          </a:p>
        </p:txBody>
      </p:sp>
      <p:graphicFrame>
        <p:nvGraphicFramePr>
          <p:cNvPr id="45" name="对象 44"/>
          <p:cNvGraphicFramePr>
            <a:graphicFrameLocks noChangeAspect="1"/>
          </p:cNvGraphicFramePr>
          <p:nvPr/>
        </p:nvGraphicFramePr>
        <p:xfrm>
          <a:off x="661988" y="1916113"/>
          <a:ext cx="14398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" r:id="rId1" imgW="762000" imgH="457200" progId="Equation.DSMT4">
                  <p:embed/>
                </p:oleObj>
              </mc:Choice>
              <mc:Fallback>
                <p:oleObj name="" r:id="rId1" imgW="762000" imgH="4572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916113"/>
                        <a:ext cx="14398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1979613" y="1978025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(dm)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" name="圆角矩形标注 10249"/>
          <p:cNvSpPr/>
          <p:nvPr/>
        </p:nvSpPr>
        <p:spPr bwMode="auto">
          <a:xfrm>
            <a:off x="3923928" y="2211710"/>
            <a:ext cx="3095625" cy="1047750"/>
          </a:xfrm>
          <a:prstGeom prst="wedgeRoundRectCallout">
            <a:avLst>
              <a:gd name="adj1" fmla="val 60832"/>
              <a:gd name="adj2" fmla="val -154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r>
              <a:rPr lang="zh-CN" altLang="en-US" sz="2800" b="1" dirty="0">
                <a:latin typeface="+mn-ea"/>
                <a:ea typeface="+mn-ea"/>
              </a:rPr>
              <a:t>小数乘分数怎样算？自己试一试！</a:t>
            </a:r>
            <a:endParaRPr lang="zh-CN" altLang="en-US" sz="2800" b="1" dirty="0">
              <a:latin typeface="+mn-ea"/>
              <a:ea typeface="+mn-ea"/>
            </a:endParaRPr>
          </a:p>
        </p:txBody>
      </p:sp>
      <p:graphicFrame>
        <p:nvGraphicFramePr>
          <p:cNvPr id="48" name="对象 47"/>
          <p:cNvGraphicFramePr>
            <a:graphicFrameLocks noChangeAspect="1"/>
          </p:cNvGraphicFramePr>
          <p:nvPr/>
        </p:nvGraphicFramePr>
        <p:xfrm>
          <a:off x="1000125" y="4335463"/>
          <a:ext cx="9604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" r:id="rId3" imgW="762000" imgH="457200" progId="Equation.DSMT4">
                  <p:embed/>
                </p:oleObj>
              </mc:Choice>
              <mc:Fallback>
                <p:oleObj name="" r:id="rId3" imgW="762000" imgH="4572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335463"/>
                        <a:ext cx="96043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内容占位符 3"/>
          <p:cNvSpPr txBox="1">
            <a:spLocks noChangeArrowheads="1"/>
          </p:cNvSpPr>
          <p:nvPr/>
        </p:nvSpPr>
        <p:spPr bwMode="auto">
          <a:xfrm>
            <a:off x="652463" y="3802063"/>
            <a:ext cx="34210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②转化成分数乘分数：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" name="TextBox 17"/>
          <p:cNvSpPr txBox="1">
            <a:spLocks noChangeArrowheads="1"/>
          </p:cNvSpPr>
          <p:nvPr/>
        </p:nvSpPr>
        <p:spPr bwMode="auto">
          <a:xfrm>
            <a:off x="5534025" y="351472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1 0 5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3182938" y="4300538"/>
          <a:ext cx="6683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" r:id="rId4" imgW="419100" imgH="406400" progId="Equation.DSMT4">
                  <p:embed/>
                </p:oleObj>
              </mc:Choice>
              <mc:Fallback>
                <p:oleObj name="" r:id="rId4" imgW="419100" imgH="4064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4300538"/>
                        <a:ext cx="6683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/>
          <p:cNvGraphicFramePr>
            <a:graphicFrameLocks noChangeAspect="1"/>
          </p:cNvGraphicFramePr>
          <p:nvPr/>
        </p:nvGraphicFramePr>
        <p:xfrm>
          <a:off x="2074863" y="4335463"/>
          <a:ext cx="3063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" r:id="rId6" imgW="215900" imgH="405765" progId="Equation.DSMT4">
                  <p:embed/>
                </p:oleObj>
              </mc:Choice>
              <mc:Fallback>
                <p:oleObj name="" r:id="rId6" imgW="215900" imgH="405765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4335463"/>
                        <a:ext cx="30638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组合 52"/>
          <p:cNvGrpSpPr/>
          <p:nvPr/>
        </p:nvGrpSpPr>
        <p:grpSpPr bwMode="auto">
          <a:xfrm rot="656508">
            <a:off x="3744913" y="3592513"/>
            <a:ext cx="506412" cy="630237"/>
            <a:chOff x="5067637" y="2715766"/>
            <a:chExt cx="507450" cy="629522"/>
          </a:xfrm>
        </p:grpSpPr>
        <p:cxnSp>
          <p:nvCxnSpPr>
            <p:cNvPr id="54" name="直接连接符 13317"/>
            <p:cNvCxnSpPr>
              <a:cxnSpLocks noChangeShapeType="1"/>
            </p:cNvCxnSpPr>
            <p:nvPr/>
          </p:nvCxnSpPr>
          <p:spPr bwMode="auto">
            <a:xfrm>
              <a:off x="5067637" y="2809492"/>
              <a:ext cx="359585" cy="5357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直接连接符 40"/>
            <p:cNvCxnSpPr>
              <a:cxnSpLocks noChangeShapeType="1"/>
            </p:cNvCxnSpPr>
            <p:nvPr/>
          </p:nvCxnSpPr>
          <p:spPr bwMode="auto">
            <a:xfrm>
              <a:off x="5220072" y="2715766"/>
              <a:ext cx="355015" cy="54426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3392488" y="3186113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1.575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7" name="对象 56"/>
          <p:cNvGraphicFramePr>
            <a:graphicFrameLocks noChangeAspect="1"/>
          </p:cNvGraphicFramePr>
          <p:nvPr/>
        </p:nvGraphicFramePr>
        <p:xfrm>
          <a:off x="979488" y="3128963"/>
          <a:ext cx="958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" r:id="rId8" imgW="762000" imgH="457200" progId="Equation.DSMT4">
                  <p:embed/>
                </p:oleObj>
              </mc:Choice>
              <mc:Fallback>
                <p:oleObj name="" r:id="rId8" imgW="762000" imgH="457200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128963"/>
                        <a:ext cx="958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内容占位符 3"/>
          <p:cNvSpPr txBox="1"/>
          <p:nvPr/>
        </p:nvSpPr>
        <p:spPr bwMode="auto">
          <a:xfrm>
            <a:off x="660400" y="2730500"/>
            <a:ext cx="3421063" cy="4238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ea typeface="+mj-ea"/>
              </a:rPr>
              <a:t>①转化成小数乘小数：</a:t>
            </a:r>
            <a:endParaRPr lang="zh-CN" altLang="en-US" sz="2400" b="1" dirty="0">
              <a:ea typeface="+mj-ea"/>
            </a:endParaRPr>
          </a:p>
        </p:txBody>
      </p:sp>
      <p:graphicFrame>
        <p:nvGraphicFramePr>
          <p:cNvPr id="59" name="对象 58"/>
          <p:cNvGraphicFramePr>
            <a:graphicFrameLocks noChangeAspect="1"/>
          </p:cNvGraphicFramePr>
          <p:nvPr/>
        </p:nvGraphicFramePr>
        <p:xfrm>
          <a:off x="1981200" y="3255963"/>
          <a:ext cx="1231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" r:id="rId9" imgW="1143000" imgH="279400" progId="Equation.DSMT4">
                  <p:embed/>
                </p:oleObj>
              </mc:Choice>
              <mc:Fallback>
                <p:oleObj name="" r:id="rId9" imgW="1143000" imgH="2794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55963"/>
                        <a:ext cx="1231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/>
          <p:cNvGraphicFramePr>
            <a:graphicFrameLocks noChangeAspect="1"/>
          </p:cNvGraphicFramePr>
          <p:nvPr/>
        </p:nvGraphicFramePr>
        <p:xfrm>
          <a:off x="1925638" y="4335463"/>
          <a:ext cx="9921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" r:id="rId11" imgW="787400" imgH="457200" progId="Equation.DSMT4">
                  <p:embed/>
                </p:oleObj>
              </mc:Choice>
              <mc:Fallback>
                <p:oleObj name="" r:id="rId11" imgW="787400" imgH="457200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335463"/>
                        <a:ext cx="99218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2"/>
          <p:cNvSpPr txBox="1">
            <a:spLocks noChangeArrowheads="1"/>
          </p:cNvSpPr>
          <p:nvPr/>
        </p:nvSpPr>
        <p:spPr bwMode="auto">
          <a:xfrm>
            <a:off x="2473325" y="3186113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0.75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 bwMode="auto">
          <a:xfrm>
            <a:off x="4805363" y="2914650"/>
            <a:ext cx="2428875" cy="693738"/>
            <a:chOff x="6462339" y="840856"/>
            <a:chExt cx="2428690" cy="692471"/>
          </a:xfrm>
        </p:grpSpPr>
        <p:sp>
          <p:nvSpPr>
            <p:cNvPr id="63" name="TextBox 10"/>
            <p:cNvSpPr txBox="1">
              <a:spLocks noChangeArrowheads="1"/>
            </p:cNvSpPr>
            <p:nvPr/>
          </p:nvSpPr>
          <p:spPr bwMode="auto">
            <a:xfrm>
              <a:off x="7362382" y="840856"/>
              <a:ext cx="1081006" cy="39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2.1</a:t>
              </a:r>
              <a:endPara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4" name="TextBox 11"/>
            <p:cNvSpPr txBox="1">
              <a:spLocks noChangeArrowheads="1"/>
            </p:cNvSpPr>
            <p:nvPr/>
          </p:nvSpPr>
          <p:spPr bwMode="auto">
            <a:xfrm>
              <a:off x="6462339" y="1134008"/>
              <a:ext cx="863534" cy="39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×</a:t>
              </a:r>
              <a:endPara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" name="TextBox 14"/>
            <p:cNvSpPr txBox="1">
              <a:spLocks noChangeArrowheads="1"/>
            </p:cNvSpPr>
            <p:nvPr/>
          </p:nvSpPr>
          <p:spPr bwMode="auto">
            <a:xfrm>
              <a:off x="7181421" y="1134008"/>
              <a:ext cx="1709608" cy="39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0.7 5</a:t>
              </a:r>
              <a:endPara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66" name="直接连接符 65"/>
          <p:cNvCxnSpPr>
            <a:cxnSpLocks noChangeShapeType="1"/>
          </p:cNvCxnSpPr>
          <p:nvPr/>
        </p:nvCxnSpPr>
        <p:spPr bwMode="auto">
          <a:xfrm>
            <a:off x="4845050" y="3579813"/>
            <a:ext cx="1495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18"/>
          <p:cNvSpPr txBox="1">
            <a:spLocks noChangeArrowheads="1"/>
          </p:cNvSpPr>
          <p:nvPr/>
        </p:nvSpPr>
        <p:spPr bwMode="auto">
          <a:xfrm>
            <a:off x="5284788" y="3773488"/>
            <a:ext cx="136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1 4 7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68" name="直接连接符 67"/>
          <p:cNvCxnSpPr>
            <a:cxnSpLocks noChangeShapeType="1"/>
          </p:cNvCxnSpPr>
          <p:nvPr/>
        </p:nvCxnSpPr>
        <p:spPr bwMode="auto">
          <a:xfrm>
            <a:off x="4864100" y="4148138"/>
            <a:ext cx="1516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extBox 20"/>
          <p:cNvSpPr txBox="1">
            <a:spLocks noChangeArrowheads="1"/>
          </p:cNvSpPr>
          <p:nvPr/>
        </p:nvSpPr>
        <p:spPr bwMode="auto">
          <a:xfrm>
            <a:off x="5291138" y="4143375"/>
            <a:ext cx="10969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1 5 7 5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5478463" y="4140200"/>
            <a:ext cx="24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1200"/>
          </a:p>
        </p:txBody>
      </p:sp>
      <p:sp>
        <p:nvSpPr>
          <p:cNvPr id="72" name="TextBox 22"/>
          <p:cNvSpPr txBox="1">
            <a:spLocks noChangeArrowheads="1"/>
          </p:cNvSpPr>
          <p:nvPr/>
        </p:nvSpPr>
        <p:spPr bwMode="auto">
          <a:xfrm>
            <a:off x="3133725" y="3128963"/>
            <a:ext cx="51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3" name="TextBox 26"/>
          <p:cNvSpPr txBox="1">
            <a:spLocks noChangeArrowheads="1"/>
          </p:cNvSpPr>
          <p:nvPr/>
        </p:nvSpPr>
        <p:spPr bwMode="auto">
          <a:xfrm>
            <a:off x="2881313" y="4392613"/>
            <a:ext cx="468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4" name="对象 73"/>
          <p:cNvGraphicFramePr>
            <a:graphicFrameLocks noChangeAspect="1"/>
          </p:cNvGraphicFramePr>
          <p:nvPr/>
        </p:nvGraphicFramePr>
        <p:xfrm>
          <a:off x="3817938" y="4300538"/>
          <a:ext cx="5254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" r:id="rId13" imgW="330200" imgH="406400" progId="Equation.DSMT4">
                  <p:embed/>
                </p:oleObj>
              </mc:Choice>
              <mc:Fallback>
                <p:oleObj name="" r:id="rId13" imgW="330200" imgH="406400" progId="Equation.DSMT4">
                  <p:embed/>
                  <p:pic>
                    <p:nvPicPr>
                      <p:cNvPr id="0" name="对象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4300538"/>
                        <a:ext cx="5254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直角双向箭头 28"/>
          <p:cNvSpPr/>
          <p:nvPr/>
        </p:nvSpPr>
        <p:spPr bwMode="auto">
          <a:xfrm rot="17807385">
            <a:off x="4062413" y="3514725"/>
            <a:ext cx="849312" cy="801688"/>
          </a:xfrm>
          <a:prstGeom prst="leftUpArrow">
            <a:avLst>
              <a:gd name="adj1" fmla="val 8870"/>
              <a:gd name="adj2" fmla="val 25000"/>
              <a:gd name="adj3" fmla="val 15726"/>
            </a:avLst>
          </a:prstGeom>
          <a:solidFill>
            <a:srgbClr val="FFCC99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grpSp>
        <p:nvGrpSpPr>
          <p:cNvPr id="76" name="组合 75"/>
          <p:cNvGrpSpPr/>
          <p:nvPr/>
        </p:nvGrpSpPr>
        <p:grpSpPr bwMode="auto">
          <a:xfrm>
            <a:off x="6461125" y="3167063"/>
            <a:ext cx="2312988" cy="1398587"/>
            <a:chOff x="6461208" y="1741575"/>
            <a:chExt cx="2311797" cy="1398668"/>
          </a:xfrm>
        </p:grpSpPr>
        <p:sp>
          <p:nvSpPr>
            <p:cNvPr id="77" name="爆炸形 2 29"/>
            <p:cNvSpPr/>
            <p:nvPr/>
          </p:nvSpPr>
          <p:spPr bwMode="auto">
            <a:xfrm>
              <a:off x="6461208" y="1741575"/>
              <a:ext cx="2311797" cy="1398668"/>
            </a:xfrm>
            <a:prstGeom prst="irregularSeal2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78" name="矩形 13312"/>
            <p:cNvSpPr>
              <a:spLocks noChangeArrowheads="1"/>
            </p:cNvSpPr>
            <p:nvPr/>
          </p:nvSpPr>
          <p:spPr bwMode="auto">
            <a:xfrm>
              <a:off x="6814002" y="2139702"/>
              <a:ext cx="1537325" cy="70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/>
              <a:r>
                <a:rPr lang="zh-CN" altLang="en-US" sz="20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这两个结果相等吗？</a:t>
              </a:r>
              <a:endPara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2074863" y="2055813"/>
            <a:ext cx="1058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1.575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475656" y="291108"/>
            <a:ext cx="5976664" cy="1158010"/>
            <a:chOff x="1331640" y="239730"/>
            <a:chExt cx="5976664" cy="1158010"/>
          </a:xfrm>
        </p:grpSpPr>
        <p:sp>
          <p:nvSpPr>
            <p:cNvPr id="81" name="内容占位符 1"/>
            <p:cNvSpPr txBox="1"/>
            <p:nvPr/>
          </p:nvSpPr>
          <p:spPr bwMode="auto">
            <a:xfrm>
              <a:off x="1331640" y="267494"/>
              <a:ext cx="5976664" cy="113024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ea typeface="+mj-ea"/>
                </a:rPr>
                <a:t>松鼠的尾巴长度约是身体长度的    。松鼠欢欢身体长</a:t>
              </a:r>
              <a:r>
                <a:rPr lang="en-US" altLang="zh-CN" sz="2400" b="1" dirty="0">
                  <a:ea typeface="+mj-ea"/>
                </a:rPr>
                <a:t>2.1 dm</a:t>
              </a:r>
              <a:r>
                <a:rPr lang="zh-CN" altLang="en-US" sz="2400" b="1" dirty="0">
                  <a:ea typeface="+mj-ea"/>
                </a:rPr>
                <a:t>，松鼠乐乐身体长</a:t>
              </a:r>
              <a:r>
                <a:rPr lang="en-US" altLang="zh-CN" sz="2400" b="1" dirty="0">
                  <a:ea typeface="+mj-ea"/>
                </a:rPr>
                <a:t>2.4 dm</a:t>
              </a:r>
              <a:r>
                <a:rPr lang="zh-CN" altLang="en-US" sz="2400" b="1" dirty="0">
                  <a:ea typeface="+mj-ea"/>
                </a:rPr>
                <a:t>。</a:t>
              </a:r>
              <a:endParaRPr lang="zh-CN" altLang="en-US" sz="2400" b="1" dirty="0">
                <a:ea typeface="+mj-ea"/>
              </a:endParaRPr>
            </a:p>
          </p:txBody>
        </p:sp>
        <p:graphicFrame>
          <p:nvGraphicFramePr>
            <p:cNvPr id="82" name="对象 81"/>
            <p:cNvGraphicFramePr>
              <a:graphicFrameLocks noChangeAspect="1"/>
            </p:cNvGraphicFramePr>
            <p:nvPr/>
          </p:nvGraphicFramePr>
          <p:xfrm>
            <a:off x="5768372" y="239730"/>
            <a:ext cx="257175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8" name="Equation" r:id="rId15" imgW="250825" imgH="672465" progId="Equation.DSMT4">
                    <p:embed/>
                  </p:oleObj>
                </mc:Choice>
                <mc:Fallback>
                  <p:oleObj name="Equation" r:id="rId15" imgW="250825" imgH="672465" progId="Equation.DSMT4">
                    <p:embed/>
                    <p:pic>
                      <p:nvPicPr>
                        <p:cNvPr id="0" name="对象 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68372" y="239730"/>
                          <a:ext cx="257175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5"/>
          <a:stretch>
            <a:fillRect/>
          </a:stretch>
        </p:blipFill>
        <p:spPr>
          <a:xfrm>
            <a:off x="7092280" y="1923678"/>
            <a:ext cx="1258403" cy="1278485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1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68" y="461651"/>
            <a:ext cx="522105" cy="48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6" grpId="0"/>
      <p:bldP spid="47" grpId="0" animBg="1"/>
      <p:bldP spid="47" grpId="1" animBg="1"/>
      <p:bldP spid="49" grpId="0"/>
      <p:bldP spid="50" grpId="0"/>
      <p:bldP spid="56" grpId="0"/>
      <p:bldP spid="58" grpId="0" build="p"/>
      <p:bldP spid="58" grpId="1"/>
      <p:bldP spid="61" grpId="0"/>
      <p:bldP spid="67" grpId="0"/>
      <p:bldP spid="69" grpId="0"/>
      <p:bldP spid="70" grpId="0"/>
      <p:bldP spid="72" grpId="0"/>
      <p:bldP spid="73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1"/>
          <p:cNvSpPr txBox="1"/>
          <p:nvPr/>
        </p:nvSpPr>
        <p:spPr bwMode="auto">
          <a:xfrm>
            <a:off x="2268538" y="1538288"/>
            <a:ext cx="4967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ea typeface="+mj-ea"/>
              </a:rPr>
              <a:t>（</a:t>
            </a:r>
            <a:r>
              <a:rPr lang="en-US" altLang="zh-CN" sz="2400" b="1" dirty="0">
                <a:ea typeface="+mj-ea"/>
              </a:rPr>
              <a:t>2</a:t>
            </a:r>
            <a:r>
              <a:rPr lang="zh-CN" altLang="en-US" sz="2400" b="1" dirty="0">
                <a:ea typeface="+mj-ea"/>
              </a:rPr>
              <a:t>）松鼠乐乐的尾巴约有多长？</a:t>
            </a:r>
            <a:endParaRPr lang="en-US" altLang="zh-CN" sz="2400" b="1" dirty="0">
              <a:ea typeface="+mj-ea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827088" y="1951038"/>
          <a:ext cx="12430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" r:id="rId1" imgW="584200" imgH="406400" progId="Equation.DSMT4">
                  <p:embed/>
                </p:oleObj>
              </mc:Choice>
              <mc:Fallback>
                <p:oleObj name="" r:id="rId1" imgW="5842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51038"/>
                        <a:ext cx="12430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1979613" y="2089150"/>
            <a:ext cx="2447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(dm)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5871" y="1800883"/>
            <a:ext cx="1805020" cy="167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圆角矩形标注 10249"/>
          <p:cNvSpPr/>
          <p:nvPr/>
        </p:nvSpPr>
        <p:spPr bwMode="auto">
          <a:xfrm>
            <a:off x="3908425" y="2216150"/>
            <a:ext cx="3095625" cy="598488"/>
          </a:xfrm>
          <a:prstGeom prst="wedgeRoundRectCallout">
            <a:avLst>
              <a:gd name="adj1" fmla="val 65581"/>
              <a:gd name="adj2" fmla="val -148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r>
              <a:rPr lang="zh-CN" altLang="en-US" sz="2800" b="1" dirty="0">
                <a:latin typeface="+mn-ea"/>
                <a:ea typeface="+mn-ea"/>
              </a:rPr>
              <a:t>怎样算比较简便？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t="70" r="8400" b="49514"/>
          <a:stretch>
            <a:fillRect/>
          </a:stretch>
        </p:blipFill>
        <p:spPr bwMode="auto">
          <a:xfrm>
            <a:off x="4716016" y="3291830"/>
            <a:ext cx="3057443" cy="152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2647950" y="2928938"/>
          <a:ext cx="8112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" r:id="rId5" imgW="457200" imgH="406400" progId="Equation.DSMT4">
                  <p:embed/>
                </p:oleObj>
              </mc:Choice>
              <mc:Fallback>
                <p:oleObj name="" r:id="rId5" imgW="457200" imgH="4064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2928938"/>
                        <a:ext cx="8112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圆角矩形标注 8"/>
          <p:cNvSpPr>
            <a:spLocks noChangeArrowheads="1"/>
          </p:cNvSpPr>
          <p:nvPr/>
        </p:nvSpPr>
        <p:spPr bwMode="auto">
          <a:xfrm>
            <a:off x="1100138" y="2890838"/>
            <a:ext cx="1181100" cy="720725"/>
          </a:xfrm>
          <a:prstGeom prst="wedgeRoundRectCallout">
            <a:avLst>
              <a:gd name="adj1" fmla="val 79310"/>
              <a:gd name="adj2" fmla="val 26685"/>
              <a:gd name="adj3" fmla="val 16667"/>
            </a:avLst>
          </a:prstGeom>
          <a:solidFill>
            <a:srgbClr val="FFCC99"/>
          </a:solidFill>
          <a:ln w="9525">
            <a:solidFill>
              <a:srgbClr val="00B05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可以直接约分。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2565400" y="3668713"/>
          <a:ext cx="8112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" r:id="rId7" imgW="457200" imgH="406400" progId="Equation.DSMT4">
                  <p:embed/>
                </p:oleObj>
              </mc:Choice>
              <mc:Fallback>
                <p:oleObj name="" r:id="rId7" imgW="457200" imgH="4064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668713"/>
                        <a:ext cx="81121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>
            <a:off x="2571750" y="3787775"/>
            <a:ext cx="431800" cy="4587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3067050" y="4130675"/>
            <a:ext cx="436563" cy="2825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265363" y="3784600"/>
            <a:ext cx="71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2647950" y="3155950"/>
            <a:ext cx="419100" cy="314325"/>
          </a:xfrm>
          <a:prstGeom prst="ellipse">
            <a:avLst/>
          </a:prstGeom>
          <a:noFill/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3206750" y="3324225"/>
            <a:ext cx="317500" cy="314325"/>
          </a:xfrm>
          <a:prstGeom prst="ellipse">
            <a:avLst/>
          </a:prstGeom>
          <a:noFill/>
          <a:ln w="127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581275" y="36385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0.6</a:t>
            </a:r>
            <a:endParaRPr lang="zh-CN" altLang="en-US" sz="1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2281238" y="4503738"/>
            <a:ext cx="209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=1.8(dm)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3098800" y="4289425"/>
            <a:ext cx="719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1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2139950" y="2130425"/>
            <a:ext cx="70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1.8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475656" y="291108"/>
            <a:ext cx="6480720" cy="1158010"/>
            <a:chOff x="1331640" y="239730"/>
            <a:chExt cx="6480720" cy="1158010"/>
          </a:xfrm>
        </p:grpSpPr>
        <p:sp>
          <p:nvSpPr>
            <p:cNvPr id="41" name="内容占位符 1"/>
            <p:cNvSpPr txBox="1"/>
            <p:nvPr/>
          </p:nvSpPr>
          <p:spPr bwMode="auto">
            <a:xfrm>
              <a:off x="1331640" y="267494"/>
              <a:ext cx="6480720" cy="113024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ea typeface="+mj-ea"/>
                </a:rPr>
                <a:t>松鼠的尾巴长度约是身体长度的    。松鼠欢欢身体长</a:t>
              </a:r>
              <a:r>
                <a:rPr lang="en-US" altLang="zh-CN" sz="2400" b="1" dirty="0">
                  <a:ea typeface="+mj-ea"/>
                </a:rPr>
                <a:t>2.1 dm</a:t>
              </a:r>
              <a:r>
                <a:rPr lang="zh-CN" altLang="en-US" sz="2400" b="1" dirty="0">
                  <a:ea typeface="+mj-ea"/>
                </a:rPr>
                <a:t>，松鼠乐乐身体长</a:t>
              </a:r>
              <a:r>
                <a:rPr lang="en-US" altLang="zh-CN" sz="2400" b="1" dirty="0">
                  <a:ea typeface="+mj-ea"/>
                </a:rPr>
                <a:t>2.4 dm</a:t>
              </a:r>
              <a:r>
                <a:rPr lang="zh-CN" altLang="en-US" sz="2400" b="1" dirty="0">
                  <a:ea typeface="+mj-ea"/>
                </a:rPr>
                <a:t>。</a:t>
              </a:r>
              <a:endParaRPr lang="zh-CN" altLang="en-US" sz="2400" b="1" dirty="0">
                <a:ea typeface="+mj-ea"/>
              </a:endParaRPr>
            </a:p>
          </p:txBody>
        </p:sp>
        <p:graphicFrame>
          <p:nvGraphicFramePr>
            <p:cNvPr id="42" name="对象 41"/>
            <p:cNvGraphicFramePr>
              <a:graphicFrameLocks noChangeAspect="1"/>
            </p:cNvGraphicFramePr>
            <p:nvPr/>
          </p:nvGraphicFramePr>
          <p:xfrm>
            <a:off x="5768372" y="239730"/>
            <a:ext cx="257175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0" name="Equation" r:id="rId9" imgW="250825" imgH="672465" progId="Equation.DSMT4">
                    <p:embed/>
                  </p:oleObj>
                </mc:Choice>
                <mc:Fallback>
                  <p:oleObj name="Equation" r:id="rId9" imgW="250825" imgH="672465" progId="Equation.DSMT4">
                    <p:embed/>
                    <p:pic>
                      <p:nvPicPr>
                        <p:cNvPr id="0" name="对象 2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768372" y="239730"/>
                          <a:ext cx="257175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68" y="461651"/>
            <a:ext cx="522105" cy="48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 animBg="1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3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2555875" y="339725"/>
            <a:ext cx="4153694" cy="1636280"/>
            <a:chOff x="3021201" y="2771415"/>
            <a:chExt cx="4153497" cy="1636302"/>
          </a:xfrm>
        </p:grpSpPr>
        <p:sp>
          <p:nvSpPr>
            <p:cNvPr id="8" name="矩形标注 17"/>
            <p:cNvSpPr/>
            <p:nvPr/>
          </p:nvSpPr>
          <p:spPr bwMode="auto">
            <a:xfrm>
              <a:off x="3021201" y="2771415"/>
              <a:ext cx="2808155" cy="954101"/>
            </a:xfrm>
            <a:prstGeom prst="wedgeRoundRectCallout">
              <a:avLst>
                <a:gd name="adj1" fmla="val 67278"/>
                <a:gd name="adj2" fmla="val 4667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0512" name="组合 5"/>
            <p:cNvGrpSpPr/>
            <p:nvPr/>
          </p:nvGrpSpPr>
          <p:grpSpPr bwMode="auto">
            <a:xfrm>
              <a:off x="3073285" y="2771415"/>
              <a:ext cx="4101413" cy="1636302"/>
              <a:chOff x="3073285" y="2771415"/>
              <a:chExt cx="4101413" cy="1636302"/>
            </a:xfrm>
          </p:grpSpPr>
          <p:pic>
            <p:nvPicPr>
              <p:cNvPr id="20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68" y="3359212"/>
                <a:ext cx="730430" cy="1048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4" name="矩形 3"/>
              <p:cNvSpPr>
                <a:spLocks noChangeArrowheads="1"/>
              </p:cNvSpPr>
              <p:nvPr/>
            </p:nvSpPr>
            <p:spPr bwMode="auto">
              <a:xfrm>
                <a:off x="3073285" y="2771415"/>
                <a:ext cx="302775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zh-CN" altLang="en-US" sz="28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说一说分数乘小数怎样计算？</a:t>
                </a:r>
                <a:endParaRPr lang="zh-CN" altLang="en-US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 bwMode="auto">
          <a:xfrm>
            <a:off x="684213" y="1654175"/>
            <a:ext cx="3524250" cy="976313"/>
            <a:chOff x="683568" y="1654722"/>
            <a:chExt cx="3525020" cy="975154"/>
          </a:xfrm>
        </p:grpSpPr>
        <p:sp>
          <p:nvSpPr>
            <p:cNvPr id="20505" name="TextBox 25"/>
            <p:cNvSpPr txBox="1">
              <a:spLocks noChangeArrowheads="1"/>
            </p:cNvSpPr>
            <p:nvPr/>
          </p:nvSpPr>
          <p:spPr bwMode="auto">
            <a:xfrm>
              <a:off x="3416424" y="2110216"/>
              <a:ext cx="7921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1.575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0506" name="对象 50"/>
            <p:cNvGraphicFramePr>
              <a:graphicFrameLocks noChangeAspect="1"/>
            </p:cNvGraphicFramePr>
            <p:nvPr/>
          </p:nvGraphicFramePr>
          <p:xfrm>
            <a:off x="1001921" y="2053876"/>
            <a:ext cx="960353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3" name="" r:id="rId6" imgW="762000" imgH="457200" progId="Equation.DSMT4">
                    <p:embed/>
                  </p:oleObj>
                </mc:Choice>
                <mc:Fallback>
                  <p:oleObj name="" r:id="rId6" imgW="762000" imgH="457200" progId="Equation.DSMT4">
                    <p:embed/>
                    <p:pic>
                      <p:nvPicPr>
                        <p:cNvPr id="0" name="对象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921" y="2053876"/>
                          <a:ext cx="960353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内容占位符 3"/>
            <p:cNvSpPr txBox="1"/>
            <p:nvPr/>
          </p:nvSpPr>
          <p:spPr bwMode="auto">
            <a:xfrm>
              <a:off x="683568" y="1654722"/>
              <a:ext cx="3420222" cy="4249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zh-CN" altLang="en-US" sz="2400" b="1">
                  <a:ea typeface="+mj-ea"/>
                </a:rPr>
                <a:t>①转化成小数乘小数：</a:t>
              </a:r>
              <a:endParaRPr lang="zh-CN" altLang="en-US" sz="2400" b="1">
                <a:ea typeface="+mj-ea"/>
              </a:endParaRPr>
            </a:p>
          </p:txBody>
        </p:sp>
        <p:graphicFrame>
          <p:nvGraphicFramePr>
            <p:cNvPr id="20508" name="对象 52"/>
            <p:cNvGraphicFramePr>
              <a:graphicFrameLocks noChangeAspect="1"/>
            </p:cNvGraphicFramePr>
            <p:nvPr/>
          </p:nvGraphicFramePr>
          <p:xfrm>
            <a:off x="2004343" y="2180984"/>
            <a:ext cx="1231900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4" name="" r:id="rId8" imgW="1143000" imgH="279400" progId="Equation.DSMT4">
                    <p:embed/>
                  </p:oleObj>
                </mc:Choice>
                <mc:Fallback>
                  <p:oleObj name="" r:id="rId8" imgW="1143000" imgH="279400" progId="Equation.DSMT4">
                    <p:embed/>
                    <p:pic>
                      <p:nvPicPr>
                        <p:cNvPr id="0" name="对象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343" y="2180984"/>
                          <a:ext cx="1231900" cy="303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9" name="TextBox 2"/>
            <p:cNvSpPr txBox="1">
              <a:spLocks noChangeArrowheads="1"/>
            </p:cNvSpPr>
            <p:nvPr/>
          </p:nvSpPr>
          <p:spPr bwMode="auto">
            <a:xfrm>
              <a:off x="2497261" y="2110216"/>
              <a:ext cx="7921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0.75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10" name="TextBox 22"/>
            <p:cNvSpPr txBox="1">
              <a:spLocks noChangeArrowheads="1"/>
            </p:cNvSpPr>
            <p:nvPr/>
          </p:nvSpPr>
          <p:spPr bwMode="auto">
            <a:xfrm>
              <a:off x="3157660" y="2054411"/>
              <a:ext cx="5103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676275" y="2727325"/>
            <a:ext cx="3690938" cy="1146175"/>
            <a:chOff x="675870" y="2726615"/>
            <a:chExt cx="3691078" cy="1146177"/>
          </a:xfrm>
        </p:grpSpPr>
        <p:graphicFrame>
          <p:nvGraphicFramePr>
            <p:cNvPr id="20498" name="对象 42"/>
            <p:cNvGraphicFramePr>
              <a:graphicFrameLocks noChangeAspect="1"/>
            </p:cNvGraphicFramePr>
            <p:nvPr/>
          </p:nvGraphicFramePr>
          <p:xfrm>
            <a:off x="1023951" y="3260792"/>
            <a:ext cx="960353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5" name="" r:id="rId10" imgW="762000" imgH="457200" progId="Equation.DSMT4">
                    <p:embed/>
                  </p:oleObj>
                </mc:Choice>
                <mc:Fallback>
                  <p:oleObj name="" r:id="rId10" imgW="762000" imgH="457200" progId="Equation.DSMT4">
                    <p:embed/>
                    <p:pic>
                      <p:nvPicPr>
                        <p:cNvPr id="0" name="对象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3951" y="3260792"/>
                          <a:ext cx="960353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9" name="内容占位符 3"/>
            <p:cNvSpPr txBox="1">
              <a:spLocks noChangeArrowheads="1"/>
            </p:cNvSpPr>
            <p:nvPr/>
          </p:nvSpPr>
          <p:spPr bwMode="auto">
            <a:xfrm>
              <a:off x="675870" y="2726615"/>
              <a:ext cx="3420442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②转化成分数乘分数：</a:t>
              </a:r>
              <a:endPara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0500" name="对象 44"/>
            <p:cNvGraphicFramePr>
              <a:graphicFrameLocks noChangeAspect="1"/>
            </p:cNvGraphicFramePr>
            <p:nvPr/>
          </p:nvGraphicFramePr>
          <p:xfrm>
            <a:off x="3206149" y="3224792"/>
            <a:ext cx="668995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6" name="" r:id="rId11" imgW="419100" imgH="406400" progId="Equation.DSMT4">
                    <p:embed/>
                  </p:oleObj>
                </mc:Choice>
                <mc:Fallback>
                  <p:oleObj name="" r:id="rId11" imgW="419100" imgH="406400" progId="Equation.DSMT4">
                    <p:embed/>
                    <p:pic>
                      <p:nvPicPr>
                        <p:cNvPr id="0" name="对象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6149" y="3224792"/>
                          <a:ext cx="668995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1" name="对象 45"/>
            <p:cNvGraphicFramePr>
              <a:graphicFrameLocks noChangeAspect="1"/>
            </p:cNvGraphicFramePr>
            <p:nvPr/>
          </p:nvGraphicFramePr>
          <p:xfrm>
            <a:off x="2098354" y="3260792"/>
            <a:ext cx="305786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7" name="" r:id="rId13" imgW="215900" imgH="405765" progId="Equation.DSMT4">
                    <p:embed/>
                  </p:oleObj>
                </mc:Choice>
                <mc:Fallback>
                  <p:oleObj name="" r:id="rId13" imgW="215900" imgH="405765" progId="Equation.DSMT4">
                    <p:embed/>
                    <p:pic>
                      <p:nvPicPr>
                        <p:cNvPr id="0" name="对象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8354" y="3260792"/>
                          <a:ext cx="305786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对象 53"/>
            <p:cNvGraphicFramePr>
              <a:graphicFrameLocks noChangeAspect="1"/>
            </p:cNvGraphicFramePr>
            <p:nvPr/>
          </p:nvGraphicFramePr>
          <p:xfrm>
            <a:off x="1948245" y="3260792"/>
            <a:ext cx="992120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8" name="" r:id="rId15" imgW="787400" imgH="457200" progId="Equation.DSMT4">
                    <p:embed/>
                  </p:oleObj>
                </mc:Choice>
                <mc:Fallback>
                  <p:oleObj name="" r:id="rId15" imgW="787400" imgH="457200" progId="Equation.DSMT4">
                    <p:embed/>
                    <p:pic>
                      <p:nvPicPr>
                        <p:cNvPr id="0" name="对象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245" y="3260792"/>
                          <a:ext cx="992120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3" name="TextBox 26"/>
            <p:cNvSpPr txBox="1">
              <a:spLocks noChangeArrowheads="1"/>
            </p:cNvSpPr>
            <p:nvPr/>
          </p:nvSpPr>
          <p:spPr bwMode="auto">
            <a:xfrm>
              <a:off x="2904188" y="3317960"/>
              <a:ext cx="4691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endPara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0504" name="对象 57"/>
            <p:cNvGraphicFramePr>
              <a:graphicFrameLocks noChangeAspect="1"/>
            </p:cNvGraphicFramePr>
            <p:nvPr/>
          </p:nvGraphicFramePr>
          <p:xfrm>
            <a:off x="3841072" y="3224792"/>
            <a:ext cx="525876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9" name="" r:id="rId17" imgW="330200" imgH="406400" progId="Equation.DSMT4">
                    <p:embed/>
                  </p:oleObj>
                </mc:Choice>
                <mc:Fallback>
                  <p:oleObj name="" r:id="rId17" imgW="330200" imgH="406400" progId="Equation.DSMT4">
                    <p:embed/>
                    <p:pic>
                      <p:nvPicPr>
                        <p:cNvPr id="0" name="对象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1072" y="3224792"/>
                          <a:ext cx="525876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组合 69"/>
          <p:cNvGrpSpPr/>
          <p:nvPr/>
        </p:nvGrpSpPr>
        <p:grpSpPr bwMode="auto">
          <a:xfrm>
            <a:off x="5395913" y="2185988"/>
            <a:ext cx="2627312" cy="2289175"/>
            <a:chOff x="5396214" y="2185563"/>
            <a:chExt cx="2627723" cy="2289035"/>
          </a:xfrm>
        </p:grpSpPr>
        <p:sp>
          <p:nvSpPr>
            <p:cNvPr id="20488" name="内容占位符 3"/>
            <p:cNvSpPr txBox="1">
              <a:spLocks noChangeArrowheads="1"/>
            </p:cNvSpPr>
            <p:nvPr/>
          </p:nvSpPr>
          <p:spPr bwMode="auto">
            <a:xfrm>
              <a:off x="5396214" y="2185563"/>
              <a:ext cx="2627723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③直接约分：</a:t>
              </a:r>
              <a:endPara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0489" name="组合 68"/>
            <p:cNvGrpSpPr/>
            <p:nvPr/>
          </p:nvGrpSpPr>
          <p:grpSpPr bwMode="auto">
            <a:xfrm>
              <a:off x="5694200" y="2500021"/>
              <a:ext cx="2106688" cy="1974577"/>
              <a:chOff x="5694200" y="2500021"/>
              <a:chExt cx="2106688" cy="1974577"/>
            </a:xfrm>
          </p:grpSpPr>
          <p:graphicFrame>
            <p:nvGraphicFramePr>
              <p:cNvPr id="20490" name="对象 58"/>
              <p:cNvGraphicFramePr>
                <a:graphicFrameLocks noChangeAspect="1"/>
              </p:cNvGraphicFramePr>
              <p:nvPr/>
            </p:nvGraphicFramePr>
            <p:xfrm>
              <a:off x="6077164" y="2500021"/>
              <a:ext cx="810260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0" name="" r:id="rId19" imgW="457200" imgH="406400" progId="Equation.DSMT4">
                      <p:embed/>
                    </p:oleObj>
                  </mc:Choice>
                  <mc:Fallback>
                    <p:oleObj name="" r:id="rId19" imgW="457200" imgH="406400" progId="Equation.DSMT4">
                      <p:embed/>
                      <p:pic>
                        <p:nvPicPr>
                          <p:cNvPr id="0" name="对象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7164" y="2500021"/>
                            <a:ext cx="810260" cy="72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1" name="对象 59"/>
              <p:cNvGraphicFramePr>
                <a:graphicFrameLocks noChangeAspect="1"/>
              </p:cNvGraphicFramePr>
              <p:nvPr/>
            </p:nvGraphicFramePr>
            <p:xfrm>
              <a:off x="5995191" y="3239117"/>
              <a:ext cx="810259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1" name="" r:id="rId21" imgW="457200" imgH="406400" progId="Equation.DSMT4">
                      <p:embed/>
                    </p:oleObj>
                  </mc:Choice>
                  <mc:Fallback>
                    <p:oleObj name="" r:id="rId21" imgW="457200" imgH="406400" progId="Equation.DSMT4">
                      <p:embed/>
                      <p:pic>
                        <p:nvPicPr>
                          <p:cNvPr id="0" name="对象 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5191" y="3239117"/>
                            <a:ext cx="810259" cy="72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0492" name="直接连接符 60"/>
              <p:cNvCxnSpPr>
                <a:cxnSpLocks noChangeShapeType="1"/>
              </p:cNvCxnSpPr>
              <p:nvPr/>
            </p:nvCxnSpPr>
            <p:spPr bwMode="auto">
              <a:xfrm>
                <a:off x="6000673" y="3358143"/>
                <a:ext cx="431800" cy="458788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3" name="直接连接符 61"/>
              <p:cNvCxnSpPr>
                <a:cxnSpLocks noChangeShapeType="1"/>
              </p:cNvCxnSpPr>
              <p:nvPr/>
            </p:nvCxnSpPr>
            <p:spPr bwMode="auto">
              <a:xfrm>
                <a:off x="6495312" y="3701913"/>
                <a:ext cx="438033" cy="281843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4" name="TextBox 10"/>
              <p:cNvSpPr txBox="1">
                <a:spLocks noChangeArrowheads="1"/>
              </p:cNvSpPr>
              <p:nvPr/>
            </p:nvSpPr>
            <p:spPr bwMode="auto">
              <a:xfrm>
                <a:off x="5694200" y="3355266"/>
                <a:ext cx="7191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95" name="TextBox 15"/>
              <p:cNvSpPr txBox="1">
                <a:spLocks noChangeArrowheads="1"/>
              </p:cNvSpPr>
              <p:nvPr/>
            </p:nvSpPr>
            <p:spPr bwMode="auto">
              <a:xfrm>
                <a:off x="6010787" y="3208676"/>
                <a:ext cx="72072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en-US" altLang="zh-CN" sz="1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0.6</a:t>
                </a:r>
                <a:endParaRPr lang="zh-CN" altLang="en-US" sz="1600" b="1">
                  <a:solidFill>
                    <a:srgbClr val="FF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96" name="TextBox 18"/>
              <p:cNvSpPr txBox="1">
                <a:spLocks noChangeArrowheads="1"/>
              </p:cNvSpPr>
              <p:nvPr/>
            </p:nvSpPr>
            <p:spPr bwMode="auto">
              <a:xfrm>
                <a:off x="5710150" y="4074488"/>
                <a:ext cx="20907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=1.8(dm)</a:t>
                </a:r>
                <a:endPara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97" name="TextBox 19"/>
              <p:cNvSpPr txBox="1">
                <a:spLocks noChangeArrowheads="1"/>
              </p:cNvSpPr>
              <p:nvPr/>
            </p:nvSpPr>
            <p:spPr bwMode="auto">
              <a:xfrm>
                <a:off x="6527855" y="3859845"/>
                <a:ext cx="7191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r>
                  <a:rPr lang="en-US" altLang="zh-CN" sz="1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CN" altLang="en-US" sz="1600" b="1">
                  <a:solidFill>
                    <a:srgbClr val="FF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对象 3"/>
          <p:cNvGraphicFramePr>
            <a:graphicFrameLocks noChangeAspect="1"/>
          </p:cNvGraphicFramePr>
          <p:nvPr/>
        </p:nvGraphicFramePr>
        <p:xfrm>
          <a:off x="6576814" y="2846661"/>
          <a:ext cx="14954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" r:id="rId2" imgW="583565" imgH="405765" progId="Equation.DSMT4">
                  <p:embed/>
                </p:oleObj>
              </mc:Choice>
              <mc:Fallback>
                <p:oleObj name="" r:id="rId2" imgW="583565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814" y="2846661"/>
                        <a:ext cx="14954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3"/>
          <p:cNvGraphicFramePr>
            <a:graphicFrameLocks noChangeAspect="1"/>
          </p:cNvGraphicFramePr>
          <p:nvPr/>
        </p:nvGraphicFramePr>
        <p:xfrm>
          <a:off x="1034603" y="2816498"/>
          <a:ext cx="146208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" r:id="rId4" imgW="570865" imgH="405765" progId="Equation.DSMT4">
                  <p:embed/>
                </p:oleObj>
              </mc:Choice>
              <mc:Fallback>
                <p:oleObj name="" r:id="rId4" imgW="570865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603" y="2816498"/>
                        <a:ext cx="146208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241103" y="1716361"/>
          <a:ext cx="13954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" r:id="rId6" imgW="532765" imgH="177800" progId="Equation.DSMT4">
                  <p:embed/>
                </p:oleObj>
              </mc:Choice>
              <mc:Fallback>
                <p:oleObj name="" r:id="rId6" imgW="532765" imgH="1778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103" y="1716361"/>
                        <a:ext cx="139541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587303" y="1716361"/>
          <a:ext cx="11287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" r:id="rId8" imgW="431165" imgH="177800" progId="Equation.DSMT4">
                  <p:embed/>
                </p:oleObj>
              </mc:Choice>
              <mc:Fallback>
                <p:oleObj name="" r:id="rId8" imgW="431165" imgH="1778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303" y="1716361"/>
                        <a:ext cx="112871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6695876" y="1651273"/>
            <a:ext cx="360363" cy="504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7300714" y="1932261"/>
            <a:ext cx="360362" cy="504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99039" y="1203598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0.5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07139" y="1575073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24526" y="2230711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>
            <a:off x="6687939" y="3114948"/>
            <a:ext cx="360362" cy="5032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>
            <a:off x="7376914" y="3421336"/>
            <a:ext cx="360362" cy="503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64114" y="2687911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0.4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22951" y="3800748"/>
            <a:ext cx="64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069064" y="3011761"/>
            <a:ext cx="573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2433191" y="2805386"/>
          <a:ext cx="9636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" r:id="rId10" imgW="368300" imgH="406400" progId="Equation.DSMT4">
                  <p:embed/>
                </p:oleObj>
              </mc:Choice>
              <mc:Fallback>
                <p:oleObj name="" r:id="rId10" imgW="368300" imgH="406400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191" y="2805386"/>
                        <a:ext cx="9636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3393628" y="2805386"/>
          <a:ext cx="696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" r:id="rId12" imgW="266700" imgH="405765" progId="Equation.DSMT4">
                  <p:embed/>
                </p:oleObj>
              </mc:Choice>
              <mc:Fallback>
                <p:oleObj name="" r:id="rId12" imgW="266700" imgH="405765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628" y="2805386"/>
                        <a:ext cx="696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文本框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04048" y="-195864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48" name="图片 2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699739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49" name="对象 3"/>
          <p:cNvGraphicFramePr>
            <a:graphicFrameLocks noChangeAspect="1"/>
          </p:cNvGraphicFramePr>
          <p:nvPr/>
        </p:nvGraphicFramePr>
        <p:xfrm>
          <a:off x="5173464" y="1454423"/>
          <a:ext cx="1377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" r:id="rId17" imgW="621665" imgH="405765" progId="Equation.DSMT4">
                  <p:embed/>
                </p:oleObj>
              </mc:Choice>
              <mc:Fallback>
                <p:oleObj name="" r:id="rId17" imgW="621665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464" y="1454423"/>
                        <a:ext cx="13779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0" name="对象 3"/>
          <p:cNvGraphicFramePr>
            <a:graphicFrameLocks noChangeAspect="1"/>
          </p:cNvGraphicFramePr>
          <p:nvPr/>
        </p:nvGraphicFramePr>
        <p:xfrm>
          <a:off x="5148064" y="2846661"/>
          <a:ext cx="14954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" r:id="rId19" imgW="583565" imgH="405765" progId="Equation.DSMT4">
                  <p:embed/>
                </p:oleObj>
              </mc:Choice>
              <mc:Fallback>
                <p:oleObj name="" r:id="rId19" imgW="583565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46661"/>
                        <a:ext cx="14954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1" name="对象 3"/>
          <p:cNvGraphicFramePr>
            <a:graphicFrameLocks noChangeAspect="1"/>
          </p:cNvGraphicFramePr>
          <p:nvPr/>
        </p:nvGraphicFramePr>
        <p:xfrm>
          <a:off x="966341" y="1532211"/>
          <a:ext cx="126523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" r:id="rId20" imgW="570865" imgH="405765" progId="Equation.DSMT4">
                  <p:embed/>
                </p:oleObj>
              </mc:Choice>
              <mc:Fallback>
                <p:oleObj name="" r:id="rId20" imgW="570865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341" y="1532211"/>
                        <a:ext cx="1265237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"/>
          <p:cNvGraphicFramePr>
            <a:graphicFrameLocks noChangeAspect="1"/>
          </p:cNvGraphicFramePr>
          <p:nvPr/>
        </p:nvGraphicFramePr>
        <p:xfrm>
          <a:off x="6530776" y="1454423"/>
          <a:ext cx="1377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" r:id="rId22" imgW="621665" imgH="405765" progId="Equation.DSMT4">
                  <p:embed/>
                </p:oleObj>
              </mc:Choice>
              <mc:Fallback>
                <p:oleObj name="" r:id="rId22" imgW="621665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776" y="1454423"/>
                        <a:ext cx="13779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2960241" y="2821261"/>
            <a:ext cx="361950" cy="503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2461766" y="3421336"/>
            <a:ext cx="360362" cy="503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3011041" y="2462486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2396678" y="3826148"/>
            <a:ext cx="64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7" name="文本框 1"/>
          <p:cNvSpPr txBox="1">
            <a:spLocks noChangeArrowheads="1"/>
          </p:cNvSpPr>
          <p:nvPr/>
        </p:nvSpPr>
        <p:spPr bwMode="auto">
          <a:xfrm>
            <a:off x="5148064" y="699542"/>
            <a:ext cx="2309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b="1">
                <a:latin typeface="Batang" panose="02030600000101010101" pitchFamily="18" charset="-127"/>
                <a:ea typeface="Batang" panose="02030600000101010101" pitchFamily="18" charset="-127"/>
              </a:rPr>
              <a:t>（教材</a:t>
            </a:r>
            <a:r>
              <a:rPr lang="en-US" altLang="zh-CN" b="1">
                <a:latin typeface="Batang" panose="02030600000101010101" pitchFamily="18" charset="-127"/>
                <a:ea typeface="Batang" panose="02030600000101010101" pitchFamily="18" charset="-127"/>
              </a:rPr>
              <a:t>P8</a:t>
            </a:r>
            <a:r>
              <a:rPr lang="zh-CN" altLang="en-US" b="1">
                <a:latin typeface="Batang" panose="02030600000101010101" pitchFamily="18" charset="-127"/>
                <a:ea typeface="宋体" panose="02010600030101010101" pitchFamily="2" charset="-122"/>
              </a:rPr>
              <a:t>做一做）</a:t>
            </a:r>
            <a:endParaRPr lang="zh-CN" altLang="en-US" b="1">
              <a:latin typeface="Batang" panose="02030600000101010101" pitchFamily="18" charset="-127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4594" y="506611"/>
            <a:ext cx="1619718" cy="461847"/>
          </a:xfrm>
          <a:prstGeom prst="rect">
            <a:avLst/>
          </a:prstGeom>
        </p:spPr>
      </p:pic>
      <p:sp>
        <p:nvSpPr>
          <p:cNvPr id="37" name="内容占位符 1"/>
          <p:cNvSpPr txBox="1"/>
          <p:nvPr/>
        </p:nvSpPr>
        <p:spPr bwMode="auto">
          <a:xfrm>
            <a:off x="2843808" y="483518"/>
            <a:ext cx="4543078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rgbClr val="000000"/>
                </a:solidFill>
                <a:latin typeface="+mn-lt"/>
              </a:rPr>
              <a:t>计算下面各题。</a:t>
            </a:r>
            <a:endParaRPr lang="zh-CN" altLang="en-US" sz="2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/>
      <p:bldP spid="21" grpId="0"/>
      <p:bldP spid="22" grpId="0"/>
      <p:bldP spid="34" grpId="0"/>
      <p:bldP spid="35" grpId="0"/>
    </p:bldLst>
  </p:timing>
</p:sld>
</file>

<file path=ppt/tags/tag1.xml><?xml version="1.0" encoding="utf-8"?>
<p:tagLst xmlns:p="http://schemas.openxmlformats.org/presentationml/2006/main">
  <p:tag name="ISLIDE.ADDREMOVEWATERMARK" val="1p37JmxFHV"/>
</p:tagLst>
</file>

<file path=ppt/tags/tag10.xml><?xml version="1.0" encoding="utf-8"?>
<p:tagLst xmlns:p="http://schemas.openxmlformats.org/presentationml/2006/main">
  <p:tag name="ISLIDE.ADDREMOVEWATERMARK" val="H9hE7tzyOs"/>
</p:tagLst>
</file>

<file path=ppt/tags/tag11.xml><?xml version="1.0" encoding="utf-8"?>
<p:tagLst xmlns:p="http://schemas.openxmlformats.org/presentationml/2006/main">
  <p:tag name="ISLIDE.ADDREMOVEWATERMARK" val="1p37JmxFHV"/>
</p:tagLst>
</file>

<file path=ppt/tags/tag12.xml><?xml version="1.0" encoding="utf-8"?>
<p:tagLst xmlns:p="http://schemas.openxmlformats.org/presentationml/2006/main">
  <p:tag name="ISLIDE.ADDREMOVEWATERMARK" val="H9hE7tzyOs"/>
</p:tagLst>
</file>

<file path=ppt/tags/tag13.xml><?xml version="1.0" encoding="utf-8"?>
<p:tagLst xmlns:p="http://schemas.openxmlformats.org/presentationml/2006/main">
  <p:tag name="ISLIDE.ADDREMOVEWATERMARK" val="1p37JmxFHV"/>
</p:tagLst>
</file>

<file path=ppt/tags/tag14.xml><?xml version="1.0" encoding="utf-8"?>
<p:tagLst xmlns:p="http://schemas.openxmlformats.org/presentationml/2006/main">
  <p:tag name="ISLIDE.ADDREMOVEWATERMARK" val="H9hE7tzyOs"/>
</p:tagLst>
</file>

<file path=ppt/tags/tag15.xml><?xml version="1.0" encoding="utf-8"?>
<p:tagLst xmlns:p="http://schemas.openxmlformats.org/presentationml/2006/main">
  <p:tag name="ISLIDE.ADDREMOVEWATERMARK" val="1p37JmxFHV"/>
</p:tagLst>
</file>

<file path=ppt/tags/tag16.xml><?xml version="1.0" encoding="utf-8"?>
<p:tagLst xmlns:p="http://schemas.openxmlformats.org/presentationml/2006/main">
  <p:tag name="ISLIDE.ADDREMOVEWATERMARK" val="H9hE7tzyOs"/>
</p:tagLst>
</file>

<file path=ppt/tags/tag17.xml><?xml version="1.0" encoding="utf-8"?>
<p:tagLst xmlns:p="http://schemas.openxmlformats.org/presentationml/2006/main">
  <p:tag name="ISLIDE.ADDREMOVEWATERMARK" val="1p37JmxFHV"/>
</p:tagLst>
</file>

<file path=ppt/tags/tag18.xml><?xml version="1.0" encoding="utf-8"?>
<p:tagLst xmlns:p="http://schemas.openxmlformats.org/presentationml/2006/main">
  <p:tag name="ISLIDE.ADDREMOVEWATERMARK" val="H9hE7tzyOs"/>
</p:tagLst>
</file>

<file path=ppt/tags/tag19.xml><?xml version="1.0" encoding="utf-8"?>
<p:tagLst xmlns:p="http://schemas.openxmlformats.org/presentationml/2006/main">
  <p:tag name="ISLIDE.ADDREMOVEWATERMARK" val="1p37JmxFHV"/>
</p:tagLst>
</file>

<file path=ppt/tags/tag2.xml><?xml version="1.0" encoding="utf-8"?>
<p:tagLst xmlns:p="http://schemas.openxmlformats.org/presentationml/2006/main">
  <p:tag name="ISLIDE.ADDREMOVEWATERMARK" val="H9hE7tzyOs"/>
</p:tagLst>
</file>

<file path=ppt/tags/tag20.xml><?xml version="1.0" encoding="utf-8"?>
<p:tagLst xmlns:p="http://schemas.openxmlformats.org/presentationml/2006/main">
  <p:tag name="ISLIDE.ADDREMOVEWATERMARK" val="H9hE7tzyOs"/>
</p:tagLst>
</file>

<file path=ppt/tags/tag21.xml><?xml version="1.0" encoding="utf-8"?>
<p:tagLst xmlns:p="http://schemas.openxmlformats.org/presentationml/2006/main">
  <p:tag name="ISLIDE.ADDREMOVEWATERMARK" val="ndDjqKPMGN"/>
</p:tagLst>
</file>

<file path=ppt/tags/tag22.xml><?xml version="1.0" encoding="utf-8"?>
<p:tagLst xmlns:p="http://schemas.openxmlformats.org/presentationml/2006/main">
  <p:tag name="ISLIDE.ADDREMOVEWATERMARK" val="4J2DWMeMGz"/>
</p:tagLst>
</file>

<file path=ppt/tags/tag3.xml><?xml version="1.0" encoding="utf-8"?>
<p:tagLst xmlns:p="http://schemas.openxmlformats.org/presentationml/2006/main">
  <p:tag name="ISLIDE.ADDREMOVEWATERMARK" val="1p37JmxFHV"/>
</p:tagLst>
</file>

<file path=ppt/tags/tag4.xml><?xml version="1.0" encoding="utf-8"?>
<p:tagLst xmlns:p="http://schemas.openxmlformats.org/presentationml/2006/main">
  <p:tag name="ISLIDE.ADDREMOVEWATERMARK" val="H9hE7tzyOs"/>
</p:tagLst>
</file>

<file path=ppt/tags/tag5.xml><?xml version="1.0" encoding="utf-8"?>
<p:tagLst xmlns:p="http://schemas.openxmlformats.org/presentationml/2006/main">
  <p:tag name="ISLIDE.ADDREMOVEWATERMARK" val="1p37JmxFHV"/>
</p:tagLst>
</file>

<file path=ppt/tags/tag6.xml><?xml version="1.0" encoding="utf-8"?>
<p:tagLst xmlns:p="http://schemas.openxmlformats.org/presentationml/2006/main">
  <p:tag name="ISLIDE.ADDREMOVEWATERMARK" val="H9hE7tzyOs"/>
</p:tagLst>
</file>

<file path=ppt/tags/tag7.xml><?xml version="1.0" encoding="utf-8"?>
<p:tagLst xmlns:p="http://schemas.openxmlformats.org/presentationml/2006/main">
  <p:tag name="ISLIDE.ADDREMOVEWATERMARK" val="1p37JmxFHV"/>
</p:tagLst>
</file>

<file path=ppt/tags/tag8.xml><?xml version="1.0" encoding="utf-8"?>
<p:tagLst xmlns:p="http://schemas.openxmlformats.org/presentationml/2006/main">
  <p:tag name="ISLIDE.ADDREMOVEWATERMARK" val="H9hE7tzyOs"/>
</p:tagLst>
</file>

<file path=ppt/tags/tag9.xml><?xml version="1.0" encoding="utf-8"?>
<p:tagLst xmlns:p="http://schemas.openxmlformats.org/presentationml/2006/main">
  <p:tag name="ISLIDE.ADDREMOVEWATERMARK" val="1p37JmxFHV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WPS 演示</Application>
  <PresentationFormat>全屏显示(16:9)</PresentationFormat>
  <Paragraphs>233</Paragraphs>
  <Slides>16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65</vt:i4>
      </vt:variant>
      <vt:variant>
        <vt:lpstr>幻灯片标题</vt:lpstr>
      </vt:variant>
      <vt:variant>
        <vt:i4>16</vt:i4>
      </vt:variant>
    </vt:vector>
  </HeadingPairs>
  <TitlesOfParts>
    <vt:vector size="97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Batang</vt:lpstr>
      <vt:lpstr>Constantia</vt:lpstr>
      <vt:lpstr>黑体</vt:lpstr>
      <vt:lpstr>幼圆</vt:lpstr>
      <vt:lpstr>微软雅黑</vt:lpstr>
      <vt:lpstr>Arial Unicode MS</vt:lpstr>
      <vt:lpstr>Calibri</vt:lpstr>
      <vt:lpstr>自定义设计方案</vt:lpstr>
      <vt:lpstr>Equation.DSMT4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安静的sungirl</cp:lastModifiedBy>
  <cp:revision>793</cp:revision>
  <dcterms:created xsi:type="dcterms:W3CDTF">2008-03-19T06:41:00Z</dcterms:created>
  <dcterms:modified xsi:type="dcterms:W3CDTF">2025-08-21T05:29:44Z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9AF89FE8131D4F118EAE2B04292AE88D_12</vt:lpwstr>
  </property>
</Properties>
</file>