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81" r:id="rId3"/>
    <p:sldId id="590" r:id="rId4"/>
    <p:sldId id="591" r:id="rId5"/>
    <p:sldId id="531" r:id="rId6"/>
    <p:sldId id="532" r:id="rId7"/>
    <p:sldId id="481" r:id="rId8"/>
    <p:sldId id="477" r:id="rId9"/>
    <p:sldId id="478" r:id="rId10"/>
    <p:sldId id="479" r:id="rId11"/>
    <p:sldId id="578" r:id="rId12"/>
    <p:sldId id="579" r:id="rId13"/>
    <p:sldId id="430" r:id="rId14"/>
    <p:sldId id="465" r:id="rId15"/>
    <p:sldId id="586" r:id="rId16"/>
    <p:sldId id="432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A8"/>
    <a:srgbClr val="EEEBD8"/>
    <a:srgbClr val="EBDDA0"/>
    <a:srgbClr val="E9DDA0"/>
    <a:srgbClr val="EDDE98"/>
    <a:srgbClr val="F1EAC7"/>
    <a:srgbClr val="FFFFF2"/>
    <a:srgbClr val="25D93E"/>
    <a:srgbClr val="5013EB"/>
    <a:srgbClr val="D4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514"/>
        <p:guide pos="300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651510" y="2121535"/>
            <a:ext cx="80092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圆的周长（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240598" y="89185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30" y="238760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175000" y="927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P62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554" name="TextBox 3"/>
          <p:cNvSpPr txBox="1"/>
          <p:nvPr/>
        </p:nvSpPr>
        <p:spPr>
          <a:xfrm>
            <a:off x="742950" y="810260"/>
            <a:ext cx="35344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求下面各圆的周长。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555" name="Picture 9" descr="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5" y="1313180"/>
            <a:ext cx="6727825" cy="179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773430" y="3288665"/>
            <a:ext cx="5525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2×3.14×3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18.84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773430" y="3793490"/>
            <a:ext cx="5801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3.14×6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18.84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79780" y="4377055"/>
            <a:ext cx="54254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2×3.14×5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60" name="文本框 2"/>
          <p:cNvSpPr txBox="1"/>
          <p:nvPr/>
        </p:nvSpPr>
        <p:spPr>
          <a:xfrm>
            <a:off x="3175000" y="927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P62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209800" y="3333750"/>
            <a:ext cx="4001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4.71÷3.14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371600" y="4034790"/>
            <a:ext cx="5640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答：这个圆桌面的直径是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 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10995"/>
            <a:ext cx="2288540" cy="1543685"/>
          </a:xfrm>
          <a:prstGeom prst="rect">
            <a:avLst/>
          </a:prstGeom>
        </p:spPr>
      </p:pic>
      <p:sp>
        <p:nvSpPr>
          <p:cNvPr id="32770" name="TextBox 12"/>
          <p:cNvSpPr txBox="1">
            <a:spLocks noChangeArrowheads="1"/>
          </p:cNvSpPr>
          <p:nvPr/>
        </p:nvSpPr>
        <p:spPr bwMode="auto">
          <a:xfrm>
            <a:off x="1323975" y="603568"/>
            <a:ext cx="565943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这个圆桌面的直径是多少？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772" name="AutoShape 27"/>
          <p:cNvSpPr>
            <a:spLocks noChangeArrowheads="1"/>
          </p:cNvSpPr>
          <p:nvPr/>
        </p:nvSpPr>
        <p:spPr bwMode="auto">
          <a:xfrm>
            <a:off x="3810026" y="1428508"/>
            <a:ext cx="3405196" cy="1008383"/>
          </a:xfrm>
          <a:prstGeom prst="wedgeRoundRectCallout">
            <a:avLst>
              <a:gd name="adj1" fmla="val -76033"/>
              <a:gd name="adj2" fmla="val -866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我用皮尺量得圆桌面的周长是</a:t>
            </a:r>
            <a:r>
              <a:rPr lang="en-US" altLang="zh-CN" sz="2400" b="1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4.71 m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1"/>
          <p:cNvSpPr/>
          <p:nvPr/>
        </p:nvSpPr>
        <p:spPr>
          <a:xfrm>
            <a:off x="561975" y="824230"/>
            <a:ext cx="80200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一个圆形喷水池的半径是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5m,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它的周长是多少米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？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5275" y="1958975"/>
            <a:ext cx="537527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31.4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（米）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4445" y="-12065"/>
            <a:ext cx="2209878" cy="506730"/>
            <a:chOff x="0" y="1"/>
            <a:chExt cx="3480" cy="798"/>
          </a:xfrm>
        </p:grpSpPr>
        <p:sp>
          <p:nvSpPr>
            <p:cNvPr id="13" name="平行四边形 1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286125" y="6540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P63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5695" y="3121025"/>
            <a:ext cx="41116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答：它的周长是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31.4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1"/>
          <p:cNvSpPr/>
          <p:nvPr/>
        </p:nvSpPr>
        <p:spPr>
          <a:xfrm>
            <a:off x="460375" y="502920"/>
            <a:ext cx="822388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在一个圆形亭子里，小丽沿着直径从一端走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步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到达另一端，每步长大约是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55cm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。这个圆的周长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大约是多少米？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7625" y="2293620"/>
            <a:ext cx="614997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2072.4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（厘米）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228975" y="10414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P63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练习十四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2205" y="3030855"/>
            <a:ext cx="35687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2072.4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厘米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20.724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9570" y="3861435"/>
            <a:ext cx="580834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答：这个圆的周长大约是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20.724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2"/>
          <p:cNvSpPr/>
          <p:nvPr/>
        </p:nvSpPr>
        <p:spPr>
          <a:xfrm>
            <a:off x="1692275" y="1419225"/>
            <a:ext cx="6191250" cy="2089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4445" y="26035"/>
            <a:ext cx="2209878" cy="506730"/>
            <a:chOff x="0" y="1"/>
            <a:chExt cx="3480" cy="798"/>
          </a:xfrm>
        </p:grpSpPr>
        <p:sp>
          <p:nvSpPr>
            <p:cNvPr id="13" name="平行四边形 1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809750"/>
            <a:ext cx="3085465" cy="1990725"/>
          </a:xfrm>
          <a:prstGeom prst="rect">
            <a:avLst/>
          </a:prstGeom>
        </p:spPr>
      </p:pic>
      <p:sp>
        <p:nvSpPr>
          <p:cNvPr id="18" name="AutoShape 27"/>
          <p:cNvSpPr/>
          <p:nvPr/>
        </p:nvSpPr>
        <p:spPr>
          <a:xfrm>
            <a:off x="381000" y="742950"/>
            <a:ext cx="3595370" cy="1370965"/>
          </a:xfrm>
          <a:prstGeom prst="wedgeRoundRectCallout">
            <a:avLst>
              <a:gd name="adj1" fmla="val 58036"/>
              <a:gd name="adj2" fmla="val 25358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圆桌和菜板都有点开裂，需要在它们的边缘箍上一圈铁皮。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151" name="AutoShape 27"/>
          <p:cNvSpPr/>
          <p:nvPr/>
        </p:nvSpPr>
        <p:spPr>
          <a:xfrm>
            <a:off x="5638800" y="844550"/>
            <a:ext cx="2586355" cy="965200"/>
          </a:xfrm>
          <a:prstGeom prst="wedgeRoundRectCallout">
            <a:avLst>
              <a:gd name="adj1" fmla="val -28050"/>
              <a:gd name="adj2" fmla="val 86578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分别需要多长的铁皮啊？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43000" y="3714433"/>
            <a:ext cx="5265738" cy="1311275"/>
            <a:chOff x="870" y="3310"/>
            <a:chExt cx="3317" cy="826"/>
          </a:xfrm>
        </p:grpSpPr>
        <p:pic>
          <p:nvPicPr>
            <p:cNvPr id="7177" name="Picture 20" descr="E:\新画人物图\熊01 拷贝.png熊01 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flipH="1">
              <a:off x="870" y="3310"/>
              <a:ext cx="657" cy="8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AutoShape 27"/>
            <p:cNvSpPr/>
            <p:nvPr/>
          </p:nvSpPr>
          <p:spPr>
            <a:xfrm>
              <a:off x="1655" y="3609"/>
              <a:ext cx="2532" cy="360"/>
            </a:xfrm>
            <a:prstGeom prst="wedgeRoundRectCallout">
              <a:avLst>
                <a:gd name="adj1" fmla="val -58548"/>
                <a:gd name="adj2" fmla="val 1171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怎样解决这个问题呢？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1745" name="组合 10"/>
          <p:cNvGrpSpPr/>
          <p:nvPr/>
        </p:nvGrpSpPr>
        <p:grpSpPr>
          <a:xfrm>
            <a:off x="0" y="-38100"/>
            <a:ext cx="2209800" cy="522288"/>
            <a:chOff x="0" y="-29"/>
            <a:chExt cx="3480" cy="820"/>
          </a:xfrm>
        </p:grpSpPr>
        <p:sp>
          <p:nvSpPr>
            <p:cNvPr id="25" name="平行四边形 2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439" y="-29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情境导入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075" y="1962150"/>
            <a:ext cx="3085465" cy="1990725"/>
          </a:xfrm>
          <a:prstGeom prst="rect">
            <a:avLst/>
          </a:prstGeom>
        </p:spPr>
      </p:pic>
      <p:sp>
        <p:nvSpPr>
          <p:cNvPr id="26" name="AutoShape 27"/>
          <p:cNvSpPr/>
          <p:nvPr/>
        </p:nvSpPr>
        <p:spPr>
          <a:xfrm>
            <a:off x="396875" y="895350"/>
            <a:ext cx="3595370" cy="1370965"/>
          </a:xfrm>
          <a:prstGeom prst="wedgeRoundRectCallout">
            <a:avLst>
              <a:gd name="adj1" fmla="val 58036"/>
              <a:gd name="adj2" fmla="val 25358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圆桌和菜板都有点开裂，需要在它们的边缘箍上一圈铁皮。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5654675" y="996950"/>
            <a:ext cx="2586355" cy="965200"/>
          </a:xfrm>
          <a:prstGeom prst="wedgeRoundRectCallout">
            <a:avLst>
              <a:gd name="adj1" fmla="val -28050"/>
              <a:gd name="adj2" fmla="val 86578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分别需要多长的铁皮啊？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9210" y="-27305"/>
            <a:ext cx="2209878" cy="506730"/>
            <a:chOff x="0" y="1"/>
            <a:chExt cx="3480" cy="798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42465" y="351790"/>
            <a:ext cx="635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：圆的周长的意义及测量方法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836285" y="1449070"/>
            <a:ext cx="199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36285" y="1871980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标注 19"/>
          <p:cNvSpPr/>
          <p:nvPr/>
        </p:nvSpPr>
        <p:spPr>
          <a:xfrm>
            <a:off x="6858000" y="2249805"/>
            <a:ext cx="1783715" cy="880745"/>
          </a:xfrm>
          <a:prstGeom prst="wedgeRoundRectCallout">
            <a:avLst>
              <a:gd name="adj1" fmla="val -38572"/>
              <a:gd name="adj2" fmla="val -8987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实际上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是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求什么？</a:t>
            </a:r>
            <a:r>
              <a:rPr lang="zh-CN" altLang="en-US"/>
              <a:t>？</a:t>
            </a: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400000">
            <a:off x="4532630" y="3197860"/>
            <a:ext cx="721995" cy="407035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752600" y="4184015"/>
            <a:ext cx="562737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围成圆的曲线的长就是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圆的周长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4" grpId="0" bldLvl="0" animBg="1"/>
      <p:bldP spid="24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" name="组合 33"/>
          <p:cNvGrpSpPr/>
          <p:nvPr/>
        </p:nvGrpSpPr>
        <p:grpSpPr>
          <a:xfrm>
            <a:off x="1016635" y="4059444"/>
            <a:ext cx="8068945" cy="703056"/>
            <a:chOff x="1556" y="6362"/>
            <a:chExt cx="12707" cy="1107"/>
          </a:xfrm>
        </p:grpSpPr>
        <p:grpSp>
          <p:nvGrpSpPr>
            <p:cNvPr id="9" name="组合 8"/>
            <p:cNvGrpSpPr/>
            <p:nvPr/>
          </p:nvGrpSpPr>
          <p:grpSpPr>
            <a:xfrm>
              <a:off x="1670" y="6362"/>
              <a:ext cx="12593" cy="1107"/>
              <a:chOff x="480" y="6362"/>
              <a:chExt cx="13252" cy="1401"/>
            </a:xfrm>
          </p:grpSpPr>
          <p:sp>
            <p:nvSpPr>
              <p:cNvPr id="54327" name="Text Box 46"/>
              <p:cNvSpPr txBox="1"/>
              <p:nvPr/>
            </p:nvSpPr>
            <p:spPr>
              <a:xfrm>
                <a:off x="618" y="6928"/>
                <a:ext cx="927" cy="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Arial" panose="020B0604020202020204" pitchFamily="34" charset="0"/>
                    <a:ea typeface="迷你简胖头鱼" pitchFamily="65" charset="-122"/>
                  </a:rPr>
                  <a:t>0cm</a:t>
                </a:r>
                <a:endParaRPr lang="en-US" altLang="zh-CN" sz="2000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54275" name="Rectangle 4"/>
              <p:cNvSpPr/>
              <p:nvPr/>
            </p:nvSpPr>
            <p:spPr>
              <a:xfrm>
                <a:off x="480" y="6363"/>
                <a:ext cx="7953" cy="108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54276" name="Line 5"/>
              <p:cNvSpPr/>
              <p:nvPr/>
            </p:nvSpPr>
            <p:spPr>
              <a:xfrm>
                <a:off x="613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7" name="Line 6"/>
              <p:cNvSpPr/>
              <p:nvPr/>
            </p:nvSpPr>
            <p:spPr>
              <a:xfrm>
                <a:off x="81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8" name="Line 7"/>
              <p:cNvSpPr/>
              <p:nvPr/>
            </p:nvSpPr>
            <p:spPr>
              <a:xfrm>
                <a:off x="101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9" name="Line 8"/>
              <p:cNvSpPr/>
              <p:nvPr/>
            </p:nvSpPr>
            <p:spPr>
              <a:xfrm>
                <a:off x="120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0" name="Line 9"/>
              <p:cNvSpPr/>
              <p:nvPr/>
            </p:nvSpPr>
            <p:spPr>
              <a:xfrm>
                <a:off x="140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1" name="Line 10"/>
              <p:cNvSpPr/>
              <p:nvPr/>
            </p:nvSpPr>
            <p:spPr>
              <a:xfrm>
                <a:off x="1607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2" name="Line 11"/>
              <p:cNvSpPr/>
              <p:nvPr/>
            </p:nvSpPr>
            <p:spPr>
              <a:xfrm>
                <a:off x="180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3" name="Line 12"/>
              <p:cNvSpPr/>
              <p:nvPr/>
            </p:nvSpPr>
            <p:spPr>
              <a:xfrm>
                <a:off x="200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4" name="Line 13"/>
              <p:cNvSpPr/>
              <p:nvPr/>
            </p:nvSpPr>
            <p:spPr>
              <a:xfrm>
                <a:off x="2203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5" name="Line 14"/>
              <p:cNvSpPr/>
              <p:nvPr/>
            </p:nvSpPr>
            <p:spPr>
              <a:xfrm>
                <a:off x="240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6" name="Line 15"/>
              <p:cNvSpPr/>
              <p:nvPr/>
            </p:nvSpPr>
            <p:spPr>
              <a:xfrm>
                <a:off x="2601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7" name="Line 16"/>
              <p:cNvSpPr/>
              <p:nvPr/>
            </p:nvSpPr>
            <p:spPr>
              <a:xfrm>
                <a:off x="280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8" name="Line 17"/>
              <p:cNvSpPr/>
              <p:nvPr/>
            </p:nvSpPr>
            <p:spPr>
              <a:xfrm>
                <a:off x="299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9" name="Line 18"/>
              <p:cNvSpPr/>
              <p:nvPr/>
            </p:nvSpPr>
            <p:spPr>
              <a:xfrm>
                <a:off x="319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0" name="Line 19"/>
              <p:cNvSpPr/>
              <p:nvPr/>
            </p:nvSpPr>
            <p:spPr>
              <a:xfrm>
                <a:off x="339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1" name="Line 20"/>
              <p:cNvSpPr/>
              <p:nvPr/>
            </p:nvSpPr>
            <p:spPr>
              <a:xfrm>
                <a:off x="3595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2" name="Line 21"/>
              <p:cNvSpPr/>
              <p:nvPr/>
            </p:nvSpPr>
            <p:spPr>
              <a:xfrm>
                <a:off x="379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3" name="Line 22"/>
              <p:cNvSpPr/>
              <p:nvPr/>
            </p:nvSpPr>
            <p:spPr>
              <a:xfrm>
                <a:off x="3993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4" name="Line 23"/>
              <p:cNvSpPr/>
              <p:nvPr/>
            </p:nvSpPr>
            <p:spPr>
              <a:xfrm>
                <a:off x="419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5" name="Line 24"/>
              <p:cNvSpPr/>
              <p:nvPr/>
            </p:nvSpPr>
            <p:spPr>
              <a:xfrm>
                <a:off x="439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6" name="Line 25"/>
              <p:cNvSpPr/>
              <p:nvPr/>
            </p:nvSpPr>
            <p:spPr>
              <a:xfrm>
                <a:off x="4589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7" name="Line 26"/>
              <p:cNvSpPr/>
              <p:nvPr/>
            </p:nvSpPr>
            <p:spPr>
              <a:xfrm>
                <a:off x="478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8" name="Line 27"/>
              <p:cNvSpPr/>
              <p:nvPr/>
            </p:nvSpPr>
            <p:spPr>
              <a:xfrm>
                <a:off x="498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9" name="Line 28"/>
              <p:cNvSpPr/>
              <p:nvPr/>
            </p:nvSpPr>
            <p:spPr>
              <a:xfrm>
                <a:off x="518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0" name="Line 29"/>
              <p:cNvSpPr/>
              <p:nvPr/>
            </p:nvSpPr>
            <p:spPr>
              <a:xfrm>
                <a:off x="538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1" name="Line 30"/>
              <p:cNvSpPr/>
              <p:nvPr/>
            </p:nvSpPr>
            <p:spPr>
              <a:xfrm>
                <a:off x="5583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2" name="Line 31"/>
              <p:cNvSpPr/>
              <p:nvPr/>
            </p:nvSpPr>
            <p:spPr>
              <a:xfrm>
                <a:off x="578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3" name="Line 32"/>
              <p:cNvSpPr/>
              <p:nvPr/>
            </p:nvSpPr>
            <p:spPr>
              <a:xfrm>
                <a:off x="598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4" name="Line 33"/>
              <p:cNvSpPr/>
              <p:nvPr/>
            </p:nvSpPr>
            <p:spPr>
              <a:xfrm>
                <a:off x="618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5" name="Line 34"/>
              <p:cNvSpPr/>
              <p:nvPr/>
            </p:nvSpPr>
            <p:spPr>
              <a:xfrm>
                <a:off x="637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6" name="Line 35"/>
              <p:cNvSpPr/>
              <p:nvPr/>
            </p:nvSpPr>
            <p:spPr>
              <a:xfrm>
                <a:off x="6577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7" name="Line 36"/>
              <p:cNvSpPr/>
              <p:nvPr/>
            </p:nvSpPr>
            <p:spPr>
              <a:xfrm>
                <a:off x="657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8" name="Line 37"/>
              <p:cNvSpPr/>
              <p:nvPr/>
            </p:nvSpPr>
            <p:spPr>
              <a:xfrm>
                <a:off x="677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9" name="Line 38"/>
              <p:cNvSpPr/>
              <p:nvPr/>
            </p:nvSpPr>
            <p:spPr>
              <a:xfrm>
                <a:off x="6975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0" name="Line 39"/>
              <p:cNvSpPr/>
              <p:nvPr/>
            </p:nvSpPr>
            <p:spPr>
              <a:xfrm>
                <a:off x="717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1" name="Line 40"/>
              <p:cNvSpPr/>
              <p:nvPr/>
            </p:nvSpPr>
            <p:spPr>
              <a:xfrm>
                <a:off x="7373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2" name="Line 41"/>
              <p:cNvSpPr/>
              <p:nvPr/>
            </p:nvSpPr>
            <p:spPr>
              <a:xfrm>
                <a:off x="757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3" name="Line 42"/>
              <p:cNvSpPr/>
              <p:nvPr/>
            </p:nvSpPr>
            <p:spPr>
              <a:xfrm>
                <a:off x="777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4" name="Line 43"/>
              <p:cNvSpPr/>
              <p:nvPr/>
            </p:nvSpPr>
            <p:spPr>
              <a:xfrm>
                <a:off x="796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5" name="Line 44"/>
              <p:cNvSpPr/>
              <p:nvPr/>
            </p:nvSpPr>
            <p:spPr>
              <a:xfrm>
                <a:off x="816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7" name="Text Box 47"/>
              <p:cNvSpPr txBox="1"/>
              <p:nvPr/>
            </p:nvSpPr>
            <p:spPr>
              <a:xfrm>
                <a:off x="2372" y="6903"/>
                <a:ext cx="997" cy="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迷你简胖头鱼" pitchFamily="65" charset="-122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sp>
            <p:nvSpPr>
              <p:cNvPr id="54318" name="Text Box 48"/>
              <p:cNvSpPr txBox="1"/>
              <p:nvPr/>
            </p:nvSpPr>
            <p:spPr>
              <a:xfrm>
                <a:off x="4331" y="6857"/>
                <a:ext cx="1194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2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sp>
            <p:nvSpPr>
              <p:cNvPr id="54319" name="Text Box 49"/>
              <p:cNvSpPr txBox="1"/>
              <p:nvPr/>
            </p:nvSpPr>
            <p:spPr>
              <a:xfrm>
                <a:off x="6376" y="6843"/>
                <a:ext cx="464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3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grpSp>
            <p:nvGrpSpPr>
              <p:cNvPr id="11" name="Group 3"/>
              <p:cNvGrpSpPr/>
              <p:nvPr/>
            </p:nvGrpSpPr>
            <p:grpSpPr>
              <a:xfrm>
                <a:off x="8231" y="6362"/>
                <a:ext cx="5501" cy="1401"/>
                <a:chOff x="0" y="-7"/>
                <a:chExt cx="3984" cy="561"/>
              </a:xfrm>
            </p:grpSpPr>
            <p:sp>
              <p:nvSpPr>
                <p:cNvPr id="14" name="Rectangle 4"/>
                <p:cNvSpPr/>
                <p:nvPr/>
              </p:nvSpPr>
              <p:spPr>
                <a:xfrm>
                  <a:off x="0" y="-7"/>
                  <a:ext cx="3984" cy="43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noFill/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迷你简胖头鱼" pitchFamily="65" charset="-122"/>
                  </a:endParaRPr>
                </a:p>
              </p:txBody>
            </p:sp>
            <p:sp>
              <p:nvSpPr>
                <p:cNvPr id="15" name="Line 5"/>
                <p:cNvSpPr/>
                <p:nvPr/>
              </p:nvSpPr>
              <p:spPr>
                <a:xfrm>
                  <a:off x="9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" name="Line 6"/>
                <p:cNvSpPr/>
                <p:nvPr/>
              </p:nvSpPr>
              <p:spPr>
                <a:xfrm>
                  <a:off x="24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" name="Line 7"/>
                <p:cNvSpPr/>
                <p:nvPr/>
              </p:nvSpPr>
              <p:spPr>
                <a:xfrm>
                  <a:off x="38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" name="Line 8"/>
                <p:cNvSpPr/>
                <p:nvPr/>
              </p:nvSpPr>
              <p:spPr>
                <a:xfrm>
                  <a:off x="52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" name="Line 9"/>
                <p:cNvSpPr/>
                <p:nvPr/>
              </p:nvSpPr>
              <p:spPr>
                <a:xfrm>
                  <a:off x="67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0"/>
                <p:cNvSpPr/>
                <p:nvPr/>
              </p:nvSpPr>
              <p:spPr>
                <a:xfrm>
                  <a:off x="81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1"/>
                <p:cNvSpPr/>
                <p:nvPr/>
              </p:nvSpPr>
              <p:spPr>
                <a:xfrm>
                  <a:off x="96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12"/>
                <p:cNvSpPr/>
                <p:nvPr/>
              </p:nvSpPr>
              <p:spPr>
                <a:xfrm>
                  <a:off x="110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" name="Line 13"/>
                <p:cNvSpPr/>
                <p:nvPr/>
              </p:nvSpPr>
              <p:spPr>
                <a:xfrm>
                  <a:off x="124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6" name="Line 14"/>
                <p:cNvSpPr/>
                <p:nvPr/>
              </p:nvSpPr>
              <p:spPr>
                <a:xfrm>
                  <a:off x="139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7" name="Line 15"/>
                <p:cNvSpPr/>
                <p:nvPr/>
              </p:nvSpPr>
              <p:spPr>
                <a:xfrm>
                  <a:off x="153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8" name="Line 16"/>
                <p:cNvSpPr/>
                <p:nvPr/>
              </p:nvSpPr>
              <p:spPr>
                <a:xfrm>
                  <a:off x="168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Line 17"/>
                <p:cNvSpPr/>
                <p:nvPr/>
              </p:nvSpPr>
              <p:spPr>
                <a:xfrm>
                  <a:off x="182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" name="Line 18"/>
                <p:cNvSpPr/>
                <p:nvPr/>
              </p:nvSpPr>
              <p:spPr>
                <a:xfrm>
                  <a:off x="196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" name="Line 19"/>
                <p:cNvSpPr/>
                <p:nvPr/>
              </p:nvSpPr>
              <p:spPr>
                <a:xfrm>
                  <a:off x="211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" name="Line 20"/>
                <p:cNvSpPr/>
                <p:nvPr/>
              </p:nvSpPr>
              <p:spPr>
                <a:xfrm>
                  <a:off x="225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" name="Line 21"/>
                <p:cNvSpPr/>
                <p:nvPr/>
              </p:nvSpPr>
              <p:spPr>
                <a:xfrm>
                  <a:off x="240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" name="Line 22"/>
                <p:cNvSpPr/>
                <p:nvPr/>
              </p:nvSpPr>
              <p:spPr>
                <a:xfrm>
                  <a:off x="254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" name="Line 23"/>
                <p:cNvSpPr/>
                <p:nvPr/>
              </p:nvSpPr>
              <p:spPr>
                <a:xfrm>
                  <a:off x="268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7" name="Line 24"/>
                <p:cNvSpPr/>
                <p:nvPr/>
              </p:nvSpPr>
              <p:spPr>
                <a:xfrm>
                  <a:off x="283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" name="Line 25"/>
                <p:cNvSpPr/>
                <p:nvPr/>
              </p:nvSpPr>
              <p:spPr>
                <a:xfrm>
                  <a:off x="297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5" name="Line 26"/>
                <p:cNvSpPr/>
                <p:nvPr/>
              </p:nvSpPr>
              <p:spPr>
                <a:xfrm>
                  <a:off x="312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6" name="Line 27"/>
                <p:cNvSpPr/>
                <p:nvPr/>
              </p:nvSpPr>
              <p:spPr>
                <a:xfrm>
                  <a:off x="326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7" name="Line 28"/>
                <p:cNvSpPr/>
                <p:nvPr/>
              </p:nvSpPr>
              <p:spPr>
                <a:xfrm>
                  <a:off x="340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8" name="Line 29"/>
                <p:cNvSpPr/>
                <p:nvPr/>
              </p:nvSpPr>
              <p:spPr>
                <a:xfrm>
                  <a:off x="355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9" name="Line 30"/>
                <p:cNvSpPr/>
                <p:nvPr/>
              </p:nvSpPr>
              <p:spPr>
                <a:xfrm>
                  <a:off x="369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0" name="Line 31"/>
                <p:cNvSpPr/>
                <p:nvPr/>
              </p:nvSpPr>
              <p:spPr>
                <a:xfrm>
                  <a:off x="384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1" name="Text Box 47"/>
                <p:cNvSpPr txBox="1"/>
                <p:nvPr/>
              </p:nvSpPr>
              <p:spPr>
                <a:xfrm>
                  <a:off x="1370" y="191"/>
                  <a:ext cx="414" cy="2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dirty="0">
                      <a:latin typeface="Times New Roman" panose="02020603050405020304" pitchFamily="18" charset="0"/>
                      <a:ea typeface="迷你简胖头鱼" pitchFamily="65" charset="-122"/>
                    </a:rPr>
                    <a:t>5</a:t>
                  </a:r>
                  <a:endParaRPr lang="en-US" altLang="zh-CN" dirty="0">
                    <a:latin typeface="Times New Roman" panose="02020603050405020304" pitchFamily="18" charset="0"/>
                    <a:ea typeface="迷你简胖头鱼" pitchFamily="65" charset="-122"/>
                  </a:endParaRPr>
                </a:p>
              </p:txBody>
            </p:sp>
            <p:sp>
              <p:nvSpPr>
                <p:cNvPr id="62" name="Text Box 48"/>
                <p:cNvSpPr txBox="1"/>
                <p:nvPr/>
              </p:nvSpPr>
              <p:spPr>
                <a:xfrm>
                  <a:off x="2766" y="197"/>
                  <a:ext cx="865" cy="3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dirty="0">
                      <a:latin typeface="Times New Roman" panose="02020603050405020304" pitchFamily="18" charset="0"/>
                      <a:ea typeface="迷你简胖头鱼" pitchFamily="65" charset="-122"/>
                    </a:rPr>
                    <a:t>6</a:t>
                  </a:r>
                  <a:endPara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endParaRPr>
                </a:p>
              </p:txBody>
            </p:sp>
          </p:grpSp>
          <p:sp>
            <p:nvSpPr>
              <p:cNvPr id="54320" name="Text Box 50"/>
              <p:cNvSpPr txBox="1"/>
              <p:nvPr/>
            </p:nvSpPr>
            <p:spPr>
              <a:xfrm>
                <a:off x="8098" y="6837"/>
                <a:ext cx="663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4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</p:grpSp>
        <p:sp>
          <p:nvSpPr>
            <p:cNvPr id="63" name="Text Box 47"/>
            <p:cNvSpPr txBox="1"/>
            <p:nvPr/>
          </p:nvSpPr>
          <p:spPr>
            <a:xfrm>
              <a:off x="1556" y="6751"/>
              <a:ext cx="94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迷你简胖头鱼" pitchFamily="65" charset="-122"/>
                </a:rPr>
                <a:t>0</a:t>
              </a:r>
              <a:endParaRPr lang="en-US" altLang="zh-CN" dirty="0">
                <a:latin typeface="Times New Roman" panose="02020603050405020304" pitchFamily="18" charset="0"/>
                <a:ea typeface="迷你简胖头鱼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5355" y="1010920"/>
            <a:ext cx="5979160" cy="1412875"/>
            <a:chOff x="1151" y="3767"/>
            <a:chExt cx="9416" cy="2225"/>
          </a:xfrm>
        </p:grpSpPr>
        <p:pic>
          <p:nvPicPr>
            <p:cNvPr id="16" name="图片 15" descr="E:\新画人物图\女03 3拷贝.png女03 3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51" y="3874"/>
              <a:ext cx="1532" cy="211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199" y="3767"/>
              <a:ext cx="7368" cy="1502"/>
              <a:chOff x="2998" y="2458"/>
              <a:chExt cx="7368" cy="150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998" y="2458"/>
                <a:ext cx="7172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</a:rPr>
                  <a:t>可以拿线在圆形物体上绕一圈，量出线的长度。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" name="圆角矩形标注 2"/>
              <p:cNvSpPr/>
              <p:nvPr/>
            </p:nvSpPr>
            <p:spPr>
              <a:xfrm>
                <a:off x="2998" y="2458"/>
                <a:ext cx="7368" cy="1502"/>
              </a:xfrm>
              <a:prstGeom prst="wedgeRoundRectCallout">
                <a:avLst>
                  <a:gd name="adj1" fmla="val -54963"/>
                  <a:gd name="adj2" fmla="val 12949"/>
                  <a:gd name="adj3" fmla="val 16667"/>
                </a:avLst>
              </a:prstGeom>
              <a:noFill/>
              <a:ln w="22225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26208" y="340500"/>
            <a:ext cx="297180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方法一：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绕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绳法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2035810" y="2122805"/>
            <a:ext cx="1869440" cy="186944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1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1161415" y="4002405"/>
            <a:ext cx="7075805" cy="635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500" tIns="35100" rIns="67500" bIns="351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073434" y="2156127"/>
            <a:ext cx="1800200" cy="18077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3" descr="TO087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6160">
            <a:off x="2426221" y="4074007"/>
            <a:ext cx="11287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bldLvl="0" animBg="1"/>
      <p:bldP spid="40" grpId="1" bldLvl="0" animBg="1"/>
      <p:bldP spid="41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58850" y="998855"/>
            <a:ext cx="6418580" cy="1603375"/>
            <a:chOff x="991" y="2458"/>
            <a:chExt cx="10108" cy="2525"/>
          </a:xfrm>
        </p:grpSpPr>
        <p:pic>
          <p:nvPicPr>
            <p:cNvPr id="15" name="图片 14" descr="E:\新画人物图\男033 拷贝.png男033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991" y="2741"/>
              <a:ext cx="1561" cy="224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98" y="2458"/>
              <a:ext cx="8101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可以拿卷尺或皮尺直接绕一圈量，也可以把圆形物体在直尺上滚一圈，量出长度。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2998" y="2458"/>
              <a:ext cx="7801" cy="2178"/>
            </a:xfrm>
            <a:prstGeom prst="wedgeRoundRectCallout">
              <a:avLst>
                <a:gd name="adj1" fmla="val -54963"/>
                <a:gd name="adj2" fmla="val 12949"/>
                <a:gd name="adj3" fmla="val 16667"/>
              </a:avLst>
            </a:prstGeom>
            <a:noFill/>
            <a:ln w="1905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70632" y="216675"/>
            <a:ext cx="3399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方法二：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滚动法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3530" y="2733040"/>
            <a:ext cx="1698625" cy="1673860"/>
            <a:chOff x="254" y="3304"/>
            <a:chExt cx="3056" cy="3012"/>
          </a:xfrm>
        </p:grpSpPr>
        <p:grpSp>
          <p:nvGrpSpPr>
            <p:cNvPr id="55345" name="Group 51"/>
            <p:cNvGrpSpPr/>
            <p:nvPr/>
          </p:nvGrpSpPr>
          <p:grpSpPr>
            <a:xfrm>
              <a:off x="254" y="3304"/>
              <a:ext cx="3057" cy="3013"/>
              <a:chOff x="0" y="0"/>
              <a:chExt cx="1440" cy="1440"/>
            </a:xfrm>
            <a:solidFill>
              <a:srgbClr val="7030A0"/>
            </a:solidFill>
          </p:grpSpPr>
          <p:sp>
            <p:nvSpPr>
              <p:cNvPr id="55346" name="Oval 52"/>
              <p:cNvSpPr/>
              <p:nvPr/>
            </p:nvSpPr>
            <p:spPr>
              <a:xfrm>
                <a:off x="0" y="0"/>
                <a:ext cx="1440" cy="1440"/>
              </a:xfrm>
              <a:prstGeom prst="ellipse">
                <a:avLst/>
              </a:prstGeom>
              <a:grpFill/>
              <a:ln w="952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zh-CN" altLang="en-US" dirty="0">
                  <a:latin typeface="Tahoma" panose="020B060403050404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55347" name="Line 53"/>
              <p:cNvSpPr/>
              <p:nvPr/>
            </p:nvSpPr>
            <p:spPr>
              <a:xfrm>
                <a:off x="720" y="0"/>
                <a:ext cx="0" cy="1440"/>
              </a:xfrm>
              <a:prstGeom prst="line">
                <a:avLst/>
              </a:prstGeom>
              <a:grpFill/>
              <a:ln w="28575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55348" name="Line 54"/>
            <p:cNvSpPr/>
            <p:nvPr/>
          </p:nvSpPr>
          <p:spPr>
            <a:xfrm>
              <a:off x="1809" y="3358"/>
              <a:ext cx="0" cy="2835"/>
            </a:xfrm>
            <a:prstGeom prst="line">
              <a:avLst/>
            </a:prstGeom>
            <a:ln w="1016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sp>
      </p:grpSp>
      <p:grpSp>
        <p:nvGrpSpPr>
          <p:cNvPr id="34" name="组合 33"/>
          <p:cNvGrpSpPr/>
          <p:nvPr/>
        </p:nvGrpSpPr>
        <p:grpSpPr>
          <a:xfrm>
            <a:off x="988060" y="4417584"/>
            <a:ext cx="8068945" cy="703056"/>
            <a:chOff x="1556" y="6362"/>
            <a:chExt cx="12707" cy="1107"/>
          </a:xfrm>
        </p:grpSpPr>
        <p:grpSp>
          <p:nvGrpSpPr>
            <p:cNvPr id="52" name="组合 51"/>
            <p:cNvGrpSpPr/>
            <p:nvPr/>
          </p:nvGrpSpPr>
          <p:grpSpPr>
            <a:xfrm>
              <a:off x="1670" y="6362"/>
              <a:ext cx="12593" cy="1107"/>
              <a:chOff x="480" y="6362"/>
              <a:chExt cx="13252" cy="1401"/>
            </a:xfrm>
          </p:grpSpPr>
          <p:sp>
            <p:nvSpPr>
              <p:cNvPr id="54327" name="Text Box 46"/>
              <p:cNvSpPr txBox="1"/>
              <p:nvPr/>
            </p:nvSpPr>
            <p:spPr>
              <a:xfrm>
                <a:off x="618" y="6928"/>
                <a:ext cx="927" cy="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Arial" panose="020B0604020202020204" pitchFamily="34" charset="0"/>
                    <a:ea typeface="迷你简胖头鱼" pitchFamily="65" charset="-122"/>
                  </a:rPr>
                  <a:t>0cm</a:t>
                </a:r>
                <a:endParaRPr lang="en-US" altLang="zh-CN" sz="2000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54275" name="Rectangle 4"/>
              <p:cNvSpPr/>
              <p:nvPr/>
            </p:nvSpPr>
            <p:spPr>
              <a:xfrm>
                <a:off x="480" y="6363"/>
                <a:ext cx="7953" cy="108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54276" name="Line 5"/>
              <p:cNvSpPr/>
              <p:nvPr/>
            </p:nvSpPr>
            <p:spPr>
              <a:xfrm>
                <a:off x="613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7" name="Line 6"/>
              <p:cNvSpPr/>
              <p:nvPr/>
            </p:nvSpPr>
            <p:spPr>
              <a:xfrm>
                <a:off x="81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8" name="Line 7"/>
              <p:cNvSpPr/>
              <p:nvPr/>
            </p:nvSpPr>
            <p:spPr>
              <a:xfrm>
                <a:off x="101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79" name="Line 8"/>
              <p:cNvSpPr/>
              <p:nvPr/>
            </p:nvSpPr>
            <p:spPr>
              <a:xfrm>
                <a:off x="120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0" name="Line 9"/>
              <p:cNvSpPr/>
              <p:nvPr/>
            </p:nvSpPr>
            <p:spPr>
              <a:xfrm>
                <a:off x="140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1" name="Line 10"/>
              <p:cNvSpPr/>
              <p:nvPr/>
            </p:nvSpPr>
            <p:spPr>
              <a:xfrm>
                <a:off x="1607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2" name="Line 11"/>
              <p:cNvSpPr/>
              <p:nvPr/>
            </p:nvSpPr>
            <p:spPr>
              <a:xfrm>
                <a:off x="180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3" name="Line 12"/>
              <p:cNvSpPr/>
              <p:nvPr/>
            </p:nvSpPr>
            <p:spPr>
              <a:xfrm>
                <a:off x="200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4" name="Line 13"/>
              <p:cNvSpPr/>
              <p:nvPr/>
            </p:nvSpPr>
            <p:spPr>
              <a:xfrm>
                <a:off x="2203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5" name="Line 14"/>
              <p:cNvSpPr/>
              <p:nvPr/>
            </p:nvSpPr>
            <p:spPr>
              <a:xfrm>
                <a:off x="240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6" name="Line 15"/>
              <p:cNvSpPr/>
              <p:nvPr/>
            </p:nvSpPr>
            <p:spPr>
              <a:xfrm>
                <a:off x="2601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7" name="Line 16"/>
              <p:cNvSpPr/>
              <p:nvPr/>
            </p:nvSpPr>
            <p:spPr>
              <a:xfrm>
                <a:off x="280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8" name="Line 17"/>
              <p:cNvSpPr/>
              <p:nvPr/>
            </p:nvSpPr>
            <p:spPr>
              <a:xfrm>
                <a:off x="299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9" name="Line 18"/>
              <p:cNvSpPr/>
              <p:nvPr/>
            </p:nvSpPr>
            <p:spPr>
              <a:xfrm>
                <a:off x="319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0" name="Line 19"/>
              <p:cNvSpPr/>
              <p:nvPr/>
            </p:nvSpPr>
            <p:spPr>
              <a:xfrm>
                <a:off x="339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1" name="Line 20"/>
              <p:cNvSpPr/>
              <p:nvPr/>
            </p:nvSpPr>
            <p:spPr>
              <a:xfrm>
                <a:off x="3595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2" name="Line 21"/>
              <p:cNvSpPr/>
              <p:nvPr/>
            </p:nvSpPr>
            <p:spPr>
              <a:xfrm>
                <a:off x="379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3" name="Line 22"/>
              <p:cNvSpPr/>
              <p:nvPr/>
            </p:nvSpPr>
            <p:spPr>
              <a:xfrm>
                <a:off x="3993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4" name="Line 23"/>
              <p:cNvSpPr/>
              <p:nvPr/>
            </p:nvSpPr>
            <p:spPr>
              <a:xfrm>
                <a:off x="419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5" name="Line 24"/>
              <p:cNvSpPr/>
              <p:nvPr/>
            </p:nvSpPr>
            <p:spPr>
              <a:xfrm>
                <a:off x="439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6" name="Line 25"/>
              <p:cNvSpPr/>
              <p:nvPr/>
            </p:nvSpPr>
            <p:spPr>
              <a:xfrm>
                <a:off x="4589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7" name="Line 26"/>
              <p:cNvSpPr/>
              <p:nvPr/>
            </p:nvSpPr>
            <p:spPr>
              <a:xfrm>
                <a:off x="478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8" name="Line 27"/>
              <p:cNvSpPr/>
              <p:nvPr/>
            </p:nvSpPr>
            <p:spPr>
              <a:xfrm>
                <a:off x="498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99" name="Line 28"/>
              <p:cNvSpPr/>
              <p:nvPr/>
            </p:nvSpPr>
            <p:spPr>
              <a:xfrm>
                <a:off x="518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0" name="Line 29"/>
              <p:cNvSpPr/>
              <p:nvPr/>
            </p:nvSpPr>
            <p:spPr>
              <a:xfrm>
                <a:off x="538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1" name="Line 30"/>
              <p:cNvSpPr/>
              <p:nvPr/>
            </p:nvSpPr>
            <p:spPr>
              <a:xfrm>
                <a:off x="5583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2" name="Line 31"/>
              <p:cNvSpPr/>
              <p:nvPr/>
            </p:nvSpPr>
            <p:spPr>
              <a:xfrm>
                <a:off x="578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3" name="Line 32"/>
              <p:cNvSpPr/>
              <p:nvPr/>
            </p:nvSpPr>
            <p:spPr>
              <a:xfrm>
                <a:off x="5981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4" name="Line 33"/>
              <p:cNvSpPr/>
              <p:nvPr/>
            </p:nvSpPr>
            <p:spPr>
              <a:xfrm>
                <a:off x="618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5" name="Line 34"/>
              <p:cNvSpPr/>
              <p:nvPr/>
            </p:nvSpPr>
            <p:spPr>
              <a:xfrm>
                <a:off x="637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6" name="Line 35"/>
              <p:cNvSpPr/>
              <p:nvPr/>
            </p:nvSpPr>
            <p:spPr>
              <a:xfrm>
                <a:off x="6577" y="6363"/>
                <a:ext cx="0" cy="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7" name="Line 36"/>
              <p:cNvSpPr/>
              <p:nvPr/>
            </p:nvSpPr>
            <p:spPr>
              <a:xfrm>
                <a:off x="6577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8" name="Line 37"/>
              <p:cNvSpPr/>
              <p:nvPr/>
            </p:nvSpPr>
            <p:spPr>
              <a:xfrm>
                <a:off x="6776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09" name="Line 38"/>
              <p:cNvSpPr/>
              <p:nvPr/>
            </p:nvSpPr>
            <p:spPr>
              <a:xfrm>
                <a:off x="6975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0" name="Line 39"/>
              <p:cNvSpPr/>
              <p:nvPr/>
            </p:nvSpPr>
            <p:spPr>
              <a:xfrm>
                <a:off x="7174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1" name="Line 40"/>
              <p:cNvSpPr/>
              <p:nvPr/>
            </p:nvSpPr>
            <p:spPr>
              <a:xfrm>
                <a:off x="7373" y="6363"/>
                <a:ext cx="0" cy="3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2" name="Line 41"/>
              <p:cNvSpPr/>
              <p:nvPr/>
            </p:nvSpPr>
            <p:spPr>
              <a:xfrm>
                <a:off x="7572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3" name="Line 42"/>
              <p:cNvSpPr/>
              <p:nvPr/>
            </p:nvSpPr>
            <p:spPr>
              <a:xfrm>
                <a:off x="7770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4" name="Line 43"/>
              <p:cNvSpPr/>
              <p:nvPr/>
            </p:nvSpPr>
            <p:spPr>
              <a:xfrm>
                <a:off x="7969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5" name="Line 44"/>
              <p:cNvSpPr/>
              <p:nvPr/>
            </p:nvSpPr>
            <p:spPr>
              <a:xfrm>
                <a:off x="8168" y="6363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17" name="Text Box 47"/>
              <p:cNvSpPr txBox="1"/>
              <p:nvPr/>
            </p:nvSpPr>
            <p:spPr>
              <a:xfrm>
                <a:off x="2372" y="6903"/>
                <a:ext cx="997" cy="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迷你简胖头鱼" pitchFamily="65" charset="-122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sp>
            <p:nvSpPr>
              <p:cNvPr id="54318" name="Text Box 48"/>
              <p:cNvSpPr txBox="1"/>
              <p:nvPr/>
            </p:nvSpPr>
            <p:spPr>
              <a:xfrm>
                <a:off x="4331" y="6857"/>
                <a:ext cx="1194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2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sp>
            <p:nvSpPr>
              <p:cNvPr id="54319" name="Text Box 49"/>
              <p:cNvSpPr txBox="1"/>
              <p:nvPr/>
            </p:nvSpPr>
            <p:spPr>
              <a:xfrm>
                <a:off x="6376" y="6843"/>
                <a:ext cx="464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3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  <p:grpSp>
            <p:nvGrpSpPr>
              <p:cNvPr id="5" name="Group 3"/>
              <p:cNvGrpSpPr/>
              <p:nvPr/>
            </p:nvGrpSpPr>
            <p:grpSpPr>
              <a:xfrm>
                <a:off x="8231" y="6362"/>
                <a:ext cx="5501" cy="1401"/>
                <a:chOff x="0" y="-7"/>
                <a:chExt cx="3984" cy="561"/>
              </a:xfrm>
            </p:grpSpPr>
            <p:sp>
              <p:nvSpPr>
                <p:cNvPr id="8" name="Rectangle 4"/>
                <p:cNvSpPr/>
                <p:nvPr/>
              </p:nvSpPr>
              <p:spPr>
                <a:xfrm>
                  <a:off x="0" y="-7"/>
                  <a:ext cx="3984" cy="43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noFill/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迷你简胖头鱼" pitchFamily="65" charset="-122"/>
                  </a:endParaRPr>
                </a:p>
              </p:txBody>
            </p:sp>
            <p:sp>
              <p:nvSpPr>
                <p:cNvPr id="9" name="Line 5"/>
                <p:cNvSpPr/>
                <p:nvPr/>
              </p:nvSpPr>
              <p:spPr>
                <a:xfrm>
                  <a:off x="9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" name="Line 6"/>
                <p:cNvSpPr/>
                <p:nvPr/>
              </p:nvSpPr>
              <p:spPr>
                <a:xfrm>
                  <a:off x="24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" name="Line 7"/>
                <p:cNvSpPr/>
                <p:nvPr/>
              </p:nvSpPr>
              <p:spPr>
                <a:xfrm>
                  <a:off x="38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" name="Line 8"/>
                <p:cNvSpPr/>
                <p:nvPr/>
              </p:nvSpPr>
              <p:spPr>
                <a:xfrm>
                  <a:off x="52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" name="Line 9"/>
                <p:cNvSpPr/>
                <p:nvPr/>
              </p:nvSpPr>
              <p:spPr>
                <a:xfrm>
                  <a:off x="67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" name="Line 10"/>
                <p:cNvSpPr/>
                <p:nvPr/>
              </p:nvSpPr>
              <p:spPr>
                <a:xfrm>
                  <a:off x="81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" name="Line 11"/>
                <p:cNvSpPr/>
                <p:nvPr/>
              </p:nvSpPr>
              <p:spPr>
                <a:xfrm>
                  <a:off x="96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" name="Line 12"/>
                <p:cNvSpPr/>
                <p:nvPr/>
              </p:nvSpPr>
              <p:spPr>
                <a:xfrm>
                  <a:off x="110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" name="Line 13"/>
                <p:cNvSpPr/>
                <p:nvPr/>
              </p:nvSpPr>
              <p:spPr>
                <a:xfrm>
                  <a:off x="124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" name="Line 14"/>
                <p:cNvSpPr/>
                <p:nvPr/>
              </p:nvSpPr>
              <p:spPr>
                <a:xfrm>
                  <a:off x="139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" name="Line 15"/>
                <p:cNvSpPr/>
                <p:nvPr/>
              </p:nvSpPr>
              <p:spPr>
                <a:xfrm>
                  <a:off x="153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" name="Line 16"/>
                <p:cNvSpPr/>
                <p:nvPr/>
              </p:nvSpPr>
              <p:spPr>
                <a:xfrm>
                  <a:off x="168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" name="Line 17"/>
                <p:cNvSpPr/>
                <p:nvPr/>
              </p:nvSpPr>
              <p:spPr>
                <a:xfrm>
                  <a:off x="182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6" name="Line 18"/>
                <p:cNvSpPr/>
                <p:nvPr/>
              </p:nvSpPr>
              <p:spPr>
                <a:xfrm>
                  <a:off x="196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7" name="Line 19"/>
                <p:cNvSpPr/>
                <p:nvPr/>
              </p:nvSpPr>
              <p:spPr>
                <a:xfrm>
                  <a:off x="211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Line 20"/>
                <p:cNvSpPr/>
                <p:nvPr/>
              </p:nvSpPr>
              <p:spPr>
                <a:xfrm>
                  <a:off x="225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" name="Line 21"/>
                <p:cNvSpPr/>
                <p:nvPr/>
              </p:nvSpPr>
              <p:spPr>
                <a:xfrm>
                  <a:off x="240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" name="Line 22"/>
                <p:cNvSpPr/>
                <p:nvPr/>
              </p:nvSpPr>
              <p:spPr>
                <a:xfrm>
                  <a:off x="254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2" name="Line 23"/>
                <p:cNvSpPr/>
                <p:nvPr/>
              </p:nvSpPr>
              <p:spPr>
                <a:xfrm>
                  <a:off x="268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" name="Line 24"/>
                <p:cNvSpPr/>
                <p:nvPr/>
              </p:nvSpPr>
              <p:spPr>
                <a:xfrm>
                  <a:off x="283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" name="Line 25"/>
                <p:cNvSpPr/>
                <p:nvPr/>
              </p:nvSpPr>
              <p:spPr>
                <a:xfrm>
                  <a:off x="2976" y="0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7" name="Line 26"/>
                <p:cNvSpPr/>
                <p:nvPr/>
              </p:nvSpPr>
              <p:spPr>
                <a:xfrm>
                  <a:off x="312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8" name="Line 27"/>
                <p:cNvSpPr/>
                <p:nvPr/>
              </p:nvSpPr>
              <p:spPr>
                <a:xfrm>
                  <a:off x="3264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" name="Line 28"/>
                <p:cNvSpPr/>
                <p:nvPr/>
              </p:nvSpPr>
              <p:spPr>
                <a:xfrm>
                  <a:off x="3408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0" name="Line 29"/>
                <p:cNvSpPr/>
                <p:nvPr/>
              </p:nvSpPr>
              <p:spPr>
                <a:xfrm>
                  <a:off x="3552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" name="Line 30"/>
                <p:cNvSpPr/>
                <p:nvPr/>
              </p:nvSpPr>
              <p:spPr>
                <a:xfrm>
                  <a:off x="3696" y="0"/>
                  <a:ext cx="0" cy="14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" name="Line 31"/>
                <p:cNvSpPr/>
                <p:nvPr/>
              </p:nvSpPr>
              <p:spPr>
                <a:xfrm>
                  <a:off x="3840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8" name="Text Box 47"/>
                <p:cNvSpPr txBox="1"/>
                <p:nvPr/>
              </p:nvSpPr>
              <p:spPr>
                <a:xfrm>
                  <a:off x="1370" y="191"/>
                  <a:ext cx="414" cy="2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dirty="0">
                      <a:latin typeface="Times New Roman" panose="02020603050405020304" pitchFamily="18" charset="0"/>
                      <a:ea typeface="迷你简胖头鱼" pitchFamily="65" charset="-122"/>
                    </a:rPr>
                    <a:t>5</a:t>
                  </a:r>
                  <a:endParaRPr lang="en-US" altLang="zh-CN" dirty="0">
                    <a:latin typeface="Times New Roman" panose="02020603050405020304" pitchFamily="18" charset="0"/>
                    <a:ea typeface="迷你简胖头鱼" pitchFamily="65" charset="-122"/>
                  </a:endParaRPr>
                </a:p>
              </p:txBody>
            </p:sp>
            <p:sp>
              <p:nvSpPr>
                <p:cNvPr id="49" name="Text Box 48"/>
                <p:cNvSpPr txBox="1"/>
                <p:nvPr/>
              </p:nvSpPr>
              <p:spPr>
                <a:xfrm>
                  <a:off x="2766" y="197"/>
                  <a:ext cx="865" cy="3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000" dirty="0">
                      <a:latin typeface="Times New Roman" panose="02020603050405020304" pitchFamily="18" charset="0"/>
                      <a:ea typeface="迷你简胖头鱼" pitchFamily="65" charset="-122"/>
                    </a:rPr>
                    <a:t>6</a:t>
                  </a:r>
                  <a:endPara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endParaRPr>
                </a:p>
              </p:txBody>
            </p:sp>
          </p:grpSp>
          <p:sp>
            <p:nvSpPr>
              <p:cNvPr id="54320" name="Text Box 50"/>
              <p:cNvSpPr txBox="1"/>
              <p:nvPr/>
            </p:nvSpPr>
            <p:spPr>
              <a:xfrm>
                <a:off x="8098" y="6837"/>
                <a:ext cx="663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迷你简胖头鱼" pitchFamily="65" charset="-122"/>
                  </a:rPr>
                  <a:t>4</a:t>
                </a:r>
                <a:endParaRPr lang="en-US" altLang="zh-CN" sz="2000" dirty="0">
                  <a:latin typeface="Times New Roman" panose="02020603050405020304" pitchFamily="18" charset="0"/>
                  <a:ea typeface="迷你简胖头鱼" pitchFamily="65" charset="-122"/>
                </a:endParaRPr>
              </a:p>
            </p:txBody>
          </p:sp>
        </p:grpSp>
        <p:sp>
          <p:nvSpPr>
            <p:cNvPr id="43" name="Text Box 47"/>
            <p:cNvSpPr txBox="1"/>
            <p:nvPr/>
          </p:nvSpPr>
          <p:spPr>
            <a:xfrm>
              <a:off x="1556" y="6751"/>
              <a:ext cx="94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迷你简胖头鱼" pitchFamily="65" charset="-122"/>
                </a:rPr>
                <a:t>0</a:t>
              </a:r>
              <a:endParaRPr lang="en-US" altLang="zh-CN" dirty="0">
                <a:latin typeface="Times New Roman" panose="02020603050405020304" pitchFamily="18" charset="0"/>
                <a:ea typeface="迷你简胖头鱼" pitchFamily="65" charset="-122"/>
              </a:endParaRPr>
            </a:p>
          </p:txBody>
        </p:sp>
      </p:grpSp>
      <p:sp>
        <p:nvSpPr>
          <p:cNvPr id="54321" name="Line 51"/>
          <p:cNvSpPr/>
          <p:nvPr/>
        </p:nvSpPr>
        <p:spPr>
          <a:xfrm flipV="1">
            <a:off x="8216583" y="4264978"/>
            <a:ext cx="1587" cy="152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322" name="Line 52"/>
          <p:cNvSpPr/>
          <p:nvPr/>
        </p:nvSpPr>
        <p:spPr>
          <a:xfrm>
            <a:off x="1137920" y="4417378"/>
            <a:ext cx="7092000" cy="1587"/>
          </a:xfrm>
          <a:prstGeom prst="line">
            <a:avLst/>
          </a:prstGeom>
          <a:ln w="57150" cap="flat" cmpd="sng">
            <a:solidFill>
              <a:srgbClr val="25D93E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75000 0.000000 " pathEditMode="relative" ptsTypes="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944245" y="497840"/>
            <a:ext cx="6811645" cy="1282700"/>
            <a:chOff x="1408" y="2278"/>
            <a:chExt cx="10727" cy="2020"/>
          </a:xfrm>
        </p:grpSpPr>
        <p:pic>
          <p:nvPicPr>
            <p:cNvPr id="5" name="图片 4" descr="E:\新画人物图\熊01 拷贝.png熊01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1408" y="2278"/>
              <a:ext cx="1606" cy="202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209" y="2278"/>
              <a:ext cx="8926" cy="1516"/>
              <a:chOff x="2749" y="2788"/>
              <a:chExt cx="8926" cy="151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816" y="2803"/>
                <a:ext cx="8792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除了上面的方法，还可以怎样求圆的周长呢？</a:t>
                </a:r>
                <a:endPara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endParaRPr>
              </a:p>
            </p:txBody>
          </p:sp>
          <p:sp>
            <p:nvSpPr>
              <p:cNvPr id="12" name="圆角矩形标注 11"/>
              <p:cNvSpPr/>
              <p:nvPr/>
            </p:nvSpPr>
            <p:spPr>
              <a:xfrm>
                <a:off x="2749" y="2788"/>
                <a:ext cx="8926" cy="1459"/>
              </a:xfrm>
              <a:prstGeom prst="wedgeRoundRectCallout">
                <a:avLst>
                  <a:gd name="adj1" fmla="val -54963"/>
                  <a:gd name="adj2" fmla="val 12949"/>
                  <a:gd name="adj3" fmla="val 16667"/>
                </a:avLst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964055" y="1938655"/>
            <a:ext cx="6137910" cy="1727200"/>
            <a:chOff x="422" y="-3754"/>
            <a:chExt cx="9666" cy="2720"/>
          </a:xfrm>
        </p:grpSpPr>
        <p:pic>
          <p:nvPicPr>
            <p:cNvPr id="6" name="图片 5" descr="E:\新画人物图\男03 拷贝.png男03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791" y="-3754"/>
              <a:ext cx="1297" cy="272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 rot="0">
              <a:off x="422" y="-3566"/>
              <a:ext cx="8088" cy="1560"/>
              <a:chOff x="2998" y="2458"/>
              <a:chExt cx="8088" cy="156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998" y="2517"/>
                <a:ext cx="8088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圆的周长和圆的大小有关系，圆的大小取决于</a:t>
                </a:r>
                <a:r>
                  <a:rPr lang="en-US" altLang="zh-CN" sz="2800" b="1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……</a:t>
                </a:r>
                <a:endParaRPr lang="en-US" altLang="zh-CN" sz="2800" b="1">
                  <a:latin typeface="楷体" panose="02010609060101010101" charset="-122"/>
                  <a:ea typeface="楷体" panose="02010609060101010101" charset="-122"/>
                  <a:sym typeface="+mn-ea"/>
                </a:endParaRPr>
              </a:p>
            </p:txBody>
          </p:sp>
          <p:sp>
            <p:nvSpPr>
              <p:cNvPr id="19" name="圆角矩形标注 18"/>
              <p:cNvSpPr/>
              <p:nvPr/>
            </p:nvSpPr>
            <p:spPr>
              <a:xfrm>
                <a:off x="2998" y="2458"/>
                <a:ext cx="7413" cy="1560"/>
              </a:xfrm>
              <a:prstGeom prst="wedgeRoundRectCallout">
                <a:avLst>
                  <a:gd name="adj1" fmla="val 59891"/>
                  <a:gd name="adj2" fmla="val -10023"/>
                  <a:gd name="adj3" fmla="val 16667"/>
                </a:avLst>
              </a:prstGeom>
              <a:noFill/>
              <a:ln w="1905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637665" y="3665855"/>
            <a:ext cx="678180" cy="667385"/>
            <a:chOff x="1573" y="5885"/>
            <a:chExt cx="1510" cy="1512"/>
          </a:xfrm>
        </p:grpSpPr>
        <p:sp>
          <p:nvSpPr>
            <p:cNvPr id="736259" name="Oval 4"/>
            <p:cNvSpPr/>
            <p:nvPr/>
          </p:nvSpPr>
          <p:spPr>
            <a:xfrm>
              <a:off x="1573" y="5885"/>
              <a:ext cx="1510" cy="1513"/>
            </a:xfrm>
            <a:prstGeom prst="ellipse">
              <a:avLst/>
            </a:prstGeom>
            <a:solidFill>
              <a:srgbClr val="FCD9DD"/>
            </a:solidFill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迷你简胖头鱼" pitchFamily="65" charset="-122"/>
              </a:endParaRPr>
            </a:p>
          </p:txBody>
        </p:sp>
        <p:sp>
          <p:nvSpPr>
            <p:cNvPr id="736262" name="Line 7"/>
            <p:cNvSpPr/>
            <p:nvPr/>
          </p:nvSpPr>
          <p:spPr>
            <a:xfrm>
              <a:off x="2323" y="5908"/>
              <a:ext cx="0" cy="1442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组合 21"/>
          <p:cNvGrpSpPr/>
          <p:nvPr/>
        </p:nvGrpSpPr>
        <p:grpSpPr>
          <a:xfrm>
            <a:off x="3319780" y="3545205"/>
            <a:ext cx="1151255" cy="1128395"/>
            <a:chOff x="4647" y="5739"/>
            <a:chExt cx="2296" cy="2283"/>
          </a:xfrm>
        </p:grpSpPr>
        <p:sp>
          <p:nvSpPr>
            <p:cNvPr id="736260" name="Oval 5"/>
            <p:cNvSpPr/>
            <p:nvPr/>
          </p:nvSpPr>
          <p:spPr>
            <a:xfrm>
              <a:off x="4647" y="5744"/>
              <a:ext cx="2296" cy="2279"/>
            </a:xfrm>
            <a:prstGeom prst="ellipse">
              <a:avLst/>
            </a:prstGeom>
            <a:solidFill>
              <a:srgbClr val="FCD9DD"/>
            </a:solidFill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迷你简胖头鱼" pitchFamily="65" charset="-122"/>
              </a:endParaRPr>
            </a:p>
          </p:txBody>
        </p:sp>
        <p:sp>
          <p:nvSpPr>
            <p:cNvPr id="736263" name="Line 8"/>
            <p:cNvSpPr/>
            <p:nvPr/>
          </p:nvSpPr>
          <p:spPr>
            <a:xfrm>
              <a:off x="5790" y="5739"/>
              <a:ext cx="0" cy="2268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5474970" y="3323590"/>
            <a:ext cx="1624965" cy="1574800"/>
            <a:chOff x="8569" y="5541"/>
            <a:chExt cx="3091" cy="2979"/>
          </a:xfrm>
        </p:grpSpPr>
        <p:sp>
          <p:nvSpPr>
            <p:cNvPr id="736261" name="Oval 6"/>
            <p:cNvSpPr/>
            <p:nvPr/>
          </p:nvSpPr>
          <p:spPr>
            <a:xfrm>
              <a:off x="8569" y="5541"/>
              <a:ext cx="3091" cy="2979"/>
            </a:xfrm>
            <a:prstGeom prst="ellipse">
              <a:avLst/>
            </a:prstGeom>
            <a:solidFill>
              <a:srgbClr val="FCD9DD"/>
            </a:solidFill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迷你简胖头鱼" pitchFamily="65" charset="-122"/>
              </a:endParaRPr>
            </a:p>
          </p:txBody>
        </p:sp>
        <p:sp>
          <p:nvSpPr>
            <p:cNvPr id="736264" name="Line 9"/>
            <p:cNvSpPr/>
            <p:nvPr/>
          </p:nvSpPr>
          <p:spPr>
            <a:xfrm>
              <a:off x="10097" y="5604"/>
              <a:ext cx="0" cy="289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Box 1"/>
          <p:cNvSpPr txBox="1"/>
          <p:nvPr/>
        </p:nvSpPr>
        <p:spPr>
          <a:xfrm>
            <a:off x="644525" y="1819910"/>
            <a:ext cx="8034338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找一些圆形的物品，分别量出它们的周长和直径，并算出周长和直径的比值，把结果填入下表中，看看有什么发现。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0895" y="272415"/>
            <a:ext cx="728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：圆周率的意义及圆的周长计算公式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673" name="文本框 3"/>
          <p:cNvSpPr txBox="1"/>
          <p:nvPr/>
        </p:nvSpPr>
        <p:spPr>
          <a:xfrm>
            <a:off x="257175" y="1167765"/>
            <a:ext cx="2167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3A90F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自主探究：</a:t>
            </a:r>
            <a:endParaRPr lang="zh-CN" altLang="en-US" sz="3200" b="1">
              <a:solidFill>
                <a:srgbClr val="3A90F4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" name="表格 40"/>
          <p:cNvGraphicFramePr/>
          <p:nvPr>
            <p:custDataLst>
              <p:tags r:id="rId1"/>
            </p:custDataLst>
          </p:nvPr>
        </p:nvGraphicFramePr>
        <p:xfrm>
          <a:off x="336550" y="616903"/>
          <a:ext cx="8296910" cy="3291840"/>
        </p:xfrm>
        <a:graphic>
          <a:graphicData uri="http://schemas.openxmlformats.org/drawingml/2006/table">
            <a:tbl>
              <a:tblPr/>
              <a:tblGrid>
                <a:gridCol w="2552700"/>
                <a:gridCol w="1377950"/>
                <a:gridCol w="1600200"/>
                <a:gridCol w="2766060"/>
              </a:tblGrid>
              <a:tr h="121920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物品名称</a:t>
                      </a:r>
                      <a:endParaRPr lang="zh-CN" altLang="en-US" sz="2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周长</a:t>
                      </a:r>
                      <a:endParaRPr lang="zh-CN" altLang="en-US" sz="2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直径</a:t>
                      </a:r>
                      <a:endParaRPr lang="zh-CN" altLang="en-US" sz="2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8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endParaRPr lang="en-US" altLang="x-none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28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8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97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16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sz="2800" b="1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725160" y="617220"/>
            <a:ext cx="3042920" cy="1293495"/>
            <a:chOff x="9016" y="972"/>
            <a:chExt cx="4792" cy="2037"/>
          </a:xfrm>
        </p:grpSpPr>
        <p:sp>
          <p:nvSpPr>
            <p:cNvPr id="14370" name="矩形 3"/>
            <p:cNvSpPr/>
            <p:nvPr/>
          </p:nvSpPr>
          <p:spPr>
            <a:xfrm>
              <a:off x="9963" y="1557"/>
              <a:ext cx="141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直径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4371" name="矩形 4"/>
            <p:cNvSpPr/>
            <p:nvPr/>
          </p:nvSpPr>
          <p:spPr>
            <a:xfrm>
              <a:off x="11210" y="1317"/>
              <a:ext cx="19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的比值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4372" name="矩形 5"/>
            <p:cNvSpPr/>
            <p:nvPr/>
          </p:nvSpPr>
          <p:spPr>
            <a:xfrm>
              <a:off x="9963" y="972"/>
              <a:ext cx="141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周长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4373" name="矩形 6"/>
            <p:cNvSpPr/>
            <p:nvPr/>
          </p:nvSpPr>
          <p:spPr>
            <a:xfrm>
              <a:off x="9016" y="2187"/>
              <a:ext cx="479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（保留两位小数）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14374" name="直接连接符 8"/>
            <p:cNvCxnSpPr/>
            <p:nvPr/>
          </p:nvCxnSpPr>
          <p:spPr>
            <a:xfrm>
              <a:off x="10095" y="1656"/>
              <a:ext cx="108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" name="组合 68"/>
          <p:cNvGrpSpPr/>
          <p:nvPr/>
        </p:nvGrpSpPr>
        <p:grpSpPr>
          <a:xfrm>
            <a:off x="642620" y="4069080"/>
            <a:ext cx="7719060" cy="784225"/>
            <a:chOff x="721" y="6349"/>
            <a:chExt cx="10319" cy="941"/>
          </a:xfrm>
        </p:grpSpPr>
        <p:sp>
          <p:nvSpPr>
            <p:cNvPr id="68" name="单圆角矩形 67"/>
            <p:cNvSpPr/>
            <p:nvPr/>
          </p:nvSpPr>
          <p:spPr>
            <a:xfrm>
              <a:off x="721" y="6510"/>
              <a:ext cx="10319" cy="780"/>
            </a:xfrm>
            <a:prstGeom prst="round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800" b="1" strike="noStrike" noProof="1"/>
            </a:p>
          </p:txBody>
        </p:sp>
        <p:sp>
          <p:nvSpPr>
            <p:cNvPr id="14377" name="TextBox 9"/>
            <p:cNvSpPr txBox="1"/>
            <p:nvPr/>
          </p:nvSpPr>
          <p:spPr>
            <a:xfrm>
              <a:off x="811" y="6349"/>
              <a:ext cx="9825" cy="885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>
                      <a:lumMod val="90000"/>
                    </a:schemeClr>
                  </a:solidFill>
                </a14:hiddenFill>
              </a:ext>
            </a:extLst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tx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原来一个圆的周长总是它的直径的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倍多一些</a:t>
              </a:r>
              <a:r>
                <a:rPr lang="zh-CN" altLang="en-US" sz="2800" b="1" dirty="0">
                  <a:solidFill>
                    <a:schemeClr val="tx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。</a:t>
              </a:r>
              <a:endParaRPr lang="zh-CN" altLang="en-US" sz="2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87095" y="183673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圆形学具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87095" y="235997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圆形纸片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7095" y="286893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圆形瓶盖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81940" y="3387408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圆形饭碗的碗口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14663" y="1886903"/>
            <a:ext cx="8147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6cm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39098" y="2383155"/>
            <a:ext cx="12611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31.5cm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939098" y="2888933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939098" y="3374708"/>
            <a:ext cx="12611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34.5cm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93273" y="1855153"/>
            <a:ext cx="1081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1.9cm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61218" y="2366645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585653" y="2866390"/>
            <a:ext cx="1081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3.2cm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668838" y="3358833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53200" y="1930718"/>
            <a:ext cx="805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53200" y="2426970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553200" y="2857183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553200" y="3419158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/>
      <p:bldP spid="54" grpId="0" bldLvl="0"/>
      <p:bldP spid="58" grpId="0" bldLvl="0"/>
      <p:bldP spid="62" grpId="0" bldLvl="0"/>
      <p:bldP spid="51" grpId="0" bldLvl="0"/>
      <p:bldP spid="55" grpId="0" bldLvl="0"/>
      <p:bldP spid="59" grpId="0" bldLvl="0"/>
      <p:bldP spid="63" grpId="0" bldLvl="0"/>
      <p:bldP spid="52" grpId="0" bldLvl="0"/>
      <p:bldP spid="56" grpId="0" bldLvl="0"/>
      <p:bldP spid="60" grpId="0" bldLvl="0"/>
      <p:bldP spid="64" grpId="0" bldLvl="0"/>
      <p:bldP spid="53" grpId="0" bldLvl="0"/>
      <p:bldP spid="57" grpId="0" bldLvl="0"/>
      <p:bldP spid="61" grpId="0" bldLvl="0"/>
      <p:bldP spid="6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Box 1"/>
          <p:cNvSpPr txBox="1"/>
          <p:nvPr/>
        </p:nvSpPr>
        <p:spPr>
          <a:xfrm>
            <a:off x="296545" y="419735"/>
            <a:ext cx="8550910" cy="2501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任意一个圆的周长与它的直径的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比值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是一个固定的数，我们把它叫做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圆周率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，用字母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pài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）表示。它是一个无限不循环小数，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3.1415926535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但在实际应用中常常只取它的近似值，例如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4" name="TextBox 5"/>
          <p:cNvSpPr txBox="1"/>
          <p:nvPr/>
        </p:nvSpPr>
        <p:spPr>
          <a:xfrm>
            <a:off x="2229168" y="3789045"/>
            <a:ext cx="4129087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5" name="Text Box 3"/>
          <p:cNvSpPr txBox="1"/>
          <p:nvPr/>
        </p:nvSpPr>
        <p:spPr>
          <a:xfrm>
            <a:off x="1010920" y="3106738"/>
            <a:ext cx="510857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如果用</a:t>
            </a:r>
            <a:r>
              <a:rPr lang="zh-CN" altLang="en-US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表示圆的周长，就有：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4" grpId="0"/>
      <p:bldP spid="1536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156.579527559055,&quot;width&quot;:6443.472440944882}"/>
</p:tagLst>
</file>

<file path=ppt/tags/tag2.xml><?xml version="1.0" encoding="utf-8"?>
<p:tagLst xmlns:p="http://schemas.openxmlformats.org/presentationml/2006/main">
  <p:tag name="KSO_WM_UNIT_PLACING_PICTURE_USER_VIEWPORT" val="{&quot;height&quot;:4156.579527559055,&quot;width&quot;:6443.472440944882}"/>
</p:tagLst>
</file>

<file path=ppt/tags/tag3.xml><?xml version="1.0" encoding="utf-8"?>
<p:tagLst xmlns:p="http://schemas.openxmlformats.org/presentationml/2006/main">
  <p:tag name="KSO_WM_UNIT_TABLE_BEAUTIFY" val="smartTable{1084f739-db07-4fb5-8be7-2d38f380de38}"/>
</p:tagLst>
</file>

<file path=ppt/tags/tag4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在屏幕上显示</PresentationFormat>
  <Paragraphs>211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楷体</vt:lpstr>
      <vt:lpstr>迷你简胖头鱼</vt:lpstr>
      <vt:lpstr>Times New Roman</vt:lpstr>
      <vt:lpstr>Gulim</vt:lpstr>
      <vt:lpstr>楷体_GB2312</vt:lpstr>
      <vt:lpstr>Tahoma</vt:lpstr>
      <vt:lpstr>新宋体</vt:lpstr>
      <vt:lpstr>Arial Narrow</vt:lpstr>
      <vt:lpstr>Bell MT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2022-09-02T03:03:44Z</dcterms:created>
  <dcterms:modified xsi:type="dcterms:W3CDTF">2022-09-02T03:03:44Z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711AE0C5C1BF4EFF9FED39E99A1804CB</vt:lpwstr>
  </property>
</Properties>
</file>