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</p:sldMasterIdLst>
  <p:notesMasterIdLst>
    <p:notesMasterId r:id="rId21"/>
  </p:notesMasterIdLst>
  <p:sldIdLst>
    <p:sldId id="313" r:id="rId4"/>
    <p:sldId id="295" r:id="rId5"/>
    <p:sldId id="296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FC"/>
    <a:srgbClr val="22D3EE"/>
    <a:srgbClr val="FFE4B5"/>
    <a:srgbClr val="FFFACD"/>
    <a:srgbClr val="90CAF9"/>
    <a:srgbClr val="FFAB91"/>
    <a:srgbClr val="FFCCBC"/>
    <a:srgbClr val="7ED4FA"/>
    <a:srgbClr val="B3E5FC"/>
    <a:srgbClr val="71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6778-AF9C-4A87-8963-FC7B93315DB9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E348-9AF4-423E-87EB-276CDB771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47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6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1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09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51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04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0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42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1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54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7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75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204071" y="168275"/>
            <a:ext cx="11759329" cy="6547177"/>
            <a:chOff x="204071" y="168275"/>
            <a:chExt cx="11759329" cy="6547177"/>
          </a:xfrm>
        </p:grpSpPr>
        <p:sp>
          <p:nvSpPr>
            <p:cNvPr id="35" name="文本框 34"/>
            <p:cNvSpPr txBox="1"/>
            <p:nvPr userDrawn="1"/>
          </p:nvSpPr>
          <p:spPr>
            <a:xfrm>
              <a:off x="311386" y="168275"/>
              <a:ext cx="45783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教科版六年级下册（</a:t>
              </a:r>
              <a:r>
                <a:rPr lang="zh-CN" altLang="en-US" sz="2400" b="1" spc="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最新教材</a:t>
              </a:r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）</a:t>
              </a:r>
            </a:p>
          </p:txBody>
        </p:sp>
        <p:cxnSp>
          <p:nvCxnSpPr>
            <p:cNvPr id="38" name="直接连接符 37"/>
            <p:cNvCxnSpPr/>
            <p:nvPr userDrawn="1"/>
          </p:nvCxnSpPr>
          <p:spPr>
            <a:xfrm flipV="1">
              <a:off x="381000" y="6556712"/>
              <a:ext cx="46609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直接连接符 38"/>
            <p:cNvCxnSpPr/>
            <p:nvPr userDrawn="1"/>
          </p:nvCxnSpPr>
          <p:spPr>
            <a:xfrm flipV="1">
              <a:off x="7391400" y="6553537"/>
              <a:ext cx="45720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文本框 8"/>
            <p:cNvSpPr txBox="1"/>
            <p:nvPr userDrawn="1"/>
          </p:nvSpPr>
          <p:spPr>
            <a:xfrm>
              <a:off x="5056505" y="6347152"/>
              <a:ext cx="232092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Ebrima" panose="02000000000000000000" charset="0"/>
                </a:rPr>
                <a:t>www.youyi100.com</a:t>
              </a:r>
            </a:p>
          </p:txBody>
        </p:sp>
        <p:cxnSp>
          <p:nvCxnSpPr>
            <p:cNvPr id="41" name="直接连接符 40"/>
            <p:cNvCxnSpPr/>
            <p:nvPr userDrawn="1"/>
          </p:nvCxnSpPr>
          <p:spPr>
            <a:xfrm flipH="1">
              <a:off x="285115" y="626110"/>
              <a:ext cx="4639310" cy="8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 userDrawn="1"/>
          </p:nvSpPr>
          <p:spPr>
            <a:xfrm flipH="1">
              <a:off x="204071" y="56230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1674826" y="1776805"/>
            <a:ext cx="8842348" cy="2387563"/>
          </a:xfrm>
          <a:prstGeom prst="roundRect">
            <a:avLst>
              <a:gd name="adj" fmla="val 80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1春新领程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1568" y="168284"/>
            <a:ext cx="2228215" cy="563909"/>
          </a:xfrm>
          <a:prstGeom prst="rect">
            <a:avLst/>
          </a:prstGeom>
        </p:spPr>
      </p:pic>
      <p:pic>
        <p:nvPicPr>
          <p:cNvPr id="14" name="图片 13" descr="428d95e7e6fcffbba939265c4b52ee49"/>
          <p:cNvPicPr>
            <a:picLocks noChangeAspect="1"/>
          </p:cNvPicPr>
          <p:nvPr userDrawn="1"/>
        </p:nvPicPr>
        <p:blipFill>
          <a:blip r:embed="rId3"/>
          <a:srcRect l="23967" r="35147"/>
          <a:stretch>
            <a:fillRect/>
          </a:stretch>
        </p:blipFill>
        <p:spPr>
          <a:xfrm>
            <a:off x="3180024" y="5637218"/>
            <a:ext cx="862330" cy="842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 userDrawn="1"/>
        </p:nvGrpSpPr>
        <p:grpSpPr>
          <a:xfrm>
            <a:off x="370802" y="5105732"/>
            <a:ext cx="3021330" cy="1357630"/>
            <a:chOff x="5199" y="8008"/>
            <a:chExt cx="4758" cy="2138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3" y="8008"/>
              <a:ext cx="1539" cy="15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5199" y="9566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实验演示</a:t>
              </a:r>
            </a:p>
          </p:txBody>
        </p:sp>
        <p:sp>
          <p:nvSpPr>
            <p:cNvPr id="18" name="文本框 25"/>
            <p:cNvSpPr txBox="1"/>
            <p:nvPr userDrawn="1"/>
          </p:nvSpPr>
          <p:spPr>
            <a:xfrm>
              <a:off x="6991" y="9566"/>
              <a:ext cx="296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优翼教师俱乐部</a:t>
              </a:r>
            </a:p>
          </p:txBody>
        </p:sp>
        <p:pic>
          <p:nvPicPr>
            <p:cNvPr id="19" name="图片 99"/>
            <p:cNvPicPr/>
            <p:nvPr userDrawn="1"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59" y="8008"/>
              <a:ext cx="1653" cy="16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: 圆角 21"/>
          <p:cNvSpPr/>
          <p:nvPr userDrawn="1"/>
        </p:nvSpPr>
        <p:spPr>
          <a:xfrm>
            <a:off x="1758000" y="1851904"/>
            <a:ext cx="8676000" cy="2232000"/>
          </a:xfrm>
          <a:prstGeom prst="roundRect">
            <a:avLst>
              <a:gd name="adj" fmla="val 7149"/>
            </a:avLst>
          </a:prstGeom>
          <a:noFill/>
          <a:ln w="19050">
            <a:solidFill>
              <a:srgbClr val="9A8BF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 descr="2021秋新领程科学封面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431" y="3146454"/>
            <a:ext cx="4611168" cy="3276602"/>
          </a:xfrm>
          <a:prstGeom prst="rect">
            <a:avLst/>
          </a:prstGeom>
        </p:spPr>
      </p:pic>
      <p:sp>
        <p:nvSpPr>
          <p:cNvPr id="26" name="椭圆 25"/>
          <p:cNvSpPr/>
          <p:nvPr userDrawn="1"/>
        </p:nvSpPr>
        <p:spPr>
          <a:xfrm>
            <a:off x="10928282" y="1200025"/>
            <a:ext cx="456110" cy="45611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217046" y="4030005"/>
            <a:ext cx="777615" cy="77761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>
          <a:xfrm rot="6815108">
            <a:off x="981537" y="1283905"/>
            <a:ext cx="499483" cy="578684"/>
          </a:xfrm>
          <a:prstGeom prst="triangle">
            <a:avLst/>
          </a:prstGeom>
          <a:solidFill>
            <a:srgbClr val="FEE74F"/>
          </a:solidFill>
          <a:ln w="4445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rot="3101727">
            <a:off x="1078104" y="1733431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>
          <a:xfrm rot="10569899">
            <a:off x="1452084" y="1183144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 userDrawn="1"/>
        </p:nvSpPr>
        <p:spPr>
          <a:xfrm rot="20750653">
            <a:off x="4040174" y="1228598"/>
            <a:ext cx="288000" cy="306736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/>
          <p:cNvSpPr/>
          <p:nvPr userDrawn="1"/>
        </p:nvSpPr>
        <p:spPr>
          <a:xfrm>
            <a:off x="5866130" y="4747845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星形: 五角 32"/>
          <p:cNvSpPr/>
          <p:nvPr userDrawn="1"/>
        </p:nvSpPr>
        <p:spPr>
          <a:xfrm rot="617673">
            <a:off x="1791856" y="4605543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7561ED">
              <a:alpha val="8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矩形: 圆角 33"/>
          <p:cNvSpPr/>
          <p:nvPr userDrawn="1"/>
        </p:nvSpPr>
        <p:spPr>
          <a:xfrm>
            <a:off x="187708" y="178540"/>
            <a:ext cx="11816584" cy="6500921"/>
          </a:xfrm>
          <a:prstGeom prst="roundRect">
            <a:avLst>
              <a:gd name="adj" fmla="val 288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 userDrawn="1"/>
        </p:nvSpPr>
        <p:spPr>
          <a:xfrm>
            <a:off x="11903609" y="515258"/>
            <a:ext cx="576781" cy="576781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-647057" y="5488227"/>
            <a:ext cx="777615" cy="777615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 userDrawn="1"/>
        </p:nvSpPr>
        <p:spPr>
          <a:xfrm flipH="1">
            <a:off x="508678" y="-381964"/>
            <a:ext cx="1073552" cy="1073552"/>
          </a:xfrm>
          <a:prstGeom prst="ellipse">
            <a:avLst/>
          </a:prstGeom>
          <a:noFill/>
          <a:ln w="603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59226" y="783894"/>
            <a:ext cx="72000" cy="694663"/>
            <a:chOff x="4158165" y="-1614116"/>
            <a:chExt cx="72000" cy="694663"/>
          </a:xfrm>
        </p:grpSpPr>
        <p:sp>
          <p:nvSpPr>
            <p:cNvPr id="39" name="椭圆 38"/>
            <p:cNvSpPr/>
            <p:nvPr userDrawn="1"/>
          </p:nvSpPr>
          <p:spPr>
            <a:xfrm rot="5400000">
              <a:off x="4158165" y="-1458450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椭圆 39"/>
            <p:cNvSpPr/>
            <p:nvPr userDrawn="1"/>
          </p:nvSpPr>
          <p:spPr>
            <a:xfrm rot="5400000">
              <a:off x="4158165" y="-1614116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椭圆 40"/>
            <p:cNvSpPr/>
            <p:nvPr userDrawn="1"/>
          </p:nvSpPr>
          <p:spPr>
            <a:xfrm rot="5400000">
              <a:off x="4158165" y="-1302784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椭圆 41"/>
            <p:cNvSpPr/>
            <p:nvPr userDrawn="1"/>
          </p:nvSpPr>
          <p:spPr>
            <a:xfrm rot="5400000">
              <a:off x="4158165" y="-1147118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椭圆 42"/>
            <p:cNvSpPr/>
            <p:nvPr userDrawn="1"/>
          </p:nvSpPr>
          <p:spPr>
            <a:xfrm rot="5400000">
              <a:off x="4158165" y="-991453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4" name="椭圆 43"/>
          <p:cNvSpPr/>
          <p:nvPr userDrawn="1"/>
        </p:nvSpPr>
        <p:spPr>
          <a:xfrm>
            <a:off x="11160941" y="6703189"/>
            <a:ext cx="536776" cy="536776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5" name="图片 44" descr="21春新领程LOGO（左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8284" y="519630"/>
            <a:ext cx="1431925" cy="455930"/>
          </a:xfrm>
          <a:prstGeom prst="rect">
            <a:avLst/>
          </a:prstGeom>
        </p:spPr>
      </p:pic>
      <p:sp>
        <p:nvSpPr>
          <p:cNvPr id="56" name="矩形: 圆角 55"/>
          <p:cNvSpPr/>
          <p:nvPr userDrawn="1"/>
        </p:nvSpPr>
        <p:spPr>
          <a:xfrm>
            <a:off x="264000" y="261000"/>
            <a:ext cx="11664000" cy="6336000"/>
          </a:xfrm>
          <a:prstGeom prst="roundRect">
            <a:avLst>
              <a:gd name="adj" fmla="val 2432"/>
            </a:avLst>
          </a:prstGeom>
          <a:noFill/>
          <a:ln w="19050" cap="flat" cmpd="sng" algn="ctr">
            <a:solidFill>
              <a:srgbClr val="9A8BF1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9F39688-E45E-42C8-BC0D-7564FC6F7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607B42F-C26F-4D0C-9187-000C1D8C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2928ED-6211-40AB-85FB-CD0585A1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7B3C3-C54C-4B67-800A-553542151D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B6690A-1100-4EF4-A18D-B6932CD0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9B32BA-781E-4E3B-A928-91850322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44BFD-24BA-4B7F-9634-9CCAF3150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10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204071" y="168275"/>
            <a:ext cx="11759329" cy="6547177"/>
            <a:chOff x="204071" y="168275"/>
            <a:chExt cx="11759329" cy="6547177"/>
          </a:xfrm>
        </p:grpSpPr>
        <p:sp>
          <p:nvSpPr>
            <p:cNvPr id="35" name="文本框 34"/>
            <p:cNvSpPr txBox="1"/>
            <p:nvPr userDrawn="1"/>
          </p:nvSpPr>
          <p:spPr>
            <a:xfrm>
              <a:off x="311402" y="168275"/>
              <a:ext cx="41535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教科版五年级下册（</a:t>
              </a:r>
              <a:r>
                <a:rPr lang="zh-CN" altLang="en-US" sz="2400" b="1" spc="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最新</a:t>
              </a:r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）</a:t>
              </a:r>
            </a:p>
          </p:txBody>
        </p:sp>
        <p:cxnSp>
          <p:nvCxnSpPr>
            <p:cNvPr id="38" name="直接连接符 37"/>
            <p:cNvCxnSpPr/>
            <p:nvPr userDrawn="1"/>
          </p:nvCxnSpPr>
          <p:spPr>
            <a:xfrm flipV="1">
              <a:off x="381000" y="6556712"/>
              <a:ext cx="46609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直接连接符 38"/>
            <p:cNvCxnSpPr/>
            <p:nvPr userDrawn="1"/>
          </p:nvCxnSpPr>
          <p:spPr>
            <a:xfrm flipV="1">
              <a:off x="7391400" y="6553537"/>
              <a:ext cx="45720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文本框 8"/>
            <p:cNvSpPr txBox="1"/>
            <p:nvPr userDrawn="1"/>
          </p:nvSpPr>
          <p:spPr>
            <a:xfrm>
              <a:off x="5056505" y="6347152"/>
              <a:ext cx="232092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Ebrima" panose="02000000000000000000" charset="0"/>
                </a:rPr>
                <a:t>www.youyi100.com</a:t>
              </a:r>
            </a:p>
          </p:txBody>
        </p:sp>
        <p:cxnSp>
          <p:nvCxnSpPr>
            <p:cNvPr id="41" name="直接连接符 40"/>
            <p:cNvCxnSpPr/>
            <p:nvPr userDrawn="1"/>
          </p:nvCxnSpPr>
          <p:spPr>
            <a:xfrm flipH="1">
              <a:off x="285285" y="634308"/>
              <a:ext cx="39082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 userDrawn="1"/>
          </p:nvSpPr>
          <p:spPr>
            <a:xfrm flipH="1">
              <a:off x="204071" y="56230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1674826" y="1776805"/>
            <a:ext cx="8842348" cy="2387563"/>
          </a:xfrm>
          <a:prstGeom prst="roundRect">
            <a:avLst>
              <a:gd name="adj" fmla="val 80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1春新领程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1568" y="168284"/>
            <a:ext cx="2228215" cy="563909"/>
          </a:xfrm>
          <a:prstGeom prst="rect">
            <a:avLst/>
          </a:prstGeom>
        </p:spPr>
      </p:pic>
      <p:pic>
        <p:nvPicPr>
          <p:cNvPr id="14" name="图片 13" descr="428d95e7e6fcffbba939265c4b52ee49"/>
          <p:cNvPicPr>
            <a:picLocks noChangeAspect="1"/>
          </p:cNvPicPr>
          <p:nvPr userDrawn="1"/>
        </p:nvPicPr>
        <p:blipFill>
          <a:blip r:embed="rId3"/>
          <a:srcRect l="23967" r="35147"/>
          <a:stretch>
            <a:fillRect/>
          </a:stretch>
        </p:blipFill>
        <p:spPr>
          <a:xfrm>
            <a:off x="3180024" y="5637218"/>
            <a:ext cx="862330" cy="842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 userDrawn="1"/>
        </p:nvGrpSpPr>
        <p:grpSpPr>
          <a:xfrm>
            <a:off x="370802" y="5105732"/>
            <a:ext cx="3021330" cy="1357630"/>
            <a:chOff x="5199" y="8008"/>
            <a:chExt cx="4758" cy="2138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3" y="8008"/>
              <a:ext cx="1539" cy="15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5199" y="9566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实验演示</a:t>
              </a:r>
            </a:p>
          </p:txBody>
        </p:sp>
        <p:sp>
          <p:nvSpPr>
            <p:cNvPr id="18" name="文本框 25"/>
            <p:cNvSpPr txBox="1"/>
            <p:nvPr userDrawn="1"/>
          </p:nvSpPr>
          <p:spPr>
            <a:xfrm>
              <a:off x="6991" y="9566"/>
              <a:ext cx="296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优翼教师俱乐部</a:t>
              </a:r>
            </a:p>
          </p:txBody>
        </p:sp>
        <p:pic>
          <p:nvPicPr>
            <p:cNvPr id="19" name="图片 99"/>
            <p:cNvPicPr/>
            <p:nvPr userDrawn="1"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59" y="8008"/>
              <a:ext cx="1653" cy="16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: 圆角 21"/>
          <p:cNvSpPr/>
          <p:nvPr userDrawn="1"/>
        </p:nvSpPr>
        <p:spPr>
          <a:xfrm>
            <a:off x="1758000" y="1851904"/>
            <a:ext cx="8676000" cy="2232000"/>
          </a:xfrm>
          <a:prstGeom prst="roundRect">
            <a:avLst>
              <a:gd name="adj" fmla="val 7149"/>
            </a:avLst>
          </a:prstGeom>
          <a:noFill/>
          <a:ln w="19050">
            <a:solidFill>
              <a:srgbClr val="FFE4B5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 descr="2021秋新领程科学封面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431" y="3146454"/>
            <a:ext cx="4611168" cy="3276602"/>
          </a:xfrm>
          <a:prstGeom prst="rect">
            <a:avLst/>
          </a:prstGeom>
        </p:spPr>
      </p:pic>
      <p:sp>
        <p:nvSpPr>
          <p:cNvPr id="26" name="椭圆 25"/>
          <p:cNvSpPr/>
          <p:nvPr userDrawn="1"/>
        </p:nvSpPr>
        <p:spPr>
          <a:xfrm>
            <a:off x="10928282" y="1200025"/>
            <a:ext cx="456110" cy="45611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217046" y="4030005"/>
            <a:ext cx="777615" cy="77761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>
          <a:xfrm rot="6815108">
            <a:off x="981537" y="1283905"/>
            <a:ext cx="499483" cy="578684"/>
          </a:xfrm>
          <a:prstGeom prst="triangle">
            <a:avLst/>
          </a:prstGeom>
          <a:solidFill>
            <a:srgbClr val="FEE74F"/>
          </a:solidFill>
          <a:ln w="4445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rot="3101727">
            <a:off x="1078104" y="1733431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>
          <a:xfrm rot="10569899">
            <a:off x="1452084" y="1183144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 userDrawn="1"/>
        </p:nvSpPr>
        <p:spPr>
          <a:xfrm rot="20750653">
            <a:off x="4040174" y="1228598"/>
            <a:ext cx="288000" cy="306736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/>
          <p:cNvSpPr/>
          <p:nvPr userDrawn="1"/>
        </p:nvSpPr>
        <p:spPr>
          <a:xfrm>
            <a:off x="5866130" y="4747845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星形: 五角 32"/>
          <p:cNvSpPr/>
          <p:nvPr userDrawn="1"/>
        </p:nvSpPr>
        <p:spPr>
          <a:xfrm rot="617673">
            <a:off x="1791856" y="4605543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矩形: 圆角 33"/>
          <p:cNvSpPr/>
          <p:nvPr userDrawn="1"/>
        </p:nvSpPr>
        <p:spPr>
          <a:xfrm>
            <a:off x="187708" y="178540"/>
            <a:ext cx="11816584" cy="6500921"/>
          </a:xfrm>
          <a:prstGeom prst="roundRect">
            <a:avLst>
              <a:gd name="adj" fmla="val 288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 userDrawn="1"/>
        </p:nvSpPr>
        <p:spPr>
          <a:xfrm>
            <a:off x="11903609" y="515258"/>
            <a:ext cx="576781" cy="576781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-647057" y="5488227"/>
            <a:ext cx="777615" cy="777615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 userDrawn="1"/>
        </p:nvSpPr>
        <p:spPr>
          <a:xfrm flipH="1">
            <a:off x="508678" y="-381964"/>
            <a:ext cx="1073552" cy="1073552"/>
          </a:xfrm>
          <a:prstGeom prst="ellipse">
            <a:avLst/>
          </a:prstGeom>
          <a:noFill/>
          <a:ln w="603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59226" y="783894"/>
            <a:ext cx="72000" cy="694663"/>
            <a:chOff x="4158165" y="-1614116"/>
            <a:chExt cx="72000" cy="694663"/>
          </a:xfrm>
        </p:grpSpPr>
        <p:sp>
          <p:nvSpPr>
            <p:cNvPr id="39" name="椭圆 38"/>
            <p:cNvSpPr/>
            <p:nvPr userDrawn="1"/>
          </p:nvSpPr>
          <p:spPr>
            <a:xfrm rot="5400000">
              <a:off x="4158165" y="-1458450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椭圆 39"/>
            <p:cNvSpPr/>
            <p:nvPr userDrawn="1"/>
          </p:nvSpPr>
          <p:spPr>
            <a:xfrm rot="5400000">
              <a:off x="4158165" y="-1614116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椭圆 40"/>
            <p:cNvSpPr/>
            <p:nvPr userDrawn="1"/>
          </p:nvSpPr>
          <p:spPr>
            <a:xfrm rot="5400000">
              <a:off x="4158165" y="-1302784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椭圆 41"/>
            <p:cNvSpPr/>
            <p:nvPr userDrawn="1"/>
          </p:nvSpPr>
          <p:spPr>
            <a:xfrm rot="5400000">
              <a:off x="4158165" y="-1147118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椭圆 42"/>
            <p:cNvSpPr/>
            <p:nvPr userDrawn="1"/>
          </p:nvSpPr>
          <p:spPr>
            <a:xfrm rot="5400000">
              <a:off x="4158165" y="-991453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4" name="椭圆 43"/>
          <p:cNvSpPr/>
          <p:nvPr userDrawn="1"/>
        </p:nvSpPr>
        <p:spPr>
          <a:xfrm>
            <a:off x="11160941" y="6703189"/>
            <a:ext cx="536776" cy="536776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5" name="图片 44" descr="21春新领程LOGO（左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8284" y="519630"/>
            <a:ext cx="1431925" cy="455930"/>
          </a:xfrm>
          <a:prstGeom prst="rect">
            <a:avLst/>
          </a:prstGeom>
        </p:spPr>
      </p:pic>
      <p:sp>
        <p:nvSpPr>
          <p:cNvPr id="56" name="矩形: 圆角 55"/>
          <p:cNvSpPr/>
          <p:nvPr userDrawn="1"/>
        </p:nvSpPr>
        <p:spPr>
          <a:xfrm>
            <a:off x="264000" y="261000"/>
            <a:ext cx="11664000" cy="6336000"/>
          </a:xfrm>
          <a:prstGeom prst="roundRect">
            <a:avLst>
              <a:gd name="adj" fmla="val 2432"/>
            </a:avLst>
          </a:prstGeom>
          <a:noFill/>
          <a:ln w="19050" cap="flat" cmpd="sng" algn="ctr">
            <a:solidFill>
              <a:srgbClr val="FFE4B5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4860" y="1017905"/>
            <a:ext cx="355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/>
              <a:t>获取建塔资格的方式</a:t>
            </a:r>
          </a:p>
        </p:txBody>
      </p:sp>
      <p:pic>
        <p:nvPicPr>
          <p:cNvPr id="3" name="图片 2" descr="3.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15" y="1706880"/>
            <a:ext cx="5997575" cy="39985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48080" y="2196465"/>
            <a:ext cx="282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</a:rPr>
              <a:t>竞标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52245" y="3376930"/>
            <a:ext cx="3085465" cy="2030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要点：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项目成本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项目安全性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4845" y="838200"/>
            <a:ext cx="4091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/>
              <a:t>2.</a:t>
            </a:r>
            <a:r>
              <a:rPr lang="zh-CN" altLang="en-US" sz="2800"/>
              <a:t>在限制条件下进行设计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43635" y="1736725"/>
            <a:ext cx="5623560" cy="2030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要求：制作一个高</a:t>
            </a:r>
            <a:r>
              <a:rPr lang="en-US" altLang="zh-CN" sz="2800"/>
              <a:t>60</a:t>
            </a:r>
            <a:r>
              <a:rPr lang="zh-CN" altLang="en-US" sz="2800"/>
              <a:t>厘米的塔台，能承受一定的重量和风力，并具有一定的抗震能力，尽量节省材料。</a:t>
            </a:r>
          </a:p>
        </p:txBody>
      </p:sp>
      <p:pic>
        <p:nvPicPr>
          <p:cNvPr id="4" name="图片 3" descr="4.1"/>
          <p:cNvPicPr>
            <a:picLocks noChangeAspect="1"/>
          </p:cNvPicPr>
          <p:nvPr/>
        </p:nvPicPr>
        <p:blipFill>
          <a:blip r:embed="rId3"/>
          <a:srcRect l="27214" r="26877"/>
          <a:stretch>
            <a:fillRect/>
          </a:stretch>
        </p:blipFill>
        <p:spPr>
          <a:xfrm>
            <a:off x="8136890" y="1736725"/>
            <a:ext cx="2686685" cy="3901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0845" y="4143375"/>
            <a:ext cx="4360545" cy="2030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材料：</a:t>
            </a:r>
            <a:r>
              <a:rPr lang="en-US" altLang="zh-CN" sz="2800"/>
              <a:t>70</a:t>
            </a:r>
            <a:r>
              <a:rPr lang="zh-CN" altLang="en-US" sz="2800"/>
              <a:t>根</a:t>
            </a:r>
            <a:r>
              <a:rPr lang="en-US" altLang="zh-CN" sz="2800"/>
              <a:t>20</a:t>
            </a:r>
            <a:r>
              <a:rPr lang="zh-CN" altLang="en-US" sz="2800"/>
              <a:t>厘米的吸管、剪刀（</a:t>
            </a:r>
            <a:r>
              <a:rPr lang="en-US" altLang="zh-CN" sz="2800"/>
              <a:t>1</a:t>
            </a:r>
            <a:r>
              <a:rPr lang="zh-CN" altLang="en-US" sz="2800"/>
              <a:t>或</a:t>
            </a:r>
            <a:r>
              <a:rPr lang="en-US" altLang="zh-CN" sz="2800"/>
              <a:t>2</a:t>
            </a:r>
            <a:r>
              <a:rPr lang="zh-CN" altLang="en-US" sz="2800"/>
              <a:t>把）、胶带、尺子（</a:t>
            </a:r>
            <a:r>
              <a:rPr lang="en-US" altLang="zh-CN" sz="2800"/>
              <a:t>1</a:t>
            </a:r>
            <a:r>
              <a:rPr lang="zh-CN" altLang="en-US" sz="2800"/>
              <a:t>或</a:t>
            </a:r>
            <a:r>
              <a:rPr lang="en-US" altLang="zh-CN" sz="2800"/>
              <a:t>2</a:t>
            </a:r>
            <a:r>
              <a:rPr lang="zh-CN" altLang="en-US" sz="2800"/>
              <a:t>把）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645" y="719455"/>
            <a:ext cx="3244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/>
              <a:t>制作塔台模型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4720" y="1276350"/>
            <a:ext cx="2478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搭建顺序：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2755" y="1895475"/>
            <a:ext cx="4039870" cy="3360420"/>
            <a:chOff x="823" y="4130"/>
            <a:chExt cx="6362" cy="5292"/>
          </a:xfrm>
        </p:grpSpPr>
        <p:pic>
          <p:nvPicPr>
            <p:cNvPr id="4" name="图片 3" descr="5.1"/>
            <p:cNvPicPr>
              <a:picLocks noChangeAspect="1"/>
            </p:cNvPicPr>
            <p:nvPr/>
          </p:nvPicPr>
          <p:blipFill>
            <a:blip r:embed="rId3"/>
            <a:srcRect l="5108" r="4881"/>
            <a:stretch>
              <a:fillRect/>
            </a:stretch>
          </p:blipFill>
          <p:spPr>
            <a:xfrm>
              <a:off x="823" y="4710"/>
              <a:ext cx="6362" cy="471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805" y="4130"/>
              <a:ext cx="279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/>
                <a:t>底座搭建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91710" y="1895475"/>
            <a:ext cx="2658110" cy="3246120"/>
            <a:chOff x="7656" y="4130"/>
            <a:chExt cx="4186" cy="5112"/>
          </a:xfrm>
        </p:grpSpPr>
        <p:pic>
          <p:nvPicPr>
            <p:cNvPr id="5" name="图片 4" descr="5.2"/>
            <p:cNvPicPr>
              <a:picLocks noChangeAspect="1"/>
            </p:cNvPicPr>
            <p:nvPr/>
          </p:nvPicPr>
          <p:blipFill>
            <a:blip r:embed="rId4"/>
            <a:srcRect l="18197" r="17687"/>
            <a:stretch>
              <a:fillRect/>
            </a:stretch>
          </p:blipFill>
          <p:spPr>
            <a:xfrm>
              <a:off x="7656" y="4890"/>
              <a:ext cx="4186" cy="43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550" y="4130"/>
              <a:ext cx="27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/>
                <a:t>侧面搭建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48905" y="1943100"/>
            <a:ext cx="3813175" cy="3150870"/>
            <a:chOff x="12313" y="4130"/>
            <a:chExt cx="6005" cy="4962"/>
          </a:xfrm>
        </p:grpSpPr>
        <p:pic>
          <p:nvPicPr>
            <p:cNvPr id="6" name="图片 5" descr="5.3"/>
            <p:cNvPicPr>
              <a:picLocks noChangeAspect="1"/>
            </p:cNvPicPr>
            <p:nvPr/>
          </p:nvPicPr>
          <p:blipFill>
            <a:blip r:embed="rId5"/>
            <a:srcRect l="5436" t="3076" r="5610" b="3564"/>
            <a:stretch>
              <a:fillRect/>
            </a:stretch>
          </p:blipFill>
          <p:spPr>
            <a:xfrm>
              <a:off x="12313" y="4890"/>
              <a:ext cx="6005" cy="420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4116" y="4130"/>
              <a:ext cx="28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/>
                <a:t>整体搭建</a:t>
              </a:r>
            </a:p>
          </p:txBody>
        </p:sp>
      </p:grpSp>
      <p:sp>
        <p:nvSpPr>
          <p:cNvPr id="14" name="右箭头 13"/>
          <p:cNvSpPr/>
          <p:nvPr/>
        </p:nvSpPr>
        <p:spPr>
          <a:xfrm>
            <a:off x="4408170" y="3595370"/>
            <a:ext cx="447675" cy="18923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381875" y="3595370"/>
            <a:ext cx="447675" cy="18923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587625" y="5141595"/>
            <a:ext cx="7066915" cy="1383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注意：</a:t>
            </a:r>
            <a:r>
              <a:rPr lang="zh-CN" altLang="en-US" sz="2800"/>
              <a:t>严格按照设计图进行制作，发现问题修改设计图后再制作。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645" y="719455"/>
            <a:ext cx="3244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4.</a:t>
            </a:r>
            <a:r>
              <a:rPr lang="zh-CN" altLang="en-US" sz="2800"/>
              <a:t>测试塔台模型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4105" y="1325245"/>
            <a:ext cx="1901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测试标准：</a:t>
            </a:r>
          </a:p>
        </p:txBody>
      </p:sp>
      <p:pic>
        <p:nvPicPr>
          <p:cNvPr id="4" name="图片 3" descr="6.1"/>
          <p:cNvPicPr>
            <a:picLocks noChangeAspect="1"/>
          </p:cNvPicPr>
          <p:nvPr/>
        </p:nvPicPr>
        <p:blipFill>
          <a:blip r:embed="rId3"/>
          <a:srcRect l="1367" t="15576" r="2051" b="14030"/>
          <a:stretch>
            <a:fillRect/>
          </a:stretch>
        </p:blipFill>
        <p:spPr>
          <a:xfrm>
            <a:off x="2122805" y="1868805"/>
            <a:ext cx="7945755" cy="38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0570" y="608330"/>
            <a:ext cx="1901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测试：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68170" y="608330"/>
            <a:ext cx="4070926" cy="3434281"/>
            <a:chOff x="1182" y="2728"/>
            <a:chExt cx="7069" cy="5796"/>
          </a:xfrm>
        </p:grpSpPr>
        <p:pic>
          <p:nvPicPr>
            <p:cNvPr id="2" name="图片 1" descr="6.2"/>
            <p:cNvPicPr>
              <a:picLocks noChangeAspect="1"/>
            </p:cNvPicPr>
            <p:nvPr/>
          </p:nvPicPr>
          <p:blipFill>
            <a:blip r:embed="rId3"/>
            <a:srcRect l="10200" t="6380" r="10211" b="6624"/>
            <a:stretch>
              <a:fillRect/>
            </a:stretch>
          </p:blipFill>
          <p:spPr>
            <a:xfrm>
              <a:off x="1182" y="2728"/>
              <a:ext cx="7069" cy="515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11" y="7747"/>
              <a:ext cx="3522" cy="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/>
                <a:t>米尺测量高度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95828" y="714397"/>
            <a:ext cx="4159885" cy="3238471"/>
            <a:chOff x="8831" y="3008"/>
            <a:chExt cx="7084" cy="5679"/>
          </a:xfrm>
        </p:grpSpPr>
        <p:pic>
          <p:nvPicPr>
            <p:cNvPr id="6" name="图片 5" descr="6.3"/>
            <p:cNvPicPr>
              <a:picLocks noChangeAspect="1"/>
            </p:cNvPicPr>
            <p:nvPr/>
          </p:nvPicPr>
          <p:blipFill>
            <a:blip r:embed="rId4"/>
            <a:srcRect l="10211" t="8415" r="10211" b="7666"/>
            <a:stretch>
              <a:fillRect/>
            </a:stretch>
          </p:blipFill>
          <p:spPr>
            <a:xfrm>
              <a:off x="8831" y="3008"/>
              <a:ext cx="7084" cy="498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566" y="7880"/>
              <a:ext cx="5613" cy="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/>
                <a:t>书本测试顶端承重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68170" y="3821430"/>
            <a:ext cx="4148455" cy="2839720"/>
            <a:chOff x="2942" y="6018"/>
            <a:chExt cx="6533" cy="4472"/>
          </a:xfrm>
        </p:grpSpPr>
        <p:pic>
          <p:nvPicPr>
            <p:cNvPr id="9" name="图片 8" descr="6.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2" y="6365"/>
              <a:ext cx="5665" cy="377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607" y="6018"/>
              <a:ext cx="869" cy="44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/>
                <a:t>风扇测试抗风能力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40295" y="3952875"/>
            <a:ext cx="2614930" cy="2839720"/>
            <a:chOff x="11717" y="6225"/>
            <a:chExt cx="4118" cy="447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rcRect l="5083" t="7288" r="10195" b="12273"/>
            <a:stretch>
              <a:fillRect/>
            </a:stretch>
          </p:blipFill>
          <p:spPr>
            <a:xfrm>
              <a:off x="11717" y="6366"/>
              <a:ext cx="3024" cy="382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4967" y="6225"/>
              <a:ext cx="869" cy="44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/>
                <a:t>测试抗震能力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645" y="719455"/>
            <a:ext cx="3592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5.</a:t>
            </a:r>
            <a:r>
              <a:rPr lang="zh-CN" altLang="en-US" sz="2800"/>
              <a:t>评估改进塔台模型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5360" y="1241425"/>
            <a:ext cx="89471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根据评估结果，梳理交流设计中存在的问题，改进设计方案。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8938" t="4156" r="21031" b="8172"/>
          <a:stretch>
            <a:fillRect/>
          </a:stretch>
        </p:blipFill>
        <p:spPr>
          <a:xfrm>
            <a:off x="1125220" y="2097405"/>
            <a:ext cx="4272915" cy="4160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349" t="6977" r="19563" b="11352"/>
          <a:stretch>
            <a:fillRect/>
          </a:stretch>
        </p:blipFill>
        <p:spPr>
          <a:xfrm>
            <a:off x="6290945" y="2092960"/>
            <a:ext cx="4672330" cy="416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5640" y="691515"/>
            <a:ext cx="2169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总结：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3330" y="1905635"/>
            <a:ext cx="71659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/>
              <a:t>一项工程的完成要经历明确目标、限制条件下设计、设计模型、制作模型、测试模型、评估模型、改进设计、再制作等过程。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4601" y="2012241"/>
            <a:ext cx="970279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806EEE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lt"/>
              </a:rPr>
              <a:t>《小小工程师》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806EEE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lt"/>
              </a:rPr>
              <a:t>复习课件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572250" y="582295"/>
            <a:ext cx="3321685" cy="5692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1.了解我们的住房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2.认识工程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3.建造塔台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4.设计塔台模型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5.制作塔台模型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6.测试塔台模型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7.评估改进塔台模型</a:t>
            </a:r>
          </a:p>
        </p:txBody>
      </p:sp>
      <p:pic>
        <p:nvPicPr>
          <p:cNvPr id="17" name="图片 16" descr="src=http___pic.51yuansu.com_pic3_cover_03_53_16_5bc53c73db2b6_610.jpg&amp;refer=http___pic.51yuansu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65" y="330835"/>
            <a:ext cx="1495425" cy="110363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65555" y="1691640"/>
            <a:ext cx="4889500" cy="3220720"/>
            <a:chOff x="1969" y="2664"/>
            <a:chExt cx="7700" cy="507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9374" t="13067" r="11631" b="14265"/>
            <a:stretch>
              <a:fillRect/>
            </a:stretch>
          </p:blipFill>
          <p:spPr>
            <a:xfrm flipH="1">
              <a:off x="1969" y="2664"/>
              <a:ext cx="7700" cy="50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130" y="3441"/>
              <a:ext cx="5848" cy="2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   </a:t>
              </a:r>
              <a:r>
                <a:rPr lang="zh-CN" altLang="en-US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回顾：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本单元我们学了什么？</a:t>
              </a:r>
            </a:p>
          </p:txBody>
        </p:sp>
      </p:grpSp>
      <p:pic>
        <p:nvPicPr>
          <p:cNvPr id="21" name="图片 20" descr="女03 3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" y="4725035"/>
            <a:ext cx="1177290" cy="16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00630" y="412115"/>
            <a:ext cx="3321685" cy="698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1.了解我们的住房</a:t>
            </a:r>
          </a:p>
          <a:p>
            <a:pPr algn="l"/>
            <a:endParaRPr lang="zh-CN" altLang="en-US" sz="2800">
              <a:solidFill>
                <a:schemeClr val="accent6">
                  <a:lumMod val="50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en-US" altLang="zh-CN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2.</a:t>
            </a:r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认识工程</a:t>
            </a:r>
          </a:p>
          <a:p>
            <a:pPr algn="l"/>
            <a:endParaRPr lang="zh-CN" altLang="en-US" sz="2800">
              <a:solidFill>
                <a:schemeClr val="accent6">
                  <a:lumMod val="50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3.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建造塔台</a:t>
            </a:r>
          </a:p>
          <a:p>
            <a:pPr algn="l">
              <a:lnSpc>
                <a:spcPct val="200000"/>
              </a:lnSpc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4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.设计塔台模型</a:t>
            </a:r>
          </a:p>
          <a:p>
            <a:pPr algn="l">
              <a:lnSpc>
                <a:spcPct val="200000"/>
              </a:lnSpc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5.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制作塔台模型</a:t>
            </a:r>
          </a:p>
          <a:p>
            <a:pPr algn="l">
              <a:lnSpc>
                <a:spcPct val="200000"/>
              </a:lnSpc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6.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测试塔台模型</a:t>
            </a:r>
          </a:p>
          <a:p>
            <a:pPr algn="l">
              <a:lnSpc>
                <a:spcPct val="200000"/>
              </a:lnSpc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7.</a:t>
            </a:r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评估改进塔台模型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pic>
        <p:nvPicPr>
          <p:cNvPr id="5" name="图片 4" descr="src=http___pic.51yuansu.com_pic3_cover_03_53_16_5bc53c73db2b6_610.jpg&amp;refer=http___pic.51yuansu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25" y="241300"/>
            <a:ext cx="1495425" cy="110363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00630" y="320675"/>
            <a:ext cx="3658870" cy="166370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437765" y="2044065"/>
            <a:ext cx="3474720" cy="423100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94550" y="101155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初步认识工程</a:t>
            </a:r>
          </a:p>
        </p:txBody>
      </p:sp>
      <p:sp>
        <p:nvSpPr>
          <p:cNvPr id="13" name="右箭头 12"/>
          <p:cNvSpPr/>
          <p:nvPr/>
        </p:nvSpPr>
        <p:spPr>
          <a:xfrm>
            <a:off x="6443345" y="1199515"/>
            <a:ext cx="751205" cy="1454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948045" y="3970655"/>
            <a:ext cx="1605915" cy="1752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59675" y="3366135"/>
            <a:ext cx="340042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经历一个完整的工程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建设过程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ldLvl="0" animBg="1"/>
      <p:bldP spid="16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32890" y="662940"/>
            <a:ext cx="8638540" cy="2757170"/>
            <a:chOff x="2352" y="495"/>
            <a:chExt cx="13604" cy="4342"/>
          </a:xfrm>
        </p:grpSpPr>
        <p:pic>
          <p:nvPicPr>
            <p:cNvPr id="5" name="图片 4" descr="u=1847829781,867060371&amp;fm=26&amp;gp=0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14042" b="15455"/>
            <a:stretch>
              <a:fillRect/>
            </a:stretch>
          </p:blipFill>
          <p:spPr>
            <a:xfrm>
              <a:off x="2352" y="495"/>
              <a:ext cx="13605" cy="434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043" y="2340"/>
              <a:ext cx="892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整理：本单元主要科学概念</a:t>
              </a:r>
            </a:p>
          </p:txBody>
        </p:sp>
      </p:grpSp>
      <p:pic>
        <p:nvPicPr>
          <p:cNvPr id="4" name="图片 3" descr="src=http___ku.90sjimg.com_element_origin_min_pic_17_08_16_335310468f4ab697a34d5c7e99bc7f1e.jpg&amp;refer=http___ku.90sj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25" y="3489960"/>
            <a:ext cx="3249295" cy="324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845" y="530225"/>
            <a:ext cx="2995930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初步认识工程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845" y="1365885"/>
            <a:ext cx="371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住房的基本结构</a:t>
            </a:r>
          </a:p>
        </p:txBody>
      </p:sp>
      <p:pic>
        <p:nvPicPr>
          <p:cNvPr id="4" name="图片 3" descr="图示, 工程绘图&#10;&#10;描述已自动生成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7875" r="9411" b="2359"/>
          <a:stretch>
            <a:fillRect/>
          </a:stretch>
        </p:blipFill>
        <p:spPr>
          <a:xfrm>
            <a:off x="6092190" y="1669415"/>
            <a:ext cx="5357495" cy="3912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22070" y="2717800"/>
            <a:ext cx="43199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门、窗、梁、柱、墙体、楼板等。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5315" y="878205"/>
            <a:ext cx="371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住房必须的系统</a:t>
            </a:r>
          </a:p>
        </p:txBody>
      </p:sp>
      <p:pic>
        <p:nvPicPr>
          <p:cNvPr id="4" name="图片 3" descr="图示, 工程绘图&#10;&#10;描述已自动生成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7875" r="9411" b="2359"/>
          <a:stretch>
            <a:fillRect/>
          </a:stretch>
        </p:blipFill>
        <p:spPr>
          <a:xfrm>
            <a:off x="6092190" y="1669415"/>
            <a:ext cx="5357495" cy="3912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2060" y="2091055"/>
            <a:ext cx="43199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给排水、供电、煤气、供暖、网络、电路、采光、通风、承重等。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3780" y="848995"/>
            <a:ext cx="441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/>
              <a:t>工程建设过程的相似步骤</a:t>
            </a:r>
          </a:p>
        </p:txBody>
      </p:sp>
      <p:pic>
        <p:nvPicPr>
          <p:cNvPr id="2" name="图片 1" descr="2.3"/>
          <p:cNvPicPr>
            <a:picLocks noChangeAspect="1"/>
          </p:cNvPicPr>
          <p:nvPr/>
        </p:nvPicPr>
        <p:blipFill>
          <a:blip r:embed="rId3"/>
          <a:srcRect l="8372" t="8078" r="8372" b="7019"/>
          <a:stretch>
            <a:fillRect/>
          </a:stretch>
        </p:blipFill>
        <p:spPr>
          <a:xfrm>
            <a:off x="2941955" y="1587500"/>
            <a:ext cx="6308090" cy="428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845" y="530225"/>
            <a:ext cx="5781675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经历一个完整的工程建设过程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845" y="1365885"/>
            <a:ext cx="4091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/>
              <a:t>1.</a:t>
            </a:r>
            <a:r>
              <a:rPr lang="zh-CN" altLang="en-US" sz="2800"/>
              <a:t>明确一个要解决的问题</a:t>
            </a:r>
          </a:p>
        </p:txBody>
      </p:sp>
      <p:pic>
        <p:nvPicPr>
          <p:cNvPr id="4" name="图片 3" descr="4.1"/>
          <p:cNvPicPr>
            <a:picLocks noChangeAspect="1"/>
          </p:cNvPicPr>
          <p:nvPr/>
        </p:nvPicPr>
        <p:blipFill>
          <a:blip r:embed="rId3"/>
          <a:srcRect l="27214" r="26877"/>
          <a:stretch>
            <a:fillRect/>
          </a:stretch>
        </p:blipFill>
        <p:spPr>
          <a:xfrm>
            <a:off x="7341235" y="1756410"/>
            <a:ext cx="2686685" cy="3901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845" y="2692400"/>
            <a:ext cx="44888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/>
              <a:t>学校要在操场上建一座塔台，以供足球教练站在塔台上指挥队员训练。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17,&quot;width&quot;:511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43,&quot;width&quot;:13605}"/>
</p:tagLst>
</file>

<file path=ppt/theme/theme1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g3diz3uq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7561ED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qhfr2g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81D4F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宽屏</PresentationFormat>
  <Paragraphs>85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Heiti SC Light</vt:lpstr>
      <vt:lpstr>Heiti SC Medium</vt:lpstr>
      <vt:lpstr>等线</vt:lpstr>
      <vt:lpstr>黑体</vt:lpstr>
      <vt:lpstr>华文楷体</vt:lpstr>
      <vt:lpstr>楷体</vt:lpstr>
      <vt:lpstr>微软雅黑</vt:lpstr>
      <vt:lpstr>Arial</vt:lpstr>
      <vt:lpstr>Ebrima</vt:lpstr>
      <vt:lpstr>4_Office 主题​​</vt:lpstr>
      <vt:lpstr>8_Office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池东双</dc:creator>
  <cp:lastModifiedBy>PC</cp:lastModifiedBy>
  <cp:revision>38</cp:revision>
  <dcterms:created xsi:type="dcterms:W3CDTF">2021-08-23T03:01:00Z</dcterms:created>
  <dcterms:modified xsi:type="dcterms:W3CDTF">2022-08-10T04:14:49Z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3D4D362AF23F47DDA777E9F82DF7FB5B</vt:lpwstr>
  </property>
  <property fmtid="{D5CDD505-2E9C-101B-9397-08002B2CF9AE}" pid="3" name="KSOProductBuildVer">
    <vt:lpwstr>2052-11.1.0.11115</vt:lpwstr>
  </property>
</Properties>
</file>