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16"/>
  </p:notesMasterIdLst>
  <p:handoutMasterIdLst>
    <p:handoutMasterId r:id="rId17"/>
  </p:handoutMasterIdLst>
  <p:sldIdLst>
    <p:sldId id="613" r:id="rId5"/>
    <p:sldId id="568" r:id="rId6"/>
    <p:sldId id="637" r:id="rId7"/>
    <p:sldId id="588" r:id="rId8"/>
    <p:sldId id="606" r:id="rId9"/>
    <p:sldId id="615" r:id="rId10"/>
    <p:sldId id="616" r:id="rId11"/>
    <p:sldId id="580" r:id="rId12"/>
    <p:sldId id="597" r:id="rId13"/>
    <p:sldId id="631" r:id="rId14"/>
    <p:sldId id="625" r:id="rId15"/>
  </p:sldIdLst>
  <p:sldSz cx="9144000" cy="51435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A78"/>
    <a:srgbClr val="F7860C"/>
    <a:srgbClr val="1D41D5"/>
    <a:srgbClr val="0071C8"/>
    <a:srgbClr val="E6F5D8"/>
    <a:srgbClr val="DFBFDF"/>
    <a:srgbClr val="FFC000"/>
    <a:srgbClr val="E0E0E0"/>
    <a:srgbClr val="338F87"/>
    <a:srgbClr val="45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19"/>
        <p:guide pos="312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6" name="文本框 5"/>
          <p:cNvSpPr txBox="1"/>
          <p:nvPr userDrawn="1"/>
        </p:nvSpPr>
        <p:spPr>
          <a:xfrm>
            <a:off x="-39768145" y="341503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366838" y="1127125"/>
            <a:ext cx="6546850" cy="2341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00013" y="90488"/>
            <a:ext cx="8943975" cy="4962525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635"/>
            <a:ext cx="9144000" cy="5143500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3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3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7.png"/><Relationship Id="rId10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Relationship Id="rId3" Type="http://schemas.openxmlformats.org/officeDocument/2006/relationships/image" Target="../media/image11.jpeg"/><Relationship Id="rId2" Type="http://schemas.openxmlformats.org/officeDocument/2006/relationships/tags" Target="../tags/tag1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>
            <a:endCxn id="3" idx="3"/>
          </p:cNvCxnSpPr>
          <p:nvPr/>
        </p:nvCxnSpPr>
        <p:spPr>
          <a:xfrm>
            <a:off x="3733800" y="2571750"/>
            <a:ext cx="5409565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987925" y="27285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377055" y="2637790"/>
            <a:ext cx="2169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6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65315" y="2637790"/>
            <a:ext cx="1661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+mn-ea"/>
                <a:ea typeface="+mn-ea"/>
                <a:sym typeface="+mn-ea"/>
              </a:rPr>
              <a:t>利  率</a:t>
            </a:r>
            <a:endParaRPr lang="zh-CN" sz="3600" b="1">
              <a:solidFill>
                <a:schemeClr val="tx1"/>
              </a:solidFill>
              <a:uFillTx/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91000" y="1852930"/>
            <a:ext cx="1788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单元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199505" y="1852930"/>
            <a:ext cx="278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latin typeface="Times New Roman" panose="02020603050405020304" pitchFamily="18" charset="0"/>
                <a:cs typeface="楷体" panose="02010609060101010101" charset="-122"/>
              </a:rPr>
              <a:t>百分数（二）</a:t>
            </a:r>
            <a:endParaRPr lang="zh-CN" sz="3600" b="1">
              <a:latin typeface="Times New Roman" panose="02020603050405020304" pitchFamily="18" charset="0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581150"/>
            <a:ext cx="8182610" cy="14027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通过这节课的学习，你有什么收获</a:t>
            </a:r>
            <a:r>
              <a:rPr lang="en-US" altLang="zh-CN" sz="36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熊02 拷贝.png熊02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543483" y="2268538"/>
            <a:ext cx="1437005" cy="1807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30312C">
                  <a:alpha val="100000"/>
                </a:srgbClr>
              </a:clrFrom>
              <a:clrTo>
                <a:srgbClr val="30312C">
                  <a:alpha val="100000"/>
                  <a:alpha val="0"/>
                </a:srgbClr>
              </a:clrTo>
            </a:clrChange>
          </a:blip>
          <a:srcRect l="2418" t="3902" r="3265"/>
          <a:stretch>
            <a:fillRect/>
          </a:stretch>
        </p:blipFill>
        <p:spPr>
          <a:xfrm>
            <a:off x="757555" y="2647950"/>
            <a:ext cx="2411730" cy="1523365"/>
          </a:xfrm>
          <a:prstGeom prst="roundRect">
            <a:avLst>
              <a:gd name="adj" fmla="val 8460"/>
            </a:avLst>
          </a:prstGeom>
        </p:spPr>
      </p:pic>
      <p:grpSp>
        <p:nvGrpSpPr>
          <p:cNvPr id="13" name="组合 12"/>
          <p:cNvGrpSpPr/>
          <p:nvPr/>
        </p:nvGrpSpPr>
        <p:grpSpPr>
          <a:xfrm>
            <a:off x="1066800" y="799465"/>
            <a:ext cx="6823075" cy="1219200"/>
            <a:chOff x="1920" y="1171"/>
            <a:chExt cx="10745" cy="1920"/>
          </a:xfrm>
        </p:grpSpPr>
        <p:pic>
          <p:nvPicPr>
            <p:cNvPr id="14" name="图片 13" descr="F:\ppt素材\新画人物图\老师8 拷贝.png老师8 拷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920" y="1442"/>
              <a:ext cx="1284" cy="1649"/>
            </a:xfrm>
            <a:prstGeom prst="rect">
              <a:avLst/>
            </a:prstGeom>
          </p:spPr>
        </p:pic>
        <p:sp>
          <p:nvSpPr>
            <p:cNvPr id="15" name="AutoShape 27"/>
            <p:cNvSpPr/>
            <p:nvPr>
              <p:custDataLst>
                <p:tags r:id="rId5"/>
              </p:custDataLst>
            </p:nvPr>
          </p:nvSpPr>
          <p:spPr>
            <a:xfrm>
              <a:off x="3462" y="1171"/>
              <a:ext cx="9203" cy="1460"/>
            </a:xfrm>
            <a:prstGeom prst="wedgeRoundRectCallout">
              <a:avLst>
                <a:gd name="adj1" fmla="val -54053"/>
                <a:gd name="adj2" fmla="val 34315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eaLnBrk="1" hangingPunct="1"/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你们的爸爸、妈妈是怎样打理节约下来或暂时不用的钱的？</a:t>
              </a:r>
              <a:endPara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33800" y="2038350"/>
            <a:ext cx="2599690" cy="2560320"/>
            <a:chOff x="6720" y="3266"/>
            <a:chExt cx="4094" cy="4032"/>
          </a:xfrm>
        </p:grpSpPr>
        <p:grpSp>
          <p:nvGrpSpPr>
            <p:cNvPr id="17" name="组合 16"/>
            <p:cNvGrpSpPr/>
            <p:nvPr/>
          </p:nvGrpSpPr>
          <p:grpSpPr>
            <a:xfrm>
              <a:off x="6720" y="3266"/>
              <a:ext cx="4094" cy="4032"/>
              <a:chOff x="6720" y="3266"/>
              <a:chExt cx="4094" cy="4032"/>
            </a:xfrm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20" y="3266"/>
                <a:ext cx="4094" cy="4032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280" y="4327"/>
                <a:ext cx="639" cy="632"/>
              </a:xfrm>
              <a:prstGeom prst="ellipse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p>
                <a:endParaRPr lang="zh-CN" altLang="en-US" sz="2400"/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9"/>
              </p:custDataLst>
            </p:nvPr>
          </p:nvSpPr>
          <p:spPr>
            <a:xfrm>
              <a:off x="8034" y="4327"/>
              <a:ext cx="146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/>
                <a:t>银行</a:t>
              </a:r>
              <a:endParaRPr lang="zh-CN" altLang="en-US" sz="2400" b="1"/>
            </a:p>
          </p:txBody>
        </p:sp>
      </p:grpSp>
      <p:pic>
        <p:nvPicPr>
          <p:cNvPr id="21" name="图片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b="6005"/>
          <a:stretch>
            <a:fillRect/>
          </a:stretch>
        </p:blipFill>
        <p:spPr>
          <a:xfrm>
            <a:off x="6898005" y="2114550"/>
            <a:ext cx="1560830" cy="2425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838200" y="1123950"/>
            <a:ext cx="6910070" cy="62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自学教材第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页第一、二自然段。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90600" y="1842135"/>
            <a:ext cx="5793105" cy="2731770"/>
            <a:chOff x="3853" y="3488"/>
            <a:chExt cx="9123" cy="4302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email"/>
            <a:srcRect l="7980" t="15698" r="4971" b="15805"/>
            <a:stretch>
              <a:fillRect/>
            </a:stretch>
          </p:blipFill>
          <p:spPr>
            <a:xfrm>
              <a:off x="3853" y="3488"/>
              <a:ext cx="9123" cy="430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4"/>
              </p:custDataLst>
            </p:nvPr>
          </p:nvSpPr>
          <p:spPr>
            <a:xfrm>
              <a:off x="5173" y="4233"/>
              <a:ext cx="7142" cy="285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说一说：</a:t>
              </a:r>
              <a:endPara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r>
                <a: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1.</a:t>
              </a:r>
              <a:r>
                <a:rPr lang="zh-CN" altLang="en-US" sz="2800" b="1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储蓄的种类。</a:t>
              </a:r>
              <a:endPara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  <a:p>
              <a:r>
                <a:rPr lang="en-US" altLang="zh-CN" sz="2800" b="1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2.</a:t>
              </a:r>
              <a:r>
                <a:rPr lang="zh-CN" altLang="en-US" sz="2800" b="1">
                  <a:solidFill>
                    <a:srgbClr val="00B0F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“本金”“利息”“利率”的含义和关系。</a:t>
              </a:r>
              <a:endParaRPr lang="zh-CN" altLang="en-US" sz="28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4" name="图片 3" descr="标签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32105" y="781050"/>
            <a:ext cx="8352790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在银行存款的方式有多种，如活期、整存整取、零存整取等。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6625" y="1753870"/>
            <a:ext cx="5383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本金：</a:t>
            </a:r>
            <a:r>
              <a:rPr lang="zh-CN" altLang="en-US" sz="2800" b="1">
                <a:latin typeface="Times New Roman" panose="02020603050405020304" pitchFamily="18" charset="0"/>
              </a:rPr>
              <a:t>存入银行的钱</a:t>
            </a:r>
            <a:r>
              <a:rPr lang="zh-CN" altLang="en-US" sz="2800">
                <a:latin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2340" y="2312670"/>
            <a:ext cx="684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利息：</a:t>
            </a:r>
            <a:r>
              <a:rPr lang="zh-CN" altLang="en-US" sz="2800" b="1">
                <a:latin typeface="Times New Roman" panose="02020603050405020304" pitchFamily="18" charset="0"/>
              </a:rPr>
              <a:t>取款时银行多支付的钱</a:t>
            </a:r>
            <a:r>
              <a:rPr lang="zh-CN" altLang="en-US" sz="2800">
                <a:latin typeface="Times New Roman" panose="02020603050405020304" pitchFamily="18" charset="0"/>
              </a:rPr>
              <a:t>。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8600" y="2753360"/>
            <a:ext cx="923353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利率：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单位时间（如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年、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月、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日等）内利息与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本金的比率。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81200" y="3943350"/>
            <a:ext cx="4958080" cy="521970"/>
          </a:xfrm>
          <a:prstGeom prst="rect">
            <a:avLst/>
          </a:prstGeom>
          <a:solidFill>
            <a:srgbClr val="92D050">
              <a:alpha val="65000"/>
            </a:srgbClr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利息＝本金</a:t>
            </a: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×利率×存期</a:t>
            </a:r>
            <a:endParaRPr lang="zh-CN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457835" y="361950"/>
            <a:ext cx="8328025" cy="1641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黑体" panose="02010609060101010101" pitchFamily="2" charset="-122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银行的利率有时会随着国家经济的发展而变动。下面是中国人民银行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2015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日公布的存款基准利率。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7835" y="2078355"/>
          <a:ext cx="8328025" cy="187007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693545"/>
                <a:gridCol w="1001395"/>
                <a:gridCol w="1256030"/>
                <a:gridCol w="1132205"/>
                <a:gridCol w="1053465"/>
                <a:gridCol w="1047115"/>
                <a:gridCol w="1144270"/>
              </a:tblGrid>
              <a:tr h="601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类型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活期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整存整取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28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存期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三个月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六个月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一年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二年</a:t>
                      </a: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</a:rPr>
                        <a:t>三年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</a:tr>
              <a:tr h="63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年利率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0.35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1.10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1.30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1.50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2.10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ysClr val="windowText" lastClr="000000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2.75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91452" marR="91452" marT="45682" marB="4568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BFDF">
                        <a:alpha val="4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书本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095" y="3944620"/>
            <a:ext cx="800735" cy="1008380"/>
          </a:xfrm>
          <a:prstGeom prst="rect">
            <a:avLst/>
          </a:prstGeom>
        </p:spPr>
      </p:pic>
      <p:sp>
        <p:nvSpPr>
          <p:cNvPr id="8198" name="AutoShape 27"/>
          <p:cNvSpPr/>
          <p:nvPr/>
        </p:nvSpPr>
        <p:spPr>
          <a:xfrm>
            <a:off x="1275715" y="4132580"/>
            <a:ext cx="6131560" cy="608965"/>
          </a:xfrm>
          <a:prstGeom prst="wedgeRoundRectCallout">
            <a:avLst>
              <a:gd name="adj1" fmla="val 55119"/>
              <a:gd name="adj2" fmla="val 13190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从表格中，你们能获取哪些有关信息？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362835" y="2979420"/>
            <a:ext cx="60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588645"/>
            <a:ext cx="8063230" cy="17818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王奶奶把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元按整存整取存入银行，存二年定期，年利率为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2.10%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。到期时连本带息取出，王奶奶可以取出多少钱？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200" y="2160905"/>
            <a:ext cx="207518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本金＋利息</a:t>
            </a:r>
            <a:endParaRPr lang="zh-CN" altLang="en-US" sz="2800" b="1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353310" y="2188845"/>
            <a:ext cx="770890" cy="5353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52600" y="3168015"/>
            <a:ext cx="3589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本金×利率×存期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78" r="49880"/>
          <a:stretch>
            <a:fillRect/>
          </a:stretch>
        </p:blipFill>
        <p:spPr>
          <a:xfrm>
            <a:off x="6019800" y="1884045"/>
            <a:ext cx="2818130" cy="21717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28600" y="566420"/>
            <a:ext cx="634365" cy="688340"/>
            <a:chOff x="1080" y="1050"/>
            <a:chExt cx="999" cy="1084"/>
          </a:xfrm>
        </p:grpSpPr>
        <p:pic>
          <p:nvPicPr>
            <p:cNvPr id="28" name="图片 27" descr="图标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2362200" y="1122045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390130" y="1198245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90600" y="1655445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295400" y="1734185"/>
            <a:ext cx="1828800" cy="406400"/>
          </a:xfrm>
          <a:prstGeom prst="round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819400" y="2788920"/>
            <a:ext cx="4445" cy="3790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  <p:bldP spid="11" grpId="0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4800" y="414020"/>
            <a:ext cx="140716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方法一：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24400" y="438150"/>
            <a:ext cx="0" cy="335280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2075" y="1236345"/>
            <a:ext cx="4615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先计算利息，再计算可取回的钱。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138430" y="1696720"/>
            <a:ext cx="4532630" cy="711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5000×2.10%×2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（元）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29200" y="361950"/>
            <a:ext cx="140716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方法二：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5715" y="1065530"/>
            <a:ext cx="3847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1D41D5"/>
                </a:solidFill>
              </a:rPr>
              <a:t>求比一个数多百分之几的数是多少。</a:t>
            </a:r>
            <a:endParaRPr lang="zh-CN" altLang="en-US" sz="2400" b="1">
              <a:solidFill>
                <a:srgbClr val="1D41D5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00600" y="1938020"/>
            <a:ext cx="420878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5000×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1＋2.10%×2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421" name="TextBox 18"/>
          <p:cNvSpPr txBox="1">
            <a:spLocks noChangeArrowheads="1"/>
          </p:cNvSpPr>
          <p:nvPr/>
        </p:nvSpPr>
        <p:spPr bwMode="auto">
          <a:xfrm>
            <a:off x="1828800" y="4095750"/>
            <a:ext cx="506412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答：王奶奶可以取出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5210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400" y="2419350"/>
            <a:ext cx="39001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5000＋210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5210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6780" y="2419350"/>
            <a:ext cx="367855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5000×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1＋0.042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16780" y="2903855"/>
            <a:ext cx="367855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5000×1.042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16780" y="3434080"/>
            <a:ext cx="367855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5210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17418" grpId="0"/>
      <p:bldP spid="5" grpId="0" bldLvl="0" animBg="1"/>
      <p:bldP spid="6" grpId="0"/>
      <p:bldP spid="7" grpId="0"/>
      <p:bldP spid="17421" grpId="0"/>
      <p:bldP spid="8" grpId="0"/>
      <p:bldP spid="11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20053" y="533400"/>
            <a:ext cx="8156575" cy="17703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张爷爷把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元存入银行，存期为三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年定期，年利率为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2.75%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。到期支取时，张爷爷可得多少利息？到期时，张爷爷一共能取出多少钱？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026920" y="2272030"/>
            <a:ext cx="5095240" cy="650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8000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×2.75%×3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（元）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4870" y="133350"/>
            <a:ext cx="2525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P11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2160" y="3558540"/>
            <a:ext cx="679259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到期支取时，张爷爷可得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660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元利息，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到期时，张爷爷一共能取出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8660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元。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7400" y="2896870"/>
            <a:ext cx="457200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ClrTx/>
              <a:buSzTx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8000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660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8660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655" y="495935"/>
            <a:ext cx="882269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下面是张叔叔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日到银行存款时填写的存款凭证。到期时张叔叔可以取回多少钱？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620520"/>
            <a:ext cx="4333240" cy="2185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0208" y="1651635"/>
            <a:ext cx="4265613" cy="7372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3000×1.30%÷2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90525" y="3965893"/>
            <a:ext cx="616585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到期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时张叔叔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可以取回3019.5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525" y="2266950"/>
            <a:ext cx="27317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3000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19.5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2876550"/>
            <a:ext cx="281051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3019.5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/>
      <p:bldP spid="4" grpId="0"/>
      <p:bldP spid="5" grpId="0"/>
      <p:bldP spid="4" grpId="1"/>
      <p:bldP spid="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TABLE_BEAUTIFY" val="smartTable{08bb05c9-3b13-4e84-994a-608d92a59b02}"/>
  <p:tag name="TABLE_ENDDRAG_ORIGIN_RECT" val="667*190"/>
  <p:tag name="TABLE_ENDDRAG_RECT" val="12*167*667*190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1.xml><?xml version="1.0" encoding="utf-8"?>
<p:tagLst xmlns:p="http://schemas.openxmlformats.org/presentationml/2006/main">
  <p:tag name="KSO_WPP_MARK_KEY" val="fd7d8cc1-0aba-4c46-b9fc-f428df1b6735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  <p:tag name="KSO_WM_UNIT_PLACING_PICTURE_USER_VIEWPORT" val="{&quot;height&quot;:1649,&quot;width&quot;:1284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WPS 演示</Application>
  <PresentationFormat>在屏幕上显示</PresentationFormat>
  <Paragraphs>155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黑体</vt:lpstr>
      <vt:lpstr>Times New Roman</vt:lpstr>
      <vt:lpstr>楷体</vt:lpstr>
      <vt:lpstr>Arial</vt:lpstr>
      <vt:lpstr>迷你简艺黑</vt:lpstr>
      <vt:lpstr>Calibri</vt:lpstr>
      <vt:lpstr>Arial Unicode MS</vt:lpstr>
      <vt:lpstr>Office 主题​​</vt:lpstr>
      <vt:lpstr>6_默认设计模板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270</cp:revision>
  <dcterms:created xsi:type="dcterms:W3CDTF">2015-05-29T07:51:00Z</dcterms:created>
  <dcterms:modified xsi:type="dcterms:W3CDTF">2024-01-23T03:48:35Z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118F2DB1F0184E0BA3734C2B3244B217</vt:lpwstr>
  </property>
</Properties>
</file>