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76" r:id="rId3"/>
    <p:sldId id="494" r:id="rId4"/>
    <p:sldId id="459" r:id="rId5"/>
    <p:sldId id="498" r:id="rId6"/>
    <p:sldId id="447" r:id="rId7"/>
    <p:sldId id="499" r:id="rId8"/>
    <p:sldId id="453" r:id="rId9"/>
    <p:sldId id="501" r:id="rId10"/>
    <p:sldId id="502" r:id="rId11"/>
    <p:sldId id="515" r:id="rId12"/>
    <p:sldId id="503" r:id="rId13"/>
    <p:sldId id="504" r:id="rId14"/>
    <p:sldId id="505" r:id="rId15"/>
    <p:sldId id="523" r:id="rId16"/>
    <p:sldId id="419" r:id="rId17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D89"/>
    <a:srgbClr val="0000FF"/>
    <a:srgbClr val="FFFFF2"/>
    <a:srgbClr val="D4E15B"/>
    <a:srgbClr val="FFFFFF"/>
    <a:srgbClr val="1FB3A9"/>
    <a:srgbClr val="2E6B5E"/>
    <a:srgbClr val="378070"/>
    <a:srgbClr val="F9EDD3"/>
    <a:srgbClr val="AD6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78"/>
        <p:guide pos="3000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image" Target="../media/image13.wmf"/><Relationship Id="rId7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8" Type="http://schemas.openxmlformats.org/officeDocument/2006/relationships/image" Target="../media/image23.wmf"/><Relationship Id="rId17" Type="http://schemas.openxmlformats.org/officeDocument/2006/relationships/image" Target="../media/image22.wmf"/><Relationship Id="rId16" Type="http://schemas.openxmlformats.org/officeDocument/2006/relationships/image" Target="../media/image21.wmf"/><Relationship Id="rId15" Type="http://schemas.openxmlformats.org/officeDocument/2006/relationships/image" Target="../media/image20.wmf"/><Relationship Id="rId14" Type="http://schemas.openxmlformats.org/officeDocument/2006/relationships/image" Target="../media/image19.wmf"/><Relationship Id="rId13" Type="http://schemas.openxmlformats.org/officeDocument/2006/relationships/image" Target="../media/image18.wmf"/><Relationship Id="rId12" Type="http://schemas.openxmlformats.org/officeDocument/2006/relationships/image" Target="../media/image17.wmf"/><Relationship Id="rId11" Type="http://schemas.openxmlformats.org/officeDocument/2006/relationships/image" Target="../media/image16.wmf"/><Relationship Id="rId10" Type="http://schemas.openxmlformats.org/officeDocument/2006/relationships/image" Target="../media/image15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3.wmf"/><Relationship Id="rId1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6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35.wmf"/><Relationship Id="rId1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7.wmf"/><Relationship Id="rId1" Type="http://schemas.openxmlformats.org/officeDocument/2006/relationships/oleObject" Target="../embeddings/oleObject3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2" Type="http://schemas.openxmlformats.org/officeDocument/2006/relationships/image" Target="../media/image38.wmf"/><Relationship Id="rId1" Type="http://schemas.openxmlformats.org/officeDocument/2006/relationships/oleObject" Target="../embeddings/oleObject3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1.png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9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38" Type="http://schemas.openxmlformats.org/officeDocument/2006/relationships/vmlDrawing" Target="../drawings/vmlDrawing1.vml"/><Relationship Id="rId37" Type="http://schemas.openxmlformats.org/officeDocument/2006/relationships/slideLayout" Target="../slideLayouts/slideLayout7.xml"/><Relationship Id="rId36" Type="http://schemas.openxmlformats.org/officeDocument/2006/relationships/image" Target="../media/image23.wmf"/><Relationship Id="rId35" Type="http://schemas.openxmlformats.org/officeDocument/2006/relationships/oleObject" Target="../embeddings/oleObject18.bin"/><Relationship Id="rId34" Type="http://schemas.openxmlformats.org/officeDocument/2006/relationships/image" Target="../media/image22.wmf"/><Relationship Id="rId33" Type="http://schemas.openxmlformats.org/officeDocument/2006/relationships/oleObject" Target="../embeddings/oleObject17.bin"/><Relationship Id="rId32" Type="http://schemas.openxmlformats.org/officeDocument/2006/relationships/image" Target="../media/image21.wmf"/><Relationship Id="rId31" Type="http://schemas.openxmlformats.org/officeDocument/2006/relationships/oleObject" Target="../embeddings/oleObject16.bin"/><Relationship Id="rId30" Type="http://schemas.openxmlformats.org/officeDocument/2006/relationships/image" Target="../media/image20.wmf"/><Relationship Id="rId3" Type="http://schemas.openxmlformats.org/officeDocument/2006/relationships/oleObject" Target="../embeddings/oleObject2.bin"/><Relationship Id="rId29" Type="http://schemas.openxmlformats.org/officeDocument/2006/relationships/oleObject" Target="../embeddings/oleObject15.bin"/><Relationship Id="rId28" Type="http://schemas.openxmlformats.org/officeDocument/2006/relationships/image" Target="../media/image19.wmf"/><Relationship Id="rId27" Type="http://schemas.openxmlformats.org/officeDocument/2006/relationships/oleObject" Target="../embeddings/oleObject14.bin"/><Relationship Id="rId26" Type="http://schemas.openxmlformats.org/officeDocument/2006/relationships/image" Target="../media/image18.wmf"/><Relationship Id="rId25" Type="http://schemas.openxmlformats.org/officeDocument/2006/relationships/oleObject" Target="../embeddings/oleObject13.bin"/><Relationship Id="rId24" Type="http://schemas.openxmlformats.org/officeDocument/2006/relationships/image" Target="../media/image17.wmf"/><Relationship Id="rId23" Type="http://schemas.openxmlformats.org/officeDocument/2006/relationships/oleObject" Target="../embeddings/oleObject12.bin"/><Relationship Id="rId22" Type="http://schemas.openxmlformats.org/officeDocument/2006/relationships/image" Target="../media/image16.wmf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5.wmf"/><Relationship Id="rId2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14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13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2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1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4.wmf"/><Relationship Id="rId1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2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0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29.wmf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1707999" y="906463"/>
            <a:ext cx="6223786" cy="768350"/>
            <a:chOff x="3074" y="1286"/>
            <a:chExt cx="9804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en-US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总复习</a:t>
              </a:r>
              <a:endParaRPr lang="zh-CN" altLang="en-US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074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" name="文本框 39"/>
          <p:cNvSpPr txBox="1"/>
          <p:nvPr/>
        </p:nvSpPr>
        <p:spPr>
          <a:xfrm>
            <a:off x="-7937" y="2166620"/>
            <a:ext cx="91408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课时       </a:t>
            </a:r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Times New Roman" panose="02020603050405020304" charset="0"/>
              </a:rPr>
              <a:t>数与代数（1）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Times New Roman" panose="02020603050405020304" charset="0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328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5364" name="对象 2"/>
          <p:cNvGraphicFramePr>
            <a:graphicFrameLocks noChangeAspect="1"/>
          </p:cNvGraphicFramePr>
          <p:nvPr/>
        </p:nvGraphicFramePr>
        <p:xfrm>
          <a:off x="5260658" y="576263"/>
          <a:ext cx="2122487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1" imgW="1002665" imgH="393700" progId="Equation.DSMT4">
                  <p:embed/>
                </p:oleObj>
              </mc:Choice>
              <mc:Fallback>
                <p:oleObj name="" r:id="rId1" imgW="1002665" imgH="393700" progId="Equation.DSMT4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60658" y="576263"/>
                        <a:ext cx="2122487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对象 18"/>
          <p:cNvGraphicFramePr>
            <a:graphicFrameLocks noChangeAspect="1"/>
          </p:cNvGraphicFramePr>
          <p:nvPr/>
        </p:nvGraphicFramePr>
        <p:xfrm>
          <a:off x="5106670" y="1328738"/>
          <a:ext cx="2363788" cy="300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3" imgW="1117600" imgH="1422400" progId="Equation.DSMT4">
                  <p:embed/>
                </p:oleObj>
              </mc:Choice>
              <mc:Fallback>
                <p:oleObj name="" r:id="rId3" imgW="1117600" imgH="1422400" progId="Equation.DSMT4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06670" y="1328738"/>
                        <a:ext cx="2363788" cy="300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组合 19"/>
          <p:cNvGrpSpPr/>
          <p:nvPr/>
        </p:nvGrpSpPr>
        <p:grpSpPr>
          <a:xfrm>
            <a:off x="1289050" y="567055"/>
            <a:ext cx="1600835" cy="911860"/>
            <a:chOff x="2030" y="737"/>
            <a:chExt cx="2521" cy="1436"/>
          </a:xfrm>
        </p:grpSpPr>
        <p:sp>
          <p:nvSpPr>
            <p:cNvPr id="4" name="文本框 3"/>
            <p:cNvSpPr txBox="1"/>
            <p:nvPr/>
          </p:nvSpPr>
          <p:spPr>
            <a:xfrm>
              <a:off x="2500" y="1031"/>
              <a:ext cx="1748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latin typeface="Times New Roman" panose="02020603050405020304" charset="0"/>
                  <a:cs typeface="Times New Roman" panose="02020603050405020304" charset="0"/>
                </a:rPr>
                <a:t>+3</a:t>
              </a:r>
              <a:r>
                <a:rPr lang="zh-CN" altLang="en-US" sz="2400" b="1">
                  <a:latin typeface="Times New Roman" panose="02020603050405020304" charset="0"/>
                  <a:cs typeface="Times New Roman" panose="02020603050405020304" charset="0"/>
                </a:rPr>
                <a:t>÷</a:t>
              </a:r>
              <a:endParaRPr lang="zh-CN" altLang="en-US" sz="2400" b="1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grpSp>
          <p:nvGrpSpPr>
            <p:cNvPr id="47130" name="组合 16"/>
            <p:cNvGrpSpPr/>
            <p:nvPr/>
          </p:nvGrpSpPr>
          <p:grpSpPr>
            <a:xfrm>
              <a:off x="2030" y="737"/>
              <a:ext cx="813" cy="1411"/>
              <a:chOff x="1636" y="1935"/>
              <a:chExt cx="1002" cy="1411"/>
            </a:xfrm>
          </p:grpSpPr>
          <p:sp>
            <p:nvSpPr>
              <p:cNvPr id="47131" name="文本框 17"/>
              <p:cNvSpPr txBox="1"/>
              <p:nvPr/>
            </p:nvSpPr>
            <p:spPr>
              <a:xfrm>
                <a:off x="1636" y="1935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1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47132" name="文本框 18"/>
              <p:cNvSpPr txBox="1"/>
              <p:nvPr/>
            </p:nvSpPr>
            <p:spPr>
              <a:xfrm>
                <a:off x="1651" y="2524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3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cxnSp>
            <p:nvCxnSpPr>
              <p:cNvPr id="5" name="直接连接符 4"/>
              <p:cNvCxnSpPr/>
              <p:nvPr/>
            </p:nvCxnSpPr>
            <p:spPr>
              <a:xfrm>
                <a:off x="1731" y="2631"/>
                <a:ext cx="511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组合 16"/>
            <p:cNvGrpSpPr/>
            <p:nvPr/>
          </p:nvGrpSpPr>
          <p:grpSpPr>
            <a:xfrm>
              <a:off x="3739" y="763"/>
              <a:ext cx="813" cy="1411"/>
              <a:chOff x="1636" y="1935"/>
              <a:chExt cx="1002" cy="1411"/>
            </a:xfrm>
          </p:grpSpPr>
          <p:sp>
            <p:nvSpPr>
              <p:cNvPr id="7" name="文本框 17"/>
              <p:cNvSpPr txBox="1"/>
              <p:nvPr/>
            </p:nvSpPr>
            <p:spPr>
              <a:xfrm>
                <a:off x="1636" y="1935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1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8" name="文本框 18"/>
              <p:cNvSpPr txBox="1"/>
              <p:nvPr/>
            </p:nvSpPr>
            <p:spPr>
              <a:xfrm>
                <a:off x="1651" y="2524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2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cxnSp>
            <p:nvCxnSpPr>
              <p:cNvPr id="9" name="直接连接符 8"/>
              <p:cNvCxnSpPr/>
              <p:nvPr/>
            </p:nvCxnSpPr>
            <p:spPr>
              <a:xfrm>
                <a:off x="1731" y="2631"/>
                <a:ext cx="511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组合 20"/>
          <p:cNvGrpSpPr/>
          <p:nvPr/>
        </p:nvGrpSpPr>
        <p:grpSpPr>
          <a:xfrm>
            <a:off x="848360" y="1463675"/>
            <a:ext cx="1772285" cy="1604645"/>
            <a:chOff x="1440" y="2305"/>
            <a:chExt cx="2791" cy="2527"/>
          </a:xfrm>
        </p:grpSpPr>
        <p:sp>
          <p:nvSpPr>
            <p:cNvPr id="10" name="文本框 9"/>
            <p:cNvSpPr txBox="1"/>
            <p:nvPr/>
          </p:nvSpPr>
          <p:spPr>
            <a:xfrm>
              <a:off x="1440" y="2599"/>
              <a:ext cx="279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＝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+6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grpSp>
          <p:nvGrpSpPr>
            <p:cNvPr id="11" name="组合 16"/>
            <p:cNvGrpSpPr/>
            <p:nvPr/>
          </p:nvGrpSpPr>
          <p:grpSpPr>
            <a:xfrm>
              <a:off x="2263" y="2305"/>
              <a:ext cx="813" cy="1411"/>
              <a:chOff x="1636" y="1935"/>
              <a:chExt cx="1002" cy="1411"/>
            </a:xfrm>
          </p:grpSpPr>
          <p:sp>
            <p:nvSpPr>
              <p:cNvPr id="12" name="文本框 17"/>
              <p:cNvSpPr txBox="1"/>
              <p:nvPr/>
            </p:nvSpPr>
            <p:spPr>
              <a:xfrm>
                <a:off x="1636" y="1935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13" name="文本框 18"/>
              <p:cNvSpPr txBox="1"/>
              <p:nvPr/>
            </p:nvSpPr>
            <p:spPr>
              <a:xfrm>
                <a:off x="1651" y="2524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cxnSp>
            <p:nvCxnSpPr>
              <p:cNvPr id="14" name="直接连接符 13"/>
              <p:cNvCxnSpPr/>
              <p:nvPr/>
            </p:nvCxnSpPr>
            <p:spPr>
              <a:xfrm>
                <a:off x="1731" y="2631"/>
                <a:ext cx="511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文本框 14"/>
            <p:cNvSpPr txBox="1"/>
            <p:nvPr/>
          </p:nvSpPr>
          <p:spPr>
            <a:xfrm>
              <a:off x="1441" y="3716"/>
              <a:ext cx="279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6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grpSp>
          <p:nvGrpSpPr>
            <p:cNvPr id="16" name="组合 16"/>
            <p:cNvGrpSpPr/>
            <p:nvPr/>
          </p:nvGrpSpPr>
          <p:grpSpPr>
            <a:xfrm>
              <a:off x="2429" y="3422"/>
              <a:ext cx="813" cy="1411"/>
              <a:chOff x="1636" y="1935"/>
              <a:chExt cx="1002" cy="1411"/>
            </a:xfrm>
          </p:grpSpPr>
          <p:sp>
            <p:nvSpPr>
              <p:cNvPr id="17" name="文本框 17"/>
              <p:cNvSpPr txBox="1"/>
              <p:nvPr/>
            </p:nvSpPr>
            <p:spPr>
              <a:xfrm>
                <a:off x="1636" y="1935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18" name="文本框 18"/>
              <p:cNvSpPr txBox="1"/>
              <p:nvPr/>
            </p:nvSpPr>
            <p:spPr>
              <a:xfrm>
                <a:off x="1651" y="2524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cxnSp>
            <p:nvCxnSpPr>
              <p:cNvPr id="19" name="直接连接符 18"/>
              <p:cNvCxnSpPr/>
              <p:nvPr/>
            </p:nvCxnSpPr>
            <p:spPr>
              <a:xfrm>
                <a:off x="1731" y="2631"/>
                <a:ext cx="511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5365" name="对象 17"/>
          <p:cNvGraphicFramePr>
            <a:graphicFrameLocks noChangeAspect="1"/>
          </p:cNvGraphicFramePr>
          <p:nvPr/>
        </p:nvGraphicFramePr>
        <p:xfrm>
          <a:off x="1370330" y="521970"/>
          <a:ext cx="22034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" imgW="1040765" imgH="431800" progId="Equation.DSMT4">
                  <p:embed/>
                </p:oleObj>
              </mc:Choice>
              <mc:Fallback>
                <p:oleObj name="" r:id="rId1" imgW="1040765" imgH="431800" progId="Equation.DSMT4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70330" y="521970"/>
                        <a:ext cx="2203450" cy="914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对象 20"/>
          <p:cNvGraphicFramePr>
            <a:graphicFrameLocks noChangeAspect="1"/>
          </p:cNvGraphicFramePr>
          <p:nvPr/>
        </p:nvGraphicFramePr>
        <p:xfrm>
          <a:off x="1075055" y="1472883"/>
          <a:ext cx="2794000" cy="268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3" imgW="1320165" imgH="1269365" progId="Equation.DSMT4">
                  <p:embed/>
                </p:oleObj>
              </mc:Choice>
              <mc:Fallback>
                <p:oleObj name="" r:id="rId3" imgW="1320165" imgH="1269365" progId="Equation.DSMT4">
                  <p:embed/>
                  <p:pic>
                    <p:nvPicPr>
                      <p:cNvPr id="0" name="图片 310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55" y="1472883"/>
                        <a:ext cx="2794000" cy="2686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" name="组合 38"/>
          <p:cNvGrpSpPr/>
          <p:nvPr/>
        </p:nvGrpSpPr>
        <p:grpSpPr>
          <a:xfrm>
            <a:off x="5215255" y="548640"/>
            <a:ext cx="2987040" cy="895350"/>
            <a:chOff x="1668" y="1327"/>
            <a:chExt cx="4704" cy="1410"/>
          </a:xfrm>
        </p:grpSpPr>
        <p:sp>
          <p:nvSpPr>
            <p:cNvPr id="4" name="文本框 3"/>
            <p:cNvSpPr txBox="1"/>
            <p:nvPr/>
          </p:nvSpPr>
          <p:spPr>
            <a:xfrm>
              <a:off x="1668" y="1607"/>
              <a:ext cx="470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latin typeface="Times New Roman" panose="02020603050405020304" charset="0"/>
                  <a:cs typeface="Times New Roman" panose="02020603050405020304" charset="0"/>
                </a:rPr>
                <a:t>0.5</a:t>
              </a:r>
              <a:r>
                <a:rPr lang="zh-CN" altLang="en-US" sz="2800" b="1">
                  <a:latin typeface="Times New Roman" panose="02020603050405020304" charset="0"/>
                  <a:cs typeface="Times New Roman" panose="02020603050405020304" charset="0"/>
                </a:rPr>
                <a:t>×（     </a:t>
              </a:r>
              <a:r>
                <a:rPr lang="en-US" altLang="zh-CN" sz="2800" b="1"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+      </a:t>
              </a:r>
              <a:r>
                <a:rPr lang="zh-CN" altLang="en-US" sz="2800" b="1"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）</a:t>
              </a:r>
              <a:endPara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endParaRPr>
            </a:p>
          </p:txBody>
        </p:sp>
        <p:grpSp>
          <p:nvGrpSpPr>
            <p:cNvPr id="47130" name="组合 16"/>
            <p:cNvGrpSpPr/>
            <p:nvPr/>
          </p:nvGrpSpPr>
          <p:grpSpPr>
            <a:xfrm rot="0">
              <a:off x="3585" y="1327"/>
              <a:ext cx="810" cy="1411"/>
              <a:chOff x="1619" y="1935"/>
              <a:chExt cx="998" cy="1411"/>
            </a:xfrm>
          </p:grpSpPr>
          <p:sp>
            <p:nvSpPr>
              <p:cNvPr id="47131" name="文本框 17"/>
              <p:cNvSpPr txBox="1"/>
              <p:nvPr/>
            </p:nvSpPr>
            <p:spPr>
              <a:xfrm>
                <a:off x="1636" y="1935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3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47132" name="文本框 18"/>
              <p:cNvSpPr txBox="1"/>
              <p:nvPr/>
            </p:nvSpPr>
            <p:spPr>
              <a:xfrm>
                <a:off x="1619" y="2524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5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cxnSp>
            <p:nvCxnSpPr>
              <p:cNvPr id="5" name="直接连接符 4"/>
              <p:cNvCxnSpPr/>
              <p:nvPr/>
            </p:nvCxnSpPr>
            <p:spPr>
              <a:xfrm>
                <a:off x="1731" y="2631"/>
                <a:ext cx="511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组合 16"/>
            <p:cNvGrpSpPr/>
            <p:nvPr/>
          </p:nvGrpSpPr>
          <p:grpSpPr>
            <a:xfrm rot="0">
              <a:off x="4624" y="1327"/>
              <a:ext cx="1033" cy="1411"/>
              <a:chOff x="1365" y="1935"/>
              <a:chExt cx="1273" cy="1411"/>
            </a:xfrm>
          </p:grpSpPr>
          <p:sp>
            <p:nvSpPr>
              <p:cNvPr id="7" name="文本框 17"/>
              <p:cNvSpPr txBox="1"/>
              <p:nvPr/>
            </p:nvSpPr>
            <p:spPr>
              <a:xfrm>
                <a:off x="1540" y="1935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6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8" name="文本框 18"/>
              <p:cNvSpPr txBox="1"/>
              <p:nvPr/>
            </p:nvSpPr>
            <p:spPr>
              <a:xfrm>
                <a:off x="1365" y="2524"/>
                <a:ext cx="1273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25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cxnSp>
            <p:nvCxnSpPr>
              <p:cNvPr id="9" name="直接连接符 8"/>
              <p:cNvCxnSpPr/>
              <p:nvPr/>
            </p:nvCxnSpPr>
            <p:spPr>
              <a:xfrm>
                <a:off x="1573" y="2631"/>
                <a:ext cx="669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组合 46"/>
          <p:cNvGrpSpPr/>
          <p:nvPr/>
        </p:nvGrpSpPr>
        <p:grpSpPr>
          <a:xfrm>
            <a:off x="4715510" y="1338580"/>
            <a:ext cx="2995930" cy="2643505"/>
            <a:chOff x="881" y="2571"/>
            <a:chExt cx="4718" cy="4163"/>
          </a:xfrm>
        </p:grpSpPr>
        <p:grpSp>
          <p:nvGrpSpPr>
            <p:cNvPr id="38" name="组合 37"/>
            <p:cNvGrpSpPr/>
            <p:nvPr/>
          </p:nvGrpSpPr>
          <p:grpSpPr>
            <a:xfrm>
              <a:off x="894" y="2571"/>
              <a:ext cx="4705" cy="1431"/>
              <a:chOff x="1981" y="5983"/>
              <a:chExt cx="4705" cy="1431"/>
            </a:xfrm>
          </p:grpSpPr>
          <p:grpSp>
            <p:nvGrpSpPr>
              <p:cNvPr id="13" name="组合 16"/>
              <p:cNvGrpSpPr/>
              <p:nvPr/>
            </p:nvGrpSpPr>
            <p:grpSpPr>
              <a:xfrm rot="0">
                <a:off x="5340" y="5983"/>
                <a:ext cx="1033" cy="1411"/>
                <a:chOff x="1365" y="1935"/>
                <a:chExt cx="1273" cy="1411"/>
              </a:xfrm>
            </p:grpSpPr>
            <p:sp>
              <p:nvSpPr>
                <p:cNvPr id="14" name="文本框 17"/>
                <p:cNvSpPr txBox="1"/>
                <p:nvPr/>
              </p:nvSpPr>
              <p:spPr>
                <a:xfrm>
                  <a:off x="1540" y="1935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6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sp>
              <p:nvSpPr>
                <p:cNvPr id="15" name="文本框 18"/>
                <p:cNvSpPr txBox="1"/>
                <p:nvPr/>
              </p:nvSpPr>
              <p:spPr>
                <a:xfrm>
                  <a:off x="1365" y="2524"/>
                  <a:ext cx="1273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25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cxnSp>
              <p:nvCxnSpPr>
                <p:cNvPr id="16" name="直接连接符 15"/>
                <p:cNvCxnSpPr/>
                <p:nvPr/>
              </p:nvCxnSpPr>
              <p:spPr>
                <a:xfrm>
                  <a:off x="1573" y="2631"/>
                  <a:ext cx="669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组合 16"/>
              <p:cNvGrpSpPr/>
              <p:nvPr/>
            </p:nvGrpSpPr>
            <p:grpSpPr>
              <a:xfrm rot="0">
                <a:off x="4271" y="5993"/>
                <a:ext cx="1065" cy="1411"/>
                <a:chOff x="1365" y="1935"/>
                <a:chExt cx="1313" cy="1411"/>
              </a:xfrm>
            </p:grpSpPr>
            <p:sp>
              <p:nvSpPr>
                <p:cNvPr id="19" name="文本框 17"/>
                <p:cNvSpPr txBox="1"/>
                <p:nvPr/>
              </p:nvSpPr>
              <p:spPr>
                <a:xfrm>
                  <a:off x="1396" y="1935"/>
                  <a:ext cx="1282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15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sp>
              <p:nvSpPr>
                <p:cNvPr id="21" name="文本框 18"/>
                <p:cNvSpPr txBox="1"/>
                <p:nvPr/>
              </p:nvSpPr>
              <p:spPr>
                <a:xfrm>
                  <a:off x="1365" y="2524"/>
                  <a:ext cx="1273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25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cxnSp>
              <p:nvCxnSpPr>
                <p:cNvPr id="22" name="直接连接符 21"/>
                <p:cNvCxnSpPr/>
                <p:nvPr/>
              </p:nvCxnSpPr>
              <p:spPr>
                <a:xfrm>
                  <a:off x="1573" y="2631"/>
                  <a:ext cx="669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" name="文本框 22"/>
              <p:cNvSpPr txBox="1"/>
              <p:nvPr/>
            </p:nvSpPr>
            <p:spPr>
              <a:xfrm>
                <a:off x="1981" y="6410"/>
                <a:ext cx="4705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charset="0"/>
                    <a:cs typeface="Times New Roman" panose="02020603050405020304" charset="0"/>
                  </a:rPr>
                  <a:t>＝    ×（     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cs typeface="Times New Roman" panose="02020603050405020304" charset="0"/>
                    <a:sym typeface="+mn-ea"/>
                  </a:rPr>
                  <a:t>+      </a:t>
                </a:r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charset="0"/>
                    <a:cs typeface="Times New Roman" panose="02020603050405020304" charset="0"/>
                    <a:sym typeface="+mn-ea"/>
                  </a:rPr>
                  <a:t>）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endParaRPr>
              </a:p>
            </p:txBody>
          </p:sp>
          <p:grpSp>
            <p:nvGrpSpPr>
              <p:cNvPr id="24" name="组合 16"/>
              <p:cNvGrpSpPr/>
              <p:nvPr/>
            </p:nvGrpSpPr>
            <p:grpSpPr>
              <a:xfrm rot="0">
                <a:off x="2713" y="6003"/>
                <a:ext cx="810" cy="1411"/>
                <a:chOff x="1619" y="1935"/>
                <a:chExt cx="998" cy="1411"/>
              </a:xfrm>
            </p:grpSpPr>
            <p:sp>
              <p:nvSpPr>
                <p:cNvPr id="25" name="文本框 17"/>
                <p:cNvSpPr txBox="1"/>
                <p:nvPr/>
              </p:nvSpPr>
              <p:spPr>
                <a:xfrm>
                  <a:off x="1636" y="1935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sp>
              <p:nvSpPr>
                <p:cNvPr id="26" name="文本框 18"/>
                <p:cNvSpPr txBox="1"/>
                <p:nvPr/>
              </p:nvSpPr>
              <p:spPr>
                <a:xfrm>
                  <a:off x="1619" y="2524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2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cxnSp>
              <p:nvCxnSpPr>
                <p:cNvPr id="27" name="直接连接符 26"/>
                <p:cNvCxnSpPr/>
                <p:nvPr/>
              </p:nvCxnSpPr>
              <p:spPr>
                <a:xfrm>
                  <a:off x="1731" y="2631"/>
                  <a:ext cx="511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5" name="组合 44"/>
            <p:cNvGrpSpPr/>
            <p:nvPr/>
          </p:nvGrpSpPr>
          <p:grpSpPr>
            <a:xfrm>
              <a:off x="944" y="3998"/>
              <a:ext cx="3560" cy="1410"/>
              <a:chOff x="944" y="3998"/>
              <a:chExt cx="3560" cy="1410"/>
            </a:xfrm>
          </p:grpSpPr>
          <p:sp>
            <p:nvSpPr>
              <p:cNvPr id="17" name="文本框 16"/>
              <p:cNvSpPr txBox="1"/>
              <p:nvPr/>
            </p:nvSpPr>
            <p:spPr>
              <a:xfrm>
                <a:off x="944" y="4283"/>
                <a:ext cx="3560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charset="0"/>
                    <a:cs typeface="Times New Roman" panose="02020603050405020304" charset="0"/>
                  </a:rPr>
                  <a:t>＝    ×    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endParaRPr>
              </a:p>
            </p:txBody>
          </p:sp>
          <p:grpSp>
            <p:nvGrpSpPr>
              <p:cNvPr id="29" name="组合 16"/>
              <p:cNvGrpSpPr/>
              <p:nvPr/>
            </p:nvGrpSpPr>
            <p:grpSpPr>
              <a:xfrm rot="0">
                <a:off x="1657" y="3998"/>
                <a:ext cx="810" cy="1411"/>
                <a:chOff x="1619" y="1935"/>
                <a:chExt cx="998" cy="1411"/>
              </a:xfrm>
            </p:grpSpPr>
            <p:sp>
              <p:nvSpPr>
                <p:cNvPr id="30" name="文本框 17"/>
                <p:cNvSpPr txBox="1"/>
                <p:nvPr/>
              </p:nvSpPr>
              <p:spPr>
                <a:xfrm>
                  <a:off x="1636" y="1935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sp>
              <p:nvSpPr>
                <p:cNvPr id="31" name="文本框 18"/>
                <p:cNvSpPr txBox="1"/>
                <p:nvPr/>
              </p:nvSpPr>
              <p:spPr>
                <a:xfrm>
                  <a:off x="1619" y="2524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2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cxnSp>
              <p:nvCxnSpPr>
                <p:cNvPr id="32" name="直接连接符 31"/>
                <p:cNvCxnSpPr/>
                <p:nvPr/>
              </p:nvCxnSpPr>
              <p:spPr>
                <a:xfrm>
                  <a:off x="1731" y="2631"/>
                  <a:ext cx="511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组合 16"/>
              <p:cNvGrpSpPr/>
              <p:nvPr/>
            </p:nvGrpSpPr>
            <p:grpSpPr>
              <a:xfrm rot="0">
                <a:off x="2893" y="3998"/>
                <a:ext cx="1065" cy="1411"/>
                <a:chOff x="1365" y="1935"/>
                <a:chExt cx="1313" cy="1411"/>
              </a:xfrm>
            </p:grpSpPr>
            <p:sp>
              <p:nvSpPr>
                <p:cNvPr id="34" name="文本框 17"/>
                <p:cNvSpPr txBox="1"/>
                <p:nvPr/>
              </p:nvSpPr>
              <p:spPr>
                <a:xfrm>
                  <a:off x="1396" y="1935"/>
                  <a:ext cx="1282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21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sp>
              <p:nvSpPr>
                <p:cNvPr id="35" name="文本框 18"/>
                <p:cNvSpPr txBox="1"/>
                <p:nvPr/>
              </p:nvSpPr>
              <p:spPr>
                <a:xfrm>
                  <a:off x="1365" y="2524"/>
                  <a:ext cx="1273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25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cxnSp>
              <p:nvCxnSpPr>
                <p:cNvPr id="36" name="直接连接符 35"/>
                <p:cNvCxnSpPr/>
                <p:nvPr/>
              </p:nvCxnSpPr>
              <p:spPr>
                <a:xfrm>
                  <a:off x="1573" y="2631"/>
                  <a:ext cx="669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6" name="组合 45"/>
            <p:cNvGrpSpPr/>
            <p:nvPr/>
          </p:nvGrpSpPr>
          <p:grpSpPr>
            <a:xfrm>
              <a:off x="881" y="5324"/>
              <a:ext cx="1824" cy="1410"/>
              <a:chOff x="881" y="5324"/>
              <a:chExt cx="1824" cy="1410"/>
            </a:xfrm>
          </p:grpSpPr>
          <p:sp>
            <p:nvSpPr>
              <p:cNvPr id="40" name="文本框 39"/>
              <p:cNvSpPr txBox="1"/>
              <p:nvPr/>
            </p:nvSpPr>
            <p:spPr>
              <a:xfrm>
                <a:off x="881" y="5619"/>
                <a:ext cx="957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charset="0"/>
                    <a:cs typeface="Times New Roman" panose="02020603050405020304" charset="0"/>
                  </a:rPr>
                  <a:t>＝     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endParaRPr>
              </a:p>
            </p:txBody>
          </p:sp>
          <p:grpSp>
            <p:nvGrpSpPr>
              <p:cNvPr id="41" name="组合 16"/>
              <p:cNvGrpSpPr/>
              <p:nvPr/>
            </p:nvGrpSpPr>
            <p:grpSpPr>
              <a:xfrm rot="0">
                <a:off x="1641" y="5324"/>
                <a:ext cx="1065" cy="1411"/>
                <a:chOff x="1365" y="1935"/>
                <a:chExt cx="1313" cy="1411"/>
              </a:xfrm>
            </p:grpSpPr>
            <p:sp>
              <p:nvSpPr>
                <p:cNvPr id="42" name="文本框 17"/>
                <p:cNvSpPr txBox="1"/>
                <p:nvPr/>
              </p:nvSpPr>
              <p:spPr>
                <a:xfrm>
                  <a:off x="1396" y="1935"/>
                  <a:ext cx="1282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21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sp>
              <p:nvSpPr>
                <p:cNvPr id="43" name="文本框 18"/>
                <p:cNvSpPr txBox="1"/>
                <p:nvPr/>
              </p:nvSpPr>
              <p:spPr>
                <a:xfrm>
                  <a:off x="1365" y="2524"/>
                  <a:ext cx="1273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charset="0"/>
                      <a:ea typeface="宋体" panose="02010600030101010101" pitchFamily="2" charset="-122"/>
                      <a:cs typeface="Times New Roman" panose="02020603050405020304" charset="0"/>
                    </a:rPr>
                    <a:t>50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endParaRPr>
                </a:p>
              </p:txBody>
            </p:sp>
            <p:cxnSp>
              <p:nvCxnSpPr>
                <p:cNvPr id="44" name="直接连接符 43"/>
                <p:cNvCxnSpPr/>
                <p:nvPr/>
              </p:nvCxnSpPr>
              <p:spPr>
                <a:xfrm>
                  <a:off x="1573" y="2631"/>
                  <a:ext cx="669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矩形 1"/>
          <p:cNvSpPr/>
          <p:nvPr/>
        </p:nvSpPr>
        <p:spPr>
          <a:xfrm>
            <a:off x="747395" y="525145"/>
            <a:ext cx="757047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4.</a:t>
            </a:r>
            <a:r>
              <a:rPr lang="zh-CN" altLang="en-US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地球表面海洋面积约为</a:t>
            </a:r>
            <a:r>
              <a:rPr lang="en-US" altLang="zh-CN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36000</a:t>
            </a:r>
            <a:r>
              <a:rPr lang="zh-CN" altLang="en-US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万平方千米，占地球表面总面积的     。地球表面总面积约为多少万平方千米</a:t>
            </a:r>
            <a:r>
              <a:rPr lang="en-US" altLang="zh-CN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?</a:t>
            </a:r>
            <a:endParaRPr lang="en-US" altLang="zh-CN" sz="2800" b="1" dirty="0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Times New Roman" panose="0202060305040502030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43000" y="3278823"/>
            <a:ext cx="714946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答：地球表面总面积约为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51000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万平方千米。</a:t>
            </a:r>
            <a:endParaRPr lang="zh-CN" altLang="en-US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Times New Roman" panose="02020603050405020304" charset="0"/>
            </a:endParaRPr>
          </a:p>
        </p:txBody>
      </p:sp>
      <p:graphicFrame>
        <p:nvGraphicFramePr>
          <p:cNvPr id="28676" name="对象 2"/>
          <p:cNvGraphicFramePr>
            <a:graphicFrameLocks noChangeAspect="1"/>
          </p:cNvGraphicFramePr>
          <p:nvPr/>
        </p:nvGraphicFramePr>
        <p:xfrm>
          <a:off x="3732848" y="1007110"/>
          <a:ext cx="395287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215900" imgH="393065" progId="Equation.DSMT4">
                  <p:embed/>
                </p:oleObj>
              </mc:Choice>
              <mc:Fallback>
                <p:oleObj name="" r:id="rId1" imgW="215900" imgH="393065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32848" y="1007110"/>
                        <a:ext cx="395287" cy="719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文本框 2"/>
          <p:cNvSpPr txBox="1"/>
          <p:nvPr/>
        </p:nvSpPr>
        <p:spPr>
          <a:xfrm>
            <a:off x="3012440" y="73660"/>
            <a:ext cx="33489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P113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练习二十三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T6)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042795" y="2272030"/>
            <a:ext cx="5769610" cy="889000"/>
            <a:chOff x="4012" y="5694"/>
            <a:chExt cx="9086" cy="1400"/>
          </a:xfrm>
        </p:grpSpPr>
        <p:sp>
          <p:nvSpPr>
            <p:cNvPr id="2" name="文本框 1"/>
            <p:cNvSpPr txBox="1"/>
            <p:nvPr/>
          </p:nvSpPr>
          <p:spPr>
            <a:xfrm>
              <a:off x="4012" y="5985"/>
              <a:ext cx="9086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36000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÷      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51000</a:t>
              </a:r>
              <a:r>
                <a:rPr lang="zh-CN" altLang="en-US" sz="2800" b="1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charset="0"/>
                </a:rPr>
                <a:t>（万平方千米）</a:t>
              </a:r>
              <a:endPara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grpSp>
          <p:nvGrpSpPr>
            <p:cNvPr id="47126" name="组合 37"/>
            <p:cNvGrpSpPr/>
            <p:nvPr/>
          </p:nvGrpSpPr>
          <p:grpSpPr>
            <a:xfrm>
              <a:off x="6021" y="5694"/>
              <a:ext cx="874" cy="1401"/>
              <a:chOff x="1452" y="1887"/>
              <a:chExt cx="1003" cy="1401"/>
            </a:xfrm>
          </p:grpSpPr>
          <p:sp>
            <p:nvSpPr>
              <p:cNvPr id="47127" name="文本框 38"/>
              <p:cNvSpPr txBox="1"/>
              <p:nvPr/>
            </p:nvSpPr>
            <p:spPr>
              <a:xfrm>
                <a:off x="1452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12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sp>
            <p:nvSpPr>
              <p:cNvPr id="47128" name="文本框 39"/>
              <p:cNvSpPr txBox="1"/>
              <p:nvPr/>
            </p:nvSpPr>
            <p:spPr>
              <a:xfrm>
                <a:off x="1468" y="2466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charset="0"/>
                    <a:ea typeface="宋体" panose="02010600030101010101" pitchFamily="2" charset="-122"/>
                    <a:cs typeface="Times New Roman" panose="02020603050405020304" charset="0"/>
                  </a:rPr>
                  <a:t>17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30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4581" name="组合 3"/>
          <p:cNvGrpSpPr/>
          <p:nvPr/>
        </p:nvGrpSpPr>
        <p:grpSpPr>
          <a:xfrm>
            <a:off x="619125" y="628015"/>
            <a:ext cx="8195945" cy="1399540"/>
            <a:chOff x="624682" y="998538"/>
            <a:chExt cx="7894637" cy="1398796"/>
          </a:xfrm>
        </p:grpSpPr>
        <p:sp>
          <p:nvSpPr>
            <p:cNvPr id="24587" name="矩形 2"/>
            <p:cNvSpPr/>
            <p:nvPr/>
          </p:nvSpPr>
          <p:spPr>
            <a:xfrm>
              <a:off x="624682" y="998538"/>
              <a:ext cx="7894637" cy="121030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latinLnBrk="1" hangingPunct="1">
                <a:lnSpc>
                  <a:spcPct val="130000"/>
                </a:lnSpc>
                <a:buFont typeface="Arial" panose="020B0604020202020204" pitchFamily="34" charset="0"/>
              </a:pPr>
              <a:r>
                <a:rPr lang="en-US" altLang="zh-CN" sz="2800" b="1" dirty="0">
                  <a:latin typeface="Times New Roman" panose="02020603050405020304" charset="0"/>
                  <a:ea typeface="楷体" panose="02010609060101010101" charset="-122"/>
                  <a:sym typeface="Times New Roman" panose="02020603050405020304" charset="0"/>
                </a:rPr>
                <a:t>5.</a:t>
              </a:r>
              <a:r>
                <a:rPr lang="zh-CN" altLang="en-US" sz="2800" b="1" dirty="0"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Times New Roman" panose="02020603050405020304" charset="0"/>
                </a:rPr>
                <a:t>三个同学跳绳。小明跳了</a:t>
              </a:r>
              <a:r>
                <a:rPr lang="en-US" altLang="zh-CN" sz="2800" b="1" dirty="0"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  <a:sym typeface="Times New Roman" panose="02020603050405020304" charset="0"/>
                </a:rPr>
                <a:t>120</a:t>
              </a:r>
              <a:r>
                <a:rPr lang="zh-CN" altLang="en-US" sz="2800" b="1" dirty="0"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Times New Roman" panose="02020603050405020304" charset="0"/>
                </a:rPr>
                <a:t>个，小强跳的是小明跳的  ，小亮跳的是小强跳的  。小亮跳了多少个</a:t>
              </a:r>
              <a:r>
                <a:rPr lang="en-US" altLang="zh-CN" sz="2800" b="1" dirty="0"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Times New Roman" panose="02020603050405020304" charset="0"/>
                </a:rPr>
                <a:t>?</a:t>
              </a:r>
              <a:endPara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Times New Roman" panose="02020603050405020304" charset="0"/>
              </a:endParaRPr>
            </a:p>
          </p:txBody>
        </p:sp>
        <p:graphicFrame>
          <p:nvGraphicFramePr>
            <p:cNvPr id="24588" name="对象 2"/>
            <p:cNvGraphicFramePr>
              <a:graphicFrameLocks noChangeAspect="1"/>
            </p:cNvGraphicFramePr>
            <p:nvPr/>
          </p:nvGraphicFramePr>
          <p:xfrm>
            <a:off x="1400873" y="1477708"/>
            <a:ext cx="326624" cy="9196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1" imgW="139700" imgH="393700" progId="Equation.DSMT4">
                    <p:embed/>
                  </p:oleObj>
                </mc:Choice>
                <mc:Fallback>
                  <p:oleObj name="" r:id="rId1" imgW="139700" imgH="393700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400873" y="1477708"/>
                          <a:ext cx="326624" cy="91962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589" name="对象 39"/>
            <p:cNvGraphicFramePr>
              <a:graphicFrameLocks noChangeAspect="1"/>
            </p:cNvGraphicFramePr>
            <p:nvPr/>
          </p:nvGraphicFramePr>
          <p:xfrm>
            <a:off x="5204758" y="1548156"/>
            <a:ext cx="327847" cy="8491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3" imgW="152400" imgH="393700" progId="Equation.DSMT4">
                    <p:embed/>
                  </p:oleObj>
                </mc:Choice>
                <mc:Fallback>
                  <p:oleObj name="" r:id="rId3" imgW="152400" imgH="393700" progId="Equation.DSMT4">
                    <p:embed/>
                    <p:pic>
                      <p:nvPicPr>
                        <p:cNvPr id="0" name="图片 308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204758" y="1548156"/>
                          <a:ext cx="327847" cy="84917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3151505" y="2258695"/>
          <a:ext cx="1620520" cy="897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5" imgW="711200" imgH="393700" progId="Equation.DSMT4">
                  <p:embed/>
                </p:oleObj>
              </mc:Choice>
              <mc:Fallback>
                <p:oleObj name="" r:id="rId5" imgW="711200" imgH="3937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51505" y="2258695"/>
                        <a:ext cx="1620520" cy="8978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矩形 6"/>
          <p:cNvSpPr/>
          <p:nvPr/>
        </p:nvSpPr>
        <p:spPr>
          <a:xfrm>
            <a:off x="3017838" y="3347085"/>
            <a:ext cx="339852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答：小亮跳了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Times New Roman" panose="02020603050405020304" charset="0"/>
              </a:rPr>
              <a:t>个。</a:t>
            </a:r>
            <a:endParaRPr lang="zh-CN" altLang="en-US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Times New Roman" panose="02020603050405020304" charset="0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012440" y="73660"/>
            <a:ext cx="33489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P113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练习二十三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T7)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79010" y="2457450"/>
            <a:ext cx="181356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0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+mn-ea"/>
              </a:rPr>
              <a:t>=50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+mn-ea"/>
              </a:rPr>
              <a:t>（个）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9937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9940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pic>
        <p:nvPicPr>
          <p:cNvPr id="39941" name="图片 8" descr="E:\新画人物图\男老师2 拷贝.png男老师2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>
          <a:xfrm>
            <a:off x="6500495" y="2022475"/>
            <a:ext cx="1450975" cy="26454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9FDC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9943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5" name="Rectangle 2"/>
          <p:cNvSpPr/>
          <p:nvPr/>
        </p:nvSpPr>
        <p:spPr>
          <a:xfrm>
            <a:off x="1979613" y="1419225"/>
            <a:ext cx="5759450" cy="13255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 eaLnBrk="1" latinLnBrk="1" hangingPunct="1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从课后习题中选取；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marL="342900" indent="-342900" eaLnBrk="1" latinLnBrk="1" hangingPunct="1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完成练习册本课时的习题。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0" y="635"/>
            <a:ext cx="2209878" cy="506730"/>
            <a:chOff x="0" y="1"/>
            <a:chExt cx="3480" cy="798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" name="平行四边形 2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课后作业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" name="组合 2"/>
          <p:cNvGrpSpPr/>
          <p:nvPr/>
        </p:nvGrpSpPr>
        <p:grpSpPr>
          <a:xfrm>
            <a:off x="1270" y="-18415"/>
            <a:ext cx="2209878" cy="476250"/>
            <a:chOff x="0" y="1"/>
            <a:chExt cx="3480" cy="750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400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400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4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知识回顾</a:t>
              </a:r>
              <a:endParaRPr lang="zh-CN" altLang="en-US" sz="24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8195" name="文本框 2"/>
          <p:cNvSpPr txBox="1"/>
          <p:nvPr/>
        </p:nvSpPr>
        <p:spPr>
          <a:xfrm>
            <a:off x="1310005" y="700405"/>
            <a:ext cx="554545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latin typeface="宋体" panose="02010600030101010101" pitchFamily="2" charset="-122"/>
                <a:sym typeface="Times New Roman" panose="02020603050405020304" charset="0"/>
              </a:rPr>
              <a:t>这学期学习了什么？你还记得吗？</a:t>
            </a:r>
            <a:endParaRPr lang="zh-CN" altLang="en-US" sz="2800" b="1" dirty="0">
              <a:latin typeface="宋体" panose="02010600030101010101" pitchFamily="2" charset="-122"/>
              <a:sym typeface="Times New Roman" panose="02020603050405020304" charset="0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458642" y="1493203"/>
            <a:ext cx="3975246" cy="1659572"/>
            <a:chOff x="606573" y="1639306"/>
            <a:chExt cx="3975349" cy="1658913"/>
          </a:xfrm>
        </p:grpSpPr>
        <p:sp>
          <p:nvSpPr>
            <p:cNvPr id="8210" name="文本框 4"/>
            <p:cNvSpPr txBox="1"/>
            <p:nvPr/>
          </p:nvSpPr>
          <p:spPr>
            <a:xfrm>
              <a:off x="2061643" y="1728559"/>
              <a:ext cx="2520279" cy="15696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hangingPunct="1"/>
              <a:r>
                <a:rPr lang="zh-CN" altLang="en-US" sz="2400" b="1" dirty="0">
                  <a:latin typeface="Times New Roman" panose="02020603050405020304" charset="0"/>
                  <a:ea typeface="楷体" panose="02010609060101010101" charset="-122"/>
                  <a:sym typeface="Times New Roman" panose="02020603050405020304" charset="0"/>
                </a:rPr>
                <a:t>学习了分数乘除法的计算方法，还学习了比和百分数的有关知识。</a:t>
              </a:r>
              <a:endParaRPr lang="zh-CN" altLang="en-US" sz="2400" b="1" dirty="0"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endParaRPr>
            </a:p>
          </p:txBody>
        </p:sp>
        <p:sp>
          <p:nvSpPr>
            <p:cNvPr id="8211" name="对话气泡: 圆角矩形 3"/>
            <p:cNvSpPr/>
            <p:nvPr/>
          </p:nvSpPr>
          <p:spPr>
            <a:xfrm>
              <a:off x="2051721" y="1728559"/>
              <a:ext cx="2520279" cy="1569660"/>
            </a:xfrm>
            <a:prstGeom prst="wedgeRoundRectCallout">
              <a:avLst>
                <a:gd name="adj1" fmla="val -62271"/>
                <a:gd name="adj2" fmla="val -12113"/>
                <a:gd name="adj3" fmla="val 16667"/>
              </a:avLst>
            </a:prstGeom>
            <a:noFill/>
            <a:ln w="22225" cap="flat" cmpd="sng">
              <a:solidFill>
                <a:srgbClr val="33CC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eaLnBrk="1" latinLnBrk="1" hangingPunct="1"/>
              <a:endParaRPr lang="zh-CN" altLang="en-US" dirty="0">
                <a:latin typeface="Times New Roman" panose="02020603050405020304" charset="0"/>
                <a:sym typeface="Times New Roman" panose="02020603050405020304" charset="0"/>
              </a:endParaRPr>
            </a:p>
          </p:txBody>
        </p:sp>
        <p:pic>
          <p:nvPicPr>
            <p:cNvPr id="8212" name="图片 6" descr="E:\新画人物图\女01 11拷贝.png女01 11拷贝"/>
            <p:cNvPicPr>
              <a:picLocks noChangeAspect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>
            <a:xfrm flipH="1">
              <a:off x="606573" y="1639306"/>
              <a:ext cx="1167795" cy="137781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" name="组合 19"/>
          <p:cNvGrpSpPr/>
          <p:nvPr/>
        </p:nvGrpSpPr>
        <p:grpSpPr>
          <a:xfrm>
            <a:off x="532313" y="3267709"/>
            <a:ext cx="3926657" cy="1377950"/>
            <a:chOff x="688683" y="3536962"/>
            <a:chExt cx="3927569" cy="1377815"/>
          </a:xfrm>
        </p:grpSpPr>
        <p:sp>
          <p:nvSpPr>
            <p:cNvPr id="8207" name="文本框 7"/>
            <p:cNvSpPr txBox="1"/>
            <p:nvPr/>
          </p:nvSpPr>
          <p:spPr>
            <a:xfrm>
              <a:off x="2095973" y="3631287"/>
              <a:ext cx="2520279" cy="1200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hangingPunct="1"/>
              <a:r>
                <a:rPr lang="zh-CN" altLang="en-US" sz="2400" b="1" dirty="0">
                  <a:latin typeface="Times New Roman" panose="02020603050405020304" charset="0"/>
                  <a:ea typeface="楷体" panose="02010609060101010101" charset="-122"/>
                  <a:sym typeface="Times New Roman" panose="02020603050405020304" charset="0"/>
                </a:rPr>
                <a:t>学习了圆的性质，会计算圆的周长和面积。</a:t>
              </a:r>
              <a:endParaRPr lang="zh-CN" altLang="en-US" sz="2400" b="1" dirty="0"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endParaRPr>
            </a:p>
          </p:txBody>
        </p:sp>
        <p:sp>
          <p:nvSpPr>
            <p:cNvPr id="8208" name="对话气泡: 圆角矩形 8"/>
            <p:cNvSpPr/>
            <p:nvPr/>
          </p:nvSpPr>
          <p:spPr>
            <a:xfrm>
              <a:off x="2086051" y="3631287"/>
              <a:ext cx="2520279" cy="1200329"/>
            </a:xfrm>
            <a:prstGeom prst="wedgeRoundRectCallout">
              <a:avLst>
                <a:gd name="adj1" fmla="val -63214"/>
                <a:gd name="adj2" fmla="val -19402"/>
                <a:gd name="adj3" fmla="val 16667"/>
              </a:avLst>
            </a:prstGeom>
            <a:noFill/>
            <a:ln w="19050" cap="flat" cmpd="sng">
              <a:solidFill>
                <a:srgbClr val="33CC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eaLnBrk="1" latinLnBrk="1" hangingPunct="1"/>
              <a:endParaRPr lang="zh-CN" altLang="en-US" dirty="0">
                <a:latin typeface="Times New Roman" panose="02020603050405020304" charset="0"/>
                <a:sym typeface="Times New Roman" panose="02020603050405020304" charset="0"/>
              </a:endParaRPr>
            </a:p>
          </p:txBody>
        </p:sp>
        <p:pic>
          <p:nvPicPr>
            <p:cNvPr id="8209" name="图片 9" descr="E:\新画人物图\男044 拷贝.png男044 拷贝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88683" y="3536962"/>
              <a:ext cx="1002263" cy="137781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2" name="组合 11"/>
          <p:cNvGrpSpPr/>
          <p:nvPr/>
        </p:nvGrpSpPr>
        <p:grpSpPr>
          <a:xfrm>
            <a:off x="4857750" y="1473042"/>
            <a:ext cx="3884927" cy="1554480"/>
            <a:chOff x="2051721" y="1589234"/>
            <a:chExt cx="3885760" cy="1554107"/>
          </a:xfrm>
        </p:grpSpPr>
        <p:sp>
          <p:nvSpPr>
            <p:cNvPr id="8204" name="文本框 12"/>
            <p:cNvSpPr txBox="1"/>
            <p:nvPr/>
          </p:nvSpPr>
          <p:spPr>
            <a:xfrm>
              <a:off x="2061643" y="1728559"/>
              <a:ext cx="2520279" cy="1200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hangingPunct="1"/>
              <a:r>
                <a:rPr lang="zh-CN" altLang="en-US" sz="2400" b="1" dirty="0">
                  <a:latin typeface="Times New Roman" panose="02020603050405020304" charset="0"/>
                  <a:ea typeface="楷体" panose="02010609060101010101" charset="-122"/>
                  <a:sym typeface="Times New Roman" panose="02020603050405020304" charset="0"/>
                </a:rPr>
                <a:t>学习了用方向和距离来确定一个点的位置。</a:t>
              </a:r>
              <a:endParaRPr lang="zh-CN" altLang="en-US" sz="2400" b="1" dirty="0"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endParaRPr>
            </a:p>
          </p:txBody>
        </p:sp>
        <p:sp>
          <p:nvSpPr>
            <p:cNvPr id="2" name="对话气泡: 圆角矩形 13"/>
            <p:cNvSpPr/>
            <p:nvPr/>
          </p:nvSpPr>
          <p:spPr>
            <a:xfrm>
              <a:off x="2051721" y="1728559"/>
              <a:ext cx="2520279" cy="1259288"/>
            </a:xfrm>
            <a:prstGeom prst="wedgeRoundRectCallout">
              <a:avLst>
                <a:gd name="adj1" fmla="val 64337"/>
                <a:gd name="adj2" fmla="val -14116"/>
                <a:gd name="adj3" fmla="val 16667"/>
              </a:avLst>
            </a:prstGeom>
            <a:noFill/>
            <a:ln w="19050" cap="flat" cmpd="sng">
              <a:solidFill>
                <a:srgbClr val="33CC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eaLnBrk="1" latinLnBrk="1" hangingPunct="1"/>
              <a:endParaRPr lang="zh-CN" altLang="en-US" dirty="0">
                <a:latin typeface="Times New Roman" panose="02020603050405020304" charset="0"/>
                <a:sym typeface="Times New Roman" panose="02020603050405020304" charset="0"/>
              </a:endParaRPr>
            </a:p>
          </p:txBody>
        </p:sp>
        <p:pic>
          <p:nvPicPr>
            <p:cNvPr id="8206" name="图片 14" descr="E:\新画人物图\男0114 拷贝.png男0114 拷贝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4603965" y="1589234"/>
              <a:ext cx="1333516" cy="1554107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6" name="组合 15"/>
          <p:cNvGrpSpPr/>
          <p:nvPr/>
        </p:nvGrpSpPr>
        <p:grpSpPr>
          <a:xfrm>
            <a:off x="4857750" y="3176588"/>
            <a:ext cx="4099719" cy="1717675"/>
            <a:chOff x="2051721" y="1581457"/>
            <a:chExt cx="4099784" cy="1716762"/>
          </a:xfrm>
        </p:grpSpPr>
        <p:sp>
          <p:nvSpPr>
            <p:cNvPr id="8201" name="文本框 16"/>
            <p:cNvSpPr txBox="1"/>
            <p:nvPr/>
          </p:nvSpPr>
          <p:spPr>
            <a:xfrm>
              <a:off x="2061643" y="1728559"/>
              <a:ext cx="2520279" cy="15696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hangingPunct="1"/>
              <a:r>
                <a:rPr lang="zh-CN" altLang="en-US" sz="2400" b="1" dirty="0">
                  <a:latin typeface="Times New Roman" panose="02020603050405020304" charset="0"/>
                  <a:ea typeface="楷体" panose="02010609060101010101" charset="-122"/>
                  <a:sym typeface="Times New Roman" panose="02020603050405020304" charset="0"/>
                </a:rPr>
                <a:t>学习了扇形统计图，知道了不同的统计图有各自的特点。</a:t>
              </a:r>
              <a:endParaRPr lang="zh-CN" altLang="en-US" sz="2400" b="1" dirty="0"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endParaRPr>
            </a:p>
          </p:txBody>
        </p:sp>
        <p:sp>
          <p:nvSpPr>
            <p:cNvPr id="8202" name="对话气泡: 圆角矩形 17"/>
            <p:cNvSpPr/>
            <p:nvPr/>
          </p:nvSpPr>
          <p:spPr>
            <a:xfrm>
              <a:off x="2051721" y="1728559"/>
              <a:ext cx="2520279" cy="1493528"/>
            </a:xfrm>
            <a:prstGeom prst="wedgeRoundRectCallout">
              <a:avLst>
                <a:gd name="adj1" fmla="val 63079"/>
                <a:gd name="adj2" fmla="val -17801"/>
                <a:gd name="adj3" fmla="val 16667"/>
              </a:avLst>
            </a:prstGeom>
            <a:noFill/>
            <a:ln w="19050" cap="flat" cmpd="sng">
              <a:solidFill>
                <a:srgbClr val="33CC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eaLnBrk="1" latinLnBrk="1" hangingPunct="1"/>
              <a:endParaRPr lang="zh-CN" altLang="en-US" dirty="0">
                <a:latin typeface="Times New Roman" panose="02020603050405020304" charset="0"/>
                <a:sym typeface="Times New Roman" panose="02020603050405020304" charset="0"/>
              </a:endParaRPr>
            </a:p>
          </p:txBody>
        </p:sp>
        <p:pic>
          <p:nvPicPr>
            <p:cNvPr id="8203" name="图片 18" descr="E:\新画人物图\女044 拷贝.png女044 拷贝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4885295" y="1581457"/>
              <a:ext cx="1266210" cy="1569660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93868" y="1726158"/>
            <a:ext cx="504056" cy="1938020"/>
          </a:xfrm>
          <a:prstGeom prst="rect">
            <a:avLst/>
          </a:prstGeom>
          <a:solidFill>
            <a:schemeClr val="accent1"/>
          </a:solidFill>
          <a:effectLst>
            <a:softEdge rad="63500"/>
          </a:effec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分数乘除法</a:t>
            </a:r>
            <a:endParaRPr kumimoji="0" lang="zh-CN" altLang="zh-C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24205" y="767715"/>
            <a:ext cx="1831975" cy="4603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计算方法</a:t>
            </a:r>
            <a:endParaRPr kumimoji="0" lang="zh-C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63600" y="2233295"/>
            <a:ext cx="1743710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混合运算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73125" y="3949065"/>
            <a:ext cx="1859280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解决问题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2559050" y="3660775"/>
            <a:ext cx="5977255" cy="82994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lstStyle/>
          <a:p>
            <a:pPr marR="0" defTabSz="914400" latinLnBrk="1">
              <a:buClrTx/>
              <a:buSzTx/>
              <a:buFontTx/>
              <a:buNone/>
              <a:defRPr/>
            </a:pPr>
            <a:r>
              <a:rPr kumimoji="0" lang="en-US" altLang="zh-CN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kumimoji="0" lang="zh-CN" altLang="en-US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已知一个数的几分之几是多少，求这个</a:t>
            </a:r>
            <a:endParaRPr kumimoji="0" lang="zh-CN" altLang="en-US" sz="2400" b="1" kern="1200" cap="none" spc="0" normalizeH="0" baseline="0" noProof="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R="0" defTabSz="914400" latinLnBrk="1">
              <a:buClrTx/>
              <a:buSzTx/>
              <a:buFontTx/>
              <a:buNone/>
              <a:defRPr/>
            </a:pPr>
            <a:r>
              <a:rPr kumimoji="0" lang="zh-CN" altLang="en-US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数，可用方程，也可用除法。</a:t>
            </a:r>
            <a:endParaRPr kumimoji="0" lang="en-US" altLang="zh-CN" sz="2400" b="1" kern="1200" cap="none" spc="0" normalizeH="0" baseline="0" noProof="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8" name="左大括号 17"/>
          <p:cNvSpPr/>
          <p:nvPr/>
        </p:nvSpPr>
        <p:spPr>
          <a:xfrm>
            <a:off x="604520" y="1049973"/>
            <a:ext cx="287338" cy="3168650"/>
          </a:xfrm>
          <a:prstGeom prst="leftBrace">
            <a:avLst>
              <a:gd name="adj1" fmla="val 61213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atinLnBrk="1"/>
            <a:endParaRPr lang="zh-CN" altLang="en-US" sz="24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407285" y="410845"/>
            <a:ext cx="6145530" cy="82994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分数乘法：分子相乘的积作分子，分母相乘                    </a:t>
            </a:r>
            <a:endParaRPr kumimoji="0" lang="zh-CN" altLang="zh-C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的积作分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母</a:t>
            </a:r>
            <a:r>
              <a:rPr kumimoji="0" lang="zh-CN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</a:t>
            </a:r>
            <a:endParaRPr kumimoji="0" lang="zh-CN" altLang="zh-C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7" name="左大括号 16"/>
          <p:cNvSpPr/>
          <p:nvPr/>
        </p:nvSpPr>
        <p:spPr>
          <a:xfrm>
            <a:off x="2209800" y="696278"/>
            <a:ext cx="261938" cy="698500"/>
          </a:xfrm>
          <a:prstGeom prst="leftBrace">
            <a:avLst>
              <a:gd name="adj1" fmla="val 18209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atinLnBrk="1"/>
            <a:endParaRPr lang="zh-CN" altLang="en-US" sz="24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93010" y="1148715"/>
            <a:ext cx="4838700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R="0" defTabSz="914400" latinLnBrk="1">
              <a:buClrTx/>
              <a:buSzTx/>
              <a:buFontTx/>
              <a:buNone/>
              <a:defRPr/>
            </a:pPr>
            <a:r>
              <a:rPr kumimoji="0" lang="zh-CN" altLang="en-US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+mn-cs"/>
              </a:rPr>
              <a:t>分数除法：转化成分数乘法来计算。</a:t>
            </a:r>
            <a:endParaRPr kumimoji="0" lang="zh-CN" altLang="en-US" sz="2400" b="1" kern="1200" cap="none" spc="0" normalizeH="0" baseline="0" noProof="0" dirty="0"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9" name="左大括号 8"/>
          <p:cNvSpPr/>
          <p:nvPr/>
        </p:nvSpPr>
        <p:spPr>
          <a:xfrm>
            <a:off x="2206625" y="2107883"/>
            <a:ext cx="261938" cy="698500"/>
          </a:xfrm>
          <a:prstGeom prst="leftBrace">
            <a:avLst>
              <a:gd name="adj1" fmla="val 18209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atinLnBrk="1"/>
            <a:endParaRPr lang="zh-CN" altLang="en-US" sz="24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0" name="TextBox 7"/>
          <p:cNvSpPr txBox="1"/>
          <p:nvPr/>
        </p:nvSpPr>
        <p:spPr>
          <a:xfrm>
            <a:off x="2493010" y="1842770"/>
            <a:ext cx="4963795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R="0" defTabSz="914400" latinLnBrk="1">
              <a:buClrTx/>
              <a:buSzTx/>
              <a:buFontTx/>
              <a:buNone/>
              <a:defRPr/>
            </a:pPr>
            <a:r>
              <a:rPr kumimoji="0" lang="zh-CN" altLang="en-US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+mn-cs"/>
              </a:rPr>
              <a:t>与整数混合运算的运算顺序相同。</a:t>
            </a:r>
            <a:endParaRPr kumimoji="0" lang="zh-CN" altLang="en-US" sz="2400" b="1" kern="1200" cap="none" spc="0" normalizeH="0" baseline="0" noProof="0" dirty="0"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3" name="TextBox 7"/>
          <p:cNvSpPr txBox="1"/>
          <p:nvPr/>
        </p:nvSpPr>
        <p:spPr>
          <a:xfrm>
            <a:off x="2531745" y="2479675"/>
            <a:ext cx="5386070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R="0" defTabSz="914400" latinLnBrk="1">
              <a:buClrTx/>
              <a:buSzTx/>
              <a:buFontTx/>
              <a:buNone/>
              <a:defRPr/>
            </a:pPr>
            <a:r>
              <a:rPr kumimoji="0" lang="zh-CN" altLang="en-US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+mn-cs"/>
              </a:rPr>
              <a:t>整数乘法的运算定律同样适用于分数。</a:t>
            </a:r>
            <a:endParaRPr kumimoji="0" lang="zh-CN" altLang="en-US" sz="2400" b="1" kern="1200" cap="none" spc="0" normalizeH="0" baseline="0" noProof="0" dirty="0"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6" name="左大括号 15"/>
          <p:cNvSpPr/>
          <p:nvPr/>
        </p:nvSpPr>
        <p:spPr>
          <a:xfrm>
            <a:off x="2258060" y="3392170"/>
            <a:ext cx="262255" cy="1463040"/>
          </a:xfrm>
          <a:prstGeom prst="leftBrace">
            <a:avLst>
              <a:gd name="adj1" fmla="val 18209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atinLnBrk="1"/>
            <a:endParaRPr lang="zh-CN" altLang="en-US" sz="24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1" name="TextBox 7"/>
          <p:cNvSpPr txBox="1"/>
          <p:nvPr/>
        </p:nvSpPr>
        <p:spPr>
          <a:xfrm>
            <a:off x="2541905" y="3154680"/>
            <a:ext cx="6010910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R="0" defTabSz="914400" latinLnBrk="1">
              <a:buClrTx/>
              <a:buSzTx/>
              <a:buFontTx/>
              <a:buNone/>
              <a:defRPr/>
            </a:pPr>
            <a:r>
              <a:rPr kumimoji="0" lang="en-US" altLang="zh-CN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kumimoji="0" lang="zh-CN" altLang="en-US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求一个数的几分之几是多少时，用乘法。</a:t>
            </a:r>
            <a:endParaRPr kumimoji="0" lang="zh-CN" altLang="en-US" sz="2400" b="1" kern="1200" cap="none" spc="0" normalizeH="0" baseline="0" noProof="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4" name="TextBox 7"/>
          <p:cNvSpPr txBox="1"/>
          <p:nvPr/>
        </p:nvSpPr>
        <p:spPr>
          <a:xfrm>
            <a:off x="2541905" y="4525645"/>
            <a:ext cx="6607810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R="0" defTabSz="914400" latinLnBrk="1">
              <a:buClrTx/>
              <a:buSzTx/>
              <a:buFontTx/>
              <a:buNone/>
              <a:defRPr/>
            </a:pPr>
            <a:r>
              <a:rPr kumimoji="0" lang="en-US" altLang="zh-CN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3.</a:t>
            </a:r>
            <a:r>
              <a:rPr kumimoji="0" lang="zh-CN" altLang="en-US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工程问题：把工作总量看作单位</a:t>
            </a:r>
            <a:r>
              <a:rPr kumimoji="0" lang="en-US" altLang="zh-CN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“1”</a:t>
            </a:r>
            <a:r>
              <a:rPr kumimoji="0" lang="zh-CN" altLang="en-US" sz="24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来解决。</a:t>
            </a:r>
            <a:endParaRPr kumimoji="0" lang="zh-CN" altLang="en-US" sz="2400" b="1" kern="1200" cap="none" spc="0" normalizeH="0" baseline="0" noProof="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 animBg="1"/>
      <p:bldP spid="7" grpId="0" animBg="1"/>
      <p:bldP spid="11" grpId="0" animBg="1"/>
      <p:bldP spid="14" grpId="0" animBg="1"/>
      <p:bldP spid="17" grpId="0" animBg="1"/>
      <p:bldP spid="19" grpId="0" animBg="1"/>
      <p:bldP spid="8" grpId="0" animBg="1"/>
      <p:bldP spid="9" grpId="0" animBg="1"/>
      <p:bldP spid="10" grpId="0" bldLvl="0" animBg="1"/>
      <p:bldP spid="13" grpId="0" animBg="1"/>
      <p:bldP spid="16" grpId="0" animBg="1"/>
      <p:bldP spid="21" grpId="0" animBg="1"/>
      <p:bldP spid="15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文本框 1"/>
          <p:cNvSpPr txBox="1"/>
          <p:nvPr/>
        </p:nvSpPr>
        <p:spPr>
          <a:xfrm>
            <a:off x="368618" y="640398"/>
            <a:ext cx="840549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charset="0"/>
              </a:rPr>
              <a:t>想一想分数乘、除法应怎样计算，再计算下面各题。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sym typeface="Times New Roman" panose="02020603050405020304" charset="0"/>
            </a:endParaRPr>
          </a:p>
        </p:txBody>
      </p:sp>
      <p:graphicFrame>
        <p:nvGraphicFramePr>
          <p:cNvPr id="10244" name="对象 3"/>
          <p:cNvGraphicFramePr>
            <a:graphicFrameLocks noChangeAspect="1"/>
          </p:cNvGraphicFramePr>
          <p:nvPr/>
        </p:nvGraphicFramePr>
        <p:xfrm>
          <a:off x="860108" y="1296353"/>
          <a:ext cx="1198562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596900" imgH="406400" progId="Equation.DSMT4">
                  <p:embed/>
                </p:oleObj>
              </mc:Choice>
              <mc:Fallback>
                <p:oleObj name="" r:id="rId1" imgW="596900" imgH="4064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60108" y="1296353"/>
                        <a:ext cx="1198562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对象 4"/>
          <p:cNvGraphicFramePr>
            <a:graphicFrameLocks noChangeAspect="1"/>
          </p:cNvGraphicFramePr>
          <p:nvPr/>
        </p:nvGraphicFramePr>
        <p:xfrm>
          <a:off x="3695383" y="1307465"/>
          <a:ext cx="9937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3" imgW="495300" imgH="393700" progId="Equation.DSMT4">
                  <p:embed/>
                </p:oleObj>
              </mc:Choice>
              <mc:Fallback>
                <p:oleObj name="" r:id="rId3" imgW="495300" imgH="39370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95383" y="1307465"/>
                        <a:ext cx="993775" cy="79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对象 5"/>
          <p:cNvGraphicFramePr>
            <a:graphicFrameLocks noChangeAspect="1"/>
          </p:cNvGraphicFramePr>
          <p:nvPr/>
        </p:nvGraphicFramePr>
        <p:xfrm>
          <a:off x="6275070" y="1294765"/>
          <a:ext cx="13001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5" imgW="647700" imgH="406400" progId="Equation.DSMT4">
                  <p:embed/>
                </p:oleObj>
              </mc:Choice>
              <mc:Fallback>
                <p:oleObj name="" r:id="rId5" imgW="647700" imgH="4064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75070" y="1294765"/>
                        <a:ext cx="1300163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对象 6"/>
          <p:cNvGraphicFramePr>
            <a:graphicFrameLocks noChangeAspect="1"/>
          </p:cNvGraphicFramePr>
          <p:nvPr/>
        </p:nvGraphicFramePr>
        <p:xfrm>
          <a:off x="771208" y="2148840"/>
          <a:ext cx="1350962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673100" imgH="406400" progId="Equation.DSMT4">
                  <p:embed/>
                </p:oleObj>
              </mc:Choice>
              <mc:Fallback>
                <p:oleObj name="" r:id="rId7" imgW="673100" imgH="4064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71208" y="2148840"/>
                        <a:ext cx="1350962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对象 7"/>
          <p:cNvGraphicFramePr>
            <a:graphicFrameLocks noChangeAspect="1"/>
          </p:cNvGraphicFramePr>
          <p:nvPr/>
        </p:nvGraphicFramePr>
        <p:xfrm>
          <a:off x="3657283" y="2161540"/>
          <a:ext cx="10445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9" imgW="520700" imgH="393700" progId="Equation.DSMT4">
                  <p:embed/>
                </p:oleObj>
              </mc:Choice>
              <mc:Fallback>
                <p:oleObj name="" r:id="rId9" imgW="520700" imgH="3937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657283" y="2161540"/>
                        <a:ext cx="1044575" cy="79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对象 8"/>
          <p:cNvGraphicFramePr>
            <a:graphicFrameLocks noChangeAspect="1"/>
          </p:cNvGraphicFramePr>
          <p:nvPr/>
        </p:nvGraphicFramePr>
        <p:xfrm>
          <a:off x="6224270" y="2148840"/>
          <a:ext cx="13763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1" imgW="685800" imgH="406400" progId="Equation.DSMT4">
                  <p:embed/>
                </p:oleObj>
              </mc:Choice>
              <mc:Fallback>
                <p:oleObj name="" r:id="rId11" imgW="685800" imgH="4064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224270" y="2148840"/>
                        <a:ext cx="1376363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对象 9"/>
          <p:cNvGraphicFramePr>
            <a:graphicFrameLocks noChangeAspect="1"/>
          </p:cNvGraphicFramePr>
          <p:nvPr/>
        </p:nvGraphicFramePr>
        <p:xfrm>
          <a:off x="788670" y="2952115"/>
          <a:ext cx="13509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3" imgW="673100" imgH="406400" progId="Equation.DSMT4">
                  <p:embed/>
                </p:oleObj>
              </mc:Choice>
              <mc:Fallback>
                <p:oleObj name="" r:id="rId13" imgW="673100" imgH="4064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88670" y="2952115"/>
                        <a:ext cx="1350963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对象 10"/>
          <p:cNvGraphicFramePr>
            <a:graphicFrameLocks noChangeAspect="1"/>
          </p:cNvGraphicFramePr>
          <p:nvPr/>
        </p:nvGraphicFramePr>
        <p:xfrm>
          <a:off x="3662045" y="2963228"/>
          <a:ext cx="10699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5" imgW="533400" imgH="393700" progId="Equation.DSMT4">
                  <p:embed/>
                </p:oleObj>
              </mc:Choice>
              <mc:Fallback>
                <p:oleObj name="" r:id="rId15" imgW="533400" imgH="3937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662045" y="2963228"/>
                        <a:ext cx="1069975" cy="79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对象 11"/>
          <p:cNvGraphicFramePr>
            <a:graphicFrameLocks noChangeAspect="1"/>
          </p:cNvGraphicFramePr>
          <p:nvPr/>
        </p:nvGraphicFramePr>
        <p:xfrm>
          <a:off x="6190933" y="2950528"/>
          <a:ext cx="147955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7" imgW="735965" imgH="406400" progId="Equation.DSMT4">
                  <p:embed/>
                </p:oleObj>
              </mc:Choice>
              <mc:Fallback>
                <p:oleObj name="" r:id="rId17" imgW="735965" imgH="4064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90933" y="2950528"/>
                        <a:ext cx="1479550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矩形 12"/>
          <p:cNvSpPr/>
          <p:nvPr/>
        </p:nvSpPr>
        <p:spPr>
          <a:xfrm>
            <a:off x="533083" y="3901123"/>
            <a:ext cx="8339137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charset="0"/>
              </a:rPr>
              <a:t>观察左面两列算式，你能发现乘法与除法之间有什么规律吗？</a:t>
            </a:r>
            <a:endParaRPr lang="zh-CN" altLang="en-US" sz="24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  <a:sym typeface="Times New Roman" panose="02020603050405020304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835593" y="4472623"/>
            <a:ext cx="327977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charset="0"/>
              </a:rPr>
              <a:t>除法是乘法的逆运算。</a:t>
            </a:r>
            <a:endParaRPr lang="zh-CN" altLang="en-US" sz="24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sym typeface="Times New Roman" panose="02020603050405020304" charset="0"/>
            </a:endParaRPr>
          </a:p>
        </p:txBody>
      </p:sp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2058670" y="1283653"/>
          <a:ext cx="43338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9" imgW="215900" imgH="405765" progId="Equation.DSMT4">
                  <p:embed/>
                </p:oleObj>
              </mc:Choice>
              <mc:Fallback>
                <p:oleObj name="" r:id="rId19" imgW="215900" imgH="405765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058670" y="1283653"/>
                        <a:ext cx="433388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4738370" y="1283653"/>
          <a:ext cx="28098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21" imgW="139700" imgH="406400" progId="Equation.DSMT4">
                  <p:embed/>
                </p:oleObj>
              </mc:Choice>
              <mc:Fallback>
                <p:oleObj name="" r:id="rId21" imgW="139700" imgH="4064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738370" y="1283653"/>
                        <a:ext cx="280988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/>
          <p:cNvGraphicFramePr>
            <a:graphicFrameLocks noChangeAspect="1"/>
          </p:cNvGraphicFramePr>
          <p:nvPr/>
        </p:nvGraphicFramePr>
        <p:xfrm>
          <a:off x="7564120" y="1537653"/>
          <a:ext cx="38258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23" imgW="190500" imgH="165100" progId="Equation.DSMT4">
                  <p:embed/>
                </p:oleObj>
              </mc:Choice>
              <mc:Fallback>
                <p:oleObj name="" r:id="rId23" imgW="190500" imgH="1651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564120" y="1537653"/>
                        <a:ext cx="382588" cy="3317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/>
          <p:cNvGraphicFramePr>
            <a:graphicFrameLocks noChangeAspect="1"/>
          </p:cNvGraphicFramePr>
          <p:nvPr/>
        </p:nvGraphicFramePr>
        <p:xfrm>
          <a:off x="2185670" y="2128203"/>
          <a:ext cx="30638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5" imgW="152400" imgH="405765" progId="Equation.DSMT4">
                  <p:embed/>
                </p:oleObj>
              </mc:Choice>
              <mc:Fallback>
                <p:oleObj name="" r:id="rId25" imgW="152400" imgH="405765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185670" y="2128203"/>
                        <a:ext cx="306388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18"/>
          <p:cNvGraphicFramePr>
            <a:graphicFrameLocks noChangeAspect="1"/>
          </p:cNvGraphicFramePr>
          <p:nvPr/>
        </p:nvGraphicFramePr>
        <p:xfrm>
          <a:off x="4757420" y="2128203"/>
          <a:ext cx="3048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27" imgW="152400" imgH="405765" progId="Equation.DSMT4">
                  <p:embed/>
                </p:oleObj>
              </mc:Choice>
              <mc:Fallback>
                <p:oleObj name="" r:id="rId27" imgW="152400" imgH="405765" progId="Equation.DSMT4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757420" y="2128203"/>
                        <a:ext cx="304800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/>
          <p:cNvGraphicFramePr>
            <a:graphicFrameLocks noChangeAspect="1"/>
          </p:cNvGraphicFramePr>
          <p:nvPr/>
        </p:nvGraphicFramePr>
        <p:xfrm>
          <a:off x="7597458" y="2371090"/>
          <a:ext cx="407987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29" imgW="203200" imgH="165100" progId="Equation.DSMT4">
                  <p:embed/>
                </p:oleObj>
              </mc:Choice>
              <mc:Fallback>
                <p:oleObj name="" r:id="rId29" imgW="203200" imgH="165100" progId="Equation.DSMT4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597458" y="2371090"/>
                        <a:ext cx="407987" cy="3317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/>
          <p:cNvGraphicFramePr>
            <a:graphicFrameLocks noChangeAspect="1"/>
          </p:cNvGraphicFramePr>
          <p:nvPr/>
        </p:nvGraphicFramePr>
        <p:xfrm>
          <a:off x="2171383" y="2948940"/>
          <a:ext cx="30638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31" imgW="152400" imgH="405765" progId="Equation.DSMT4">
                  <p:embed/>
                </p:oleObj>
              </mc:Choice>
              <mc:Fallback>
                <p:oleObj name="" r:id="rId31" imgW="152400" imgH="405765" progId="Equation.DSMT4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171383" y="2948940"/>
                        <a:ext cx="306387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/>
          <p:cNvGraphicFramePr>
            <a:graphicFrameLocks noChangeAspect="1"/>
          </p:cNvGraphicFramePr>
          <p:nvPr/>
        </p:nvGraphicFramePr>
        <p:xfrm>
          <a:off x="4763770" y="2948940"/>
          <a:ext cx="2794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33" imgW="139700" imgH="406400" progId="Equation.DSMT4">
                  <p:embed/>
                </p:oleObj>
              </mc:Choice>
              <mc:Fallback>
                <p:oleObj name="" r:id="rId33" imgW="139700" imgH="406400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763770" y="2948940"/>
                        <a:ext cx="279400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/>
          <p:cNvGraphicFramePr>
            <a:graphicFrameLocks noChangeAspect="1"/>
          </p:cNvGraphicFramePr>
          <p:nvPr/>
        </p:nvGraphicFramePr>
        <p:xfrm>
          <a:off x="7660958" y="2948940"/>
          <a:ext cx="45878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35" imgW="228600" imgH="406400" progId="Equation.DSMT4">
                  <p:embed/>
                </p:oleObj>
              </mc:Choice>
              <mc:Fallback>
                <p:oleObj name="" r:id="rId35" imgW="228600" imgH="406400" progId="Equation.DSMT4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660958" y="2948940"/>
                        <a:ext cx="458787" cy="81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文本框 2"/>
          <p:cNvSpPr txBox="1"/>
          <p:nvPr/>
        </p:nvSpPr>
        <p:spPr>
          <a:xfrm>
            <a:off x="3372485" y="120650"/>
            <a:ext cx="22059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P111  T1)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矩形 21"/>
          <p:cNvSpPr/>
          <p:nvPr/>
        </p:nvSpPr>
        <p:spPr>
          <a:xfrm>
            <a:off x="2152650" y="4111625"/>
            <a:ext cx="2100580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由总量求分量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0146" y="2526468"/>
            <a:ext cx="504053" cy="460375"/>
          </a:xfrm>
          <a:prstGeom prst="rect">
            <a:avLst/>
          </a:prstGeom>
          <a:solidFill>
            <a:schemeClr val="accent1"/>
          </a:solidFill>
          <a:effectLst>
            <a:softEdge rad="63500"/>
          </a:effectLst>
        </p:spPr>
        <p:txBody>
          <a:bodyPr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比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96925" y="1637665"/>
            <a:ext cx="2270125" cy="82994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与分数、除法的关系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59460" y="3034665"/>
            <a:ext cx="1840865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基本性质：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2" name="左大括号 11"/>
          <p:cNvSpPr/>
          <p:nvPr/>
        </p:nvSpPr>
        <p:spPr>
          <a:xfrm>
            <a:off x="544195" y="1051560"/>
            <a:ext cx="288925" cy="3512820"/>
          </a:xfrm>
          <a:prstGeom prst="leftBrace">
            <a:avLst>
              <a:gd name="adj1" fmla="val 60876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atinLnBrk="1"/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58520" y="796290"/>
            <a:ext cx="1862455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比的意义：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4" name="矩形 1"/>
          <p:cNvSpPr>
            <a:spLocks noChangeArrowheads="1"/>
          </p:cNvSpPr>
          <p:nvPr/>
        </p:nvSpPr>
        <p:spPr bwMode="auto">
          <a:xfrm>
            <a:off x="2505092" y="796566"/>
            <a:ext cx="4467860" cy="4603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non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两个数相除又叫做两个数的比。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396490" y="3054985"/>
            <a:ext cx="5048885" cy="82994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比的前项和后项同时乘或除以相同的数（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0</a:t>
            </a:r>
            <a:r>
              <a:rPr kumimoji="0" lang="zh-CN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除外），比值不变。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" name="左大括号 1"/>
          <p:cNvSpPr/>
          <p:nvPr/>
        </p:nvSpPr>
        <p:spPr>
          <a:xfrm>
            <a:off x="2804795" y="1478915"/>
            <a:ext cx="262255" cy="868680"/>
          </a:xfrm>
          <a:prstGeom prst="leftBrace">
            <a:avLst>
              <a:gd name="adj1" fmla="val 18209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atinLnBrk="1"/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矩形 1"/>
          <p:cNvSpPr>
            <a:spLocks noChangeArrowheads="1"/>
          </p:cNvSpPr>
          <p:nvPr/>
        </p:nvSpPr>
        <p:spPr bwMode="auto">
          <a:xfrm>
            <a:off x="3041032" y="1348381"/>
            <a:ext cx="4302760" cy="4603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non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联系：用字母表示为</a:t>
            </a:r>
            <a:r>
              <a:rPr kumimoji="0" lang="en-US" altLang="zh-CN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a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:</a:t>
            </a:r>
            <a:r>
              <a:rPr kumimoji="0" lang="en-US" altLang="zh-CN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b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=</a:t>
            </a:r>
            <a:r>
              <a:rPr lang="en-US" altLang="zh-CN" sz="2400" b="1" i="1" noProof="0" dirty="0">
                <a:ln>
                  <a:noFill/>
                </a:ln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a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÷</a:t>
            </a:r>
            <a:r>
              <a:rPr lang="en-US" altLang="zh-CN" sz="2400" b="1" i="1" noProof="0" dirty="0">
                <a:ln>
                  <a:noFill/>
                </a:ln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b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=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47126" name="组合 37"/>
          <p:cNvGrpSpPr/>
          <p:nvPr/>
        </p:nvGrpSpPr>
        <p:grpSpPr>
          <a:xfrm>
            <a:off x="7200583" y="1060450"/>
            <a:ext cx="627062" cy="878205"/>
            <a:chOff x="1513" y="1914"/>
            <a:chExt cx="987" cy="1383"/>
          </a:xfrm>
        </p:grpSpPr>
        <p:sp>
          <p:nvSpPr>
            <p:cNvPr id="7" name="文本框 38"/>
            <p:cNvSpPr txBox="1"/>
            <p:nvPr/>
          </p:nvSpPr>
          <p:spPr>
            <a:xfrm>
              <a:off x="1518" y="1914"/>
              <a:ext cx="981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400" b="1" i="1"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a</a:t>
              </a:r>
              <a:endParaRPr lang="en-US" altLang="zh-CN" sz="2400" b="1" i="1"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47128" name="文本框 39"/>
            <p:cNvSpPr txBox="1"/>
            <p:nvPr/>
          </p:nvSpPr>
          <p:spPr>
            <a:xfrm>
              <a:off x="1513" y="2572"/>
              <a:ext cx="987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400" b="1" i="1"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b</a:t>
              </a:r>
              <a:endParaRPr lang="en-US" altLang="zh-CN" sz="2400" b="1" i="1"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cxnSp>
          <p:nvCxnSpPr>
            <p:cNvPr id="41" name="直接连接符 40"/>
            <p:cNvCxnSpPr/>
            <p:nvPr/>
          </p:nvCxnSpPr>
          <p:spPr>
            <a:xfrm>
              <a:off x="1612" y="2631"/>
              <a:ext cx="348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7491095" y="1329055"/>
            <a:ext cx="21056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en-US" altLang="zh-CN" sz="2400" b="1" i="1" noProof="0" dirty="0">
                <a:ln>
                  <a:noFill/>
                </a:ln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+mn-ea"/>
              </a:rPr>
              <a:t>b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</a:rPr>
              <a:t>不为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0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）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矩形 1"/>
          <p:cNvSpPr>
            <a:spLocks noChangeArrowheads="1"/>
          </p:cNvSpPr>
          <p:nvPr/>
        </p:nvSpPr>
        <p:spPr bwMode="auto">
          <a:xfrm>
            <a:off x="3016250" y="2069465"/>
            <a:ext cx="5828030" cy="82994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区别：比表示两个数的倍比关系，分数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是一个数，除法是一种运算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846455" y="4320540"/>
            <a:ext cx="1840865" cy="460375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比的应用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2214880" y="4586605"/>
            <a:ext cx="1824990" cy="0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1"/>
          <p:cNvSpPr>
            <a:spLocks noChangeArrowheads="1"/>
          </p:cNvSpPr>
          <p:nvPr/>
        </p:nvSpPr>
        <p:spPr bwMode="auto">
          <a:xfrm>
            <a:off x="4253230" y="4284980"/>
            <a:ext cx="4516120" cy="4603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求出各部分量占总量的几分之几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4" grpId="0" animBg="1"/>
      <p:bldP spid="8" grpId="0" animBg="1"/>
      <p:bldP spid="2" grpId="0" animBg="1"/>
      <p:bldP spid="3" grpId="0" animBg="1"/>
      <p:bldP spid="9" grpId="0"/>
      <p:bldP spid="19" grpId="0" animBg="1"/>
      <p:bldP spid="10" grpId="0" animBg="1"/>
      <p:bldP spid="18" grpId="0" animBg="1"/>
      <p:bldP spid="20" grpId="0" animBg="1"/>
      <p:bldP spid="22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文本框 1"/>
          <p:cNvSpPr txBox="1"/>
          <p:nvPr/>
        </p:nvSpPr>
        <p:spPr>
          <a:xfrm>
            <a:off x="503238" y="519430"/>
            <a:ext cx="8137525" cy="10388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1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charset="0"/>
              </a:rPr>
              <a:t>说一说比与分数、除法有什么关系，指出下面每个比的前项、后项，并求出比值。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sym typeface="Times New Roman" panose="02020603050405020304" charset="0"/>
            </a:endParaRPr>
          </a:p>
        </p:txBody>
      </p:sp>
      <p:sp>
        <p:nvSpPr>
          <p:cNvPr id="19459" name="文本框 2"/>
          <p:cNvSpPr txBox="1"/>
          <p:nvPr/>
        </p:nvSpPr>
        <p:spPr>
          <a:xfrm>
            <a:off x="1154430" y="1872298"/>
            <a:ext cx="98488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Times New Roman" panose="02020603050405020304" charset="0"/>
              </a:rPr>
              <a:t>2 </a:t>
            </a:r>
            <a:r>
              <a:rPr lang="zh-CN" altLang="en-US" sz="2800" b="1" dirty="0">
                <a:latin typeface="楷体_GB2312" panose="02010609030101010101" pitchFamily="49" charset="-122"/>
                <a:ea typeface="楷体_GB2312" panose="02010609030101010101" pitchFamily="49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Times New Roman" panose="02020603050405020304" charset="0"/>
              </a:rPr>
              <a:t>5</a:t>
            </a:r>
            <a:endParaRPr lang="zh-CN" altLang="en-US" sz="2800" b="1" dirty="0">
              <a:latin typeface="Times New Roman" panose="02020603050405020304" charset="0"/>
              <a:ea typeface="Times New Roman" panose="02020603050405020304" charset="0"/>
              <a:sym typeface="Times New Roman" panose="02020603050405020304" charset="0"/>
            </a:endParaRPr>
          </a:p>
        </p:txBody>
      </p:sp>
      <p:sp>
        <p:nvSpPr>
          <p:cNvPr id="19460" name="文本框 3"/>
          <p:cNvSpPr txBox="1"/>
          <p:nvPr/>
        </p:nvSpPr>
        <p:spPr>
          <a:xfrm>
            <a:off x="1154430" y="2643823"/>
            <a:ext cx="151828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Times New Roman" panose="02020603050405020304" charset="0"/>
              </a:rPr>
              <a:t>0.6 </a:t>
            </a:r>
            <a:r>
              <a:rPr lang="zh-CN" altLang="en-US" sz="2800" b="1" dirty="0">
                <a:latin typeface="楷体_GB2312" panose="02010609030101010101" pitchFamily="49" charset="-122"/>
                <a:ea typeface="楷体_GB2312" panose="02010609030101010101" pitchFamily="49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Times New Roman" panose="02020603050405020304" charset="0"/>
              </a:rPr>
              <a:t>0.3</a:t>
            </a:r>
            <a:endParaRPr lang="zh-CN" altLang="en-US" sz="2800" b="1" dirty="0">
              <a:latin typeface="Times New Roman" panose="02020603050405020304" charset="0"/>
              <a:ea typeface="Times New Roman" panose="02020603050405020304" charset="0"/>
              <a:sym typeface="Times New Roman" panose="02020603050405020304" charset="0"/>
            </a:endParaRPr>
          </a:p>
        </p:txBody>
      </p:sp>
      <p:graphicFrame>
        <p:nvGraphicFramePr>
          <p:cNvPr id="19461" name="对象 4"/>
          <p:cNvGraphicFramePr>
            <a:graphicFrameLocks noChangeAspect="1"/>
          </p:cNvGraphicFramePr>
          <p:nvPr/>
        </p:nvGraphicFramePr>
        <p:xfrm>
          <a:off x="1133793" y="3547110"/>
          <a:ext cx="433387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1" imgW="215900" imgH="393065" progId="Equation.DSMT4">
                  <p:embed/>
                </p:oleObj>
              </mc:Choice>
              <mc:Fallback>
                <p:oleObj name="" r:id="rId1" imgW="215900" imgH="393065" progId="Equation.DSMT4">
                  <p:embed/>
                  <p:pic>
                    <p:nvPicPr>
                      <p:cNvPr id="0" name="图片 311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33793" y="3547110"/>
                        <a:ext cx="433387" cy="788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/>
          <p:cNvSpPr/>
          <p:nvPr/>
        </p:nvSpPr>
        <p:spPr>
          <a:xfrm>
            <a:off x="3078480" y="1651635"/>
            <a:ext cx="4167188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比的前项是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2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，后项是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5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。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sym typeface="Times New Roman" panose="02020603050405020304" charset="0"/>
            </a:endParaRPr>
          </a:p>
          <a:p>
            <a:pPr eaLnBrk="1" latinLnBrk="1" hangingPunct="1">
              <a:buFont typeface="Arial" panose="020B0604020202020204" pitchFamily="34" charset="0"/>
            </a:pP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sym typeface="Times New Roman" panose="02020603050405020304" charset="0"/>
            </a:endParaRPr>
          </a:p>
        </p:txBody>
      </p:sp>
      <p:sp>
        <p:nvSpPr>
          <p:cNvPr id="8" name="矩形 2"/>
          <p:cNvSpPr/>
          <p:nvPr/>
        </p:nvSpPr>
        <p:spPr>
          <a:xfrm>
            <a:off x="3078480" y="2085023"/>
            <a:ext cx="2808288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 eaLnBrk="1" latinLnBrk="1" hangingPunct="1">
              <a:buFont typeface="Arial" panose="020B0604020202020204" pitchFamily="34" charset="0"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sym typeface="Times New Roman" panose="02020603050405020304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sym typeface="Times New Roman" panose="02020603050405020304" charset="0"/>
              </a:rPr>
              <a:t>2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Times New Roman" panose="02020603050405020304" charset="0"/>
              </a:rPr>
              <a:t> 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sym typeface="Times New Roman" panose="02020603050405020304" charset="0"/>
              </a:rPr>
              <a:t>5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sym typeface="Times New Roman" panose="02020603050405020304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sym typeface="Times New Roman" panose="02020603050405020304" charset="0"/>
              </a:rPr>
              <a:t>2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sym typeface="Times New Roman" panose="02020603050405020304" charset="0"/>
              </a:rPr>
              <a:t>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sym typeface="Times New Roman" panose="02020603050405020304" charset="0"/>
              </a:rPr>
              <a:t>5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sym typeface="Times New Roman" panose="02020603050405020304" charset="0"/>
              </a:rPr>
              <a:t>＝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sym typeface="Times New Roman" panose="02020603050405020304" charset="0"/>
            </a:endParaRPr>
          </a:p>
        </p:txBody>
      </p:sp>
      <p:graphicFrame>
        <p:nvGraphicFramePr>
          <p:cNvPr id="9" name="对象 3"/>
          <p:cNvGraphicFramePr>
            <a:graphicFrameLocks noChangeAspect="1"/>
          </p:cNvGraphicFramePr>
          <p:nvPr/>
        </p:nvGraphicFramePr>
        <p:xfrm>
          <a:off x="5316855" y="2138998"/>
          <a:ext cx="5699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3" imgW="241300" imgH="177165" progId="Equation.DSMT4">
                  <p:embed/>
                </p:oleObj>
              </mc:Choice>
              <mc:Fallback>
                <p:oleObj name="" r:id="rId3" imgW="241300" imgH="177165" progId="Equation.DSMT4">
                  <p:embed/>
                  <p:pic>
                    <p:nvPicPr>
                      <p:cNvPr id="0" name="图片 31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16855" y="2138998"/>
                        <a:ext cx="569913" cy="4175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/>
          <p:cNvSpPr/>
          <p:nvPr/>
        </p:nvSpPr>
        <p:spPr>
          <a:xfrm>
            <a:off x="2987993" y="2640648"/>
            <a:ext cx="4659312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比的前项是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0.6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，后项是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0.3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。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sym typeface="Times New Roman" panose="02020603050405020304" charset="0"/>
            </a:endParaRPr>
          </a:p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 0.6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0.3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0.6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0.3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2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sym typeface="Times New Roman" panose="0202060305040502030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867218" y="3712210"/>
            <a:ext cx="433070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比的前项是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4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，后项是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12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。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sym typeface="Times New Roman" panose="02020603050405020304" charset="0"/>
            </a:endParaRPr>
          </a:p>
        </p:txBody>
      </p:sp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6121718" y="3677285"/>
          <a:ext cx="1993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5" imgW="888365" imgH="406400" progId="Equation.DSMT4">
                  <p:embed/>
                </p:oleObj>
              </mc:Choice>
              <mc:Fallback>
                <p:oleObj name="" r:id="rId5" imgW="888365" imgH="406400" progId="Equation.DSMT4">
                  <p:embed/>
                  <p:pic>
                    <p:nvPicPr>
                      <p:cNvPr id="0" name="图片 311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21718" y="3677285"/>
                        <a:ext cx="1993900" cy="914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文本框 2"/>
          <p:cNvSpPr txBox="1"/>
          <p:nvPr/>
        </p:nvSpPr>
        <p:spPr>
          <a:xfrm>
            <a:off x="3372485" y="120650"/>
            <a:ext cx="22059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P111  T2)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3" name="组合 12"/>
          <p:cNvGrpSpPr/>
          <p:nvPr/>
        </p:nvGrpSpPr>
        <p:grpSpPr>
          <a:xfrm>
            <a:off x="-14605" y="-16510"/>
            <a:ext cx="2209878" cy="506730"/>
            <a:chOff x="0" y="1"/>
            <a:chExt cx="3480" cy="798"/>
          </a:xfrm>
        </p:grpSpPr>
        <p:sp>
          <p:nvSpPr>
            <p:cNvPr id="14" name="平行四边形 1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巩固运用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7651" name="矩形 1"/>
          <p:cNvSpPr/>
          <p:nvPr/>
        </p:nvSpPr>
        <p:spPr>
          <a:xfrm>
            <a:off x="806450" y="760095"/>
            <a:ext cx="675640" cy="650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1.</a:t>
            </a:r>
            <a:endParaRPr lang="en-US" altLang="zh-CN" sz="2800" b="1" dirty="0">
              <a:latin typeface="Times New Roman" panose="02020603050405020304" charset="0"/>
              <a:ea typeface="楷体" panose="02010609060101010101" charset="-122"/>
              <a:sym typeface="Times New Roman" panose="02020603050405020304" charset="0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372485" y="120650"/>
            <a:ext cx="33489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P113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练习二十三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T1)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3075" name="Picture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3130" y="1451610"/>
            <a:ext cx="3509963" cy="2743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9330" y="1375410"/>
            <a:ext cx="3536950" cy="28956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" name="Group 231"/>
          <p:cNvGrpSpPr/>
          <p:nvPr/>
        </p:nvGrpSpPr>
        <p:grpSpPr>
          <a:xfrm>
            <a:off x="3570605" y="1594485"/>
            <a:ext cx="609600" cy="847725"/>
            <a:chOff x="2055" y="1521"/>
            <a:chExt cx="384" cy="534"/>
          </a:xfrm>
        </p:grpSpPr>
        <p:sp>
          <p:nvSpPr>
            <p:cNvPr id="3078" name="Text Box 68"/>
            <p:cNvSpPr txBox="1"/>
            <p:nvPr/>
          </p:nvSpPr>
          <p:spPr>
            <a:xfrm>
              <a:off x="2077" y="1521"/>
              <a:ext cx="355" cy="31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3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079" name="Text Box 69"/>
            <p:cNvSpPr txBox="1"/>
            <p:nvPr/>
          </p:nvSpPr>
          <p:spPr>
            <a:xfrm>
              <a:off x="2055" y="1745"/>
              <a:ext cx="384" cy="31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16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080" name="Line 70"/>
            <p:cNvSpPr/>
            <p:nvPr/>
          </p:nvSpPr>
          <p:spPr>
            <a:xfrm flipV="1">
              <a:off x="2149" y="1794"/>
              <a:ext cx="211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1" name="Group 231"/>
          <p:cNvGrpSpPr/>
          <p:nvPr/>
        </p:nvGrpSpPr>
        <p:grpSpPr>
          <a:xfrm>
            <a:off x="3558540" y="2419985"/>
            <a:ext cx="609600" cy="838200"/>
            <a:chOff x="2055" y="1533"/>
            <a:chExt cx="384" cy="528"/>
          </a:xfrm>
        </p:grpSpPr>
        <p:sp>
          <p:nvSpPr>
            <p:cNvPr id="3082" name="Text Box 68"/>
            <p:cNvSpPr txBox="1"/>
            <p:nvPr/>
          </p:nvSpPr>
          <p:spPr>
            <a:xfrm>
              <a:off x="2077" y="1533"/>
              <a:ext cx="355" cy="32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5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083" name="Text Box 69"/>
            <p:cNvSpPr txBox="1"/>
            <p:nvPr/>
          </p:nvSpPr>
          <p:spPr>
            <a:xfrm>
              <a:off x="2055" y="1751"/>
              <a:ext cx="384" cy="31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4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084" name="Line 70"/>
            <p:cNvSpPr/>
            <p:nvPr/>
          </p:nvSpPr>
          <p:spPr>
            <a:xfrm flipV="1">
              <a:off x="2149" y="1794"/>
              <a:ext cx="211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2" name="Group 231"/>
          <p:cNvGrpSpPr/>
          <p:nvPr/>
        </p:nvGrpSpPr>
        <p:grpSpPr>
          <a:xfrm>
            <a:off x="3594100" y="3258185"/>
            <a:ext cx="609600" cy="815975"/>
            <a:chOff x="2091" y="1533"/>
            <a:chExt cx="384" cy="514"/>
          </a:xfrm>
        </p:grpSpPr>
        <p:sp>
          <p:nvSpPr>
            <p:cNvPr id="3086" name="Text Box 68"/>
            <p:cNvSpPr txBox="1"/>
            <p:nvPr/>
          </p:nvSpPr>
          <p:spPr>
            <a:xfrm>
              <a:off x="2095" y="1533"/>
              <a:ext cx="355" cy="32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1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087" name="Text Box 69"/>
            <p:cNvSpPr txBox="1"/>
            <p:nvPr/>
          </p:nvSpPr>
          <p:spPr>
            <a:xfrm>
              <a:off x="2091" y="1737"/>
              <a:ext cx="384" cy="31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8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088" name="Line 70"/>
            <p:cNvSpPr/>
            <p:nvPr/>
          </p:nvSpPr>
          <p:spPr>
            <a:xfrm flipV="1">
              <a:off x="2179" y="1794"/>
              <a:ext cx="211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6" name="Group 231"/>
          <p:cNvGrpSpPr/>
          <p:nvPr/>
        </p:nvGrpSpPr>
        <p:grpSpPr>
          <a:xfrm>
            <a:off x="7472680" y="1613535"/>
            <a:ext cx="609600" cy="815975"/>
            <a:chOff x="2081" y="1533"/>
            <a:chExt cx="384" cy="514"/>
          </a:xfrm>
        </p:grpSpPr>
        <p:sp>
          <p:nvSpPr>
            <p:cNvPr id="3090" name="Text Box 68"/>
            <p:cNvSpPr txBox="1"/>
            <p:nvPr/>
          </p:nvSpPr>
          <p:spPr>
            <a:xfrm>
              <a:off x="2089" y="1533"/>
              <a:ext cx="355" cy="32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8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091" name="Text Box 69"/>
            <p:cNvSpPr txBox="1"/>
            <p:nvPr/>
          </p:nvSpPr>
          <p:spPr>
            <a:xfrm>
              <a:off x="2081" y="1737"/>
              <a:ext cx="384" cy="31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3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092" name="Line 70"/>
            <p:cNvSpPr/>
            <p:nvPr/>
          </p:nvSpPr>
          <p:spPr>
            <a:xfrm flipV="1">
              <a:off x="2149" y="1794"/>
              <a:ext cx="211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7" name="Group 231"/>
          <p:cNvGrpSpPr/>
          <p:nvPr/>
        </p:nvGrpSpPr>
        <p:grpSpPr>
          <a:xfrm>
            <a:off x="7461250" y="2442210"/>
            <a:ext cx="609600" cy="847725"/>
            <a:chOff x="2061" y="1527"/>
            <a:chExt cx="384" cy="534"/>
          </a:xfrm>
        </p:grpSpPr>
        <p:sp>
          <p:nvSpPr>
            <p:cNvPr id="18" name="Text Box 68"/>
            <p:cNvSpPr txBox="1"/>
            <p:nvPr/>
          </p:nvSpPr>
          <p:spPr>
            <a:xfrm>
              <a:off x="2065" y="1527"/>
              <a:ext cx="355" cy="32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4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19" name="Text Box 69"/>
            <p:cNvSpPr txBox="1"/>
            <p:nvPr/>
          </p:nvSpPr>
          <p:spPr>
            <a:xfrm>
              <a:off x="2061" y="1751"/>
              <a:ext cx="384" cy="31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27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20" name="Line 70"/>
            <p:cNvSpPr/>
            <p:nvPr/>
          </p:nvSpPr>
          <p:spPr>
            <a:xfrm flipV="1">
              <a:off x="2149" y="1794"/>
              <a:ext cx="211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21" name="Group 231"/>
          <p:cNvGrpSpPr/>
          <p:nvPr/>
        </p:nvGrpSpPr>
        <p:grpSpPr>
          <a:xfrm>
            <a:off x="7454900" y="3336290"/>
            <a:ext cx="609600" cy="854075"/>
            <a:chOff x="2057" y="1527"/>
            <a:chExt cx="384" cy="538"/>
          </a:xfrm>
        </p:grpSpPr>
        <p:sp>
          <p:nvSpPr>
            <p:cNvPr id="3098" name="Text Box 68"/>
            <p:cNvSpPr txBox="1"/>
            <p:nvPr/>
          </p:nvSpPr>
          <p:spPr>
            <a:xfrm>
              <a:off x="2071" y="1527"/>
              <a:ext cx="355" cy="32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4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099" name="Text Box 69"/>
            <p:cNvSpPr txBox="1"/>
            <p:nvPr/>
          </p:nvSpPr>
          <p:spPr>
            <a:xfrm>
              <a:off x="2057" y="1755"/>
              <a:ext cx="384" cy="31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3</a:t>
              </a:r>
              <a:endParaRPr lang="en-US" altLang="zh-CN" sz="26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3100" name="Line 70"/>
            <p:cNvSpPr/>
            <p:nvPr/>
          </p:nvSpPr>
          <p:spPr>
            <a:xfrm flipV="1">
              <a:off x="2149" y="1794"/>
              <a:ext cx="211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文本框 7"/>
          <p:cNvSpPr txBox="1"/>
          <p:nvPr/>
        </p:nvSpPr>
        <p:spPr>
          <a:xfrm>
            <a:off x="500380" y="535940"/>
            <a:ext cx="75615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2.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下面的说法对吗？对的画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“√”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，错的画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“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×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”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。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96545" y="1122045"/>
            <a:ext cx="824865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</a:t>
            </a:r>
            <a:r>
              <a:rPr lang="en-US" altLang="zh-CN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）一个真分数的倒数一定比这个真分数大。 （    ）</a:t>
            </a:r>
            <a:endParaRPr lang="zh-CN" altLang="en-US" sz="26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96545" y="1762760"/>
            <a:ext cx="855091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</a:t>
            </a:r>
            <a:r>
              <a:rPr lang="en-US" altLang="zh-CN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</a:t>
            </a: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）一个数乘分数的积一定比原来的数小。   （    ）</a:t>
            </a:r>
            <a:endParaRPr lang="zh-CN" altLang="en-US" sz="26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96545" y="2326005"/>
            <a:ext cx="855091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</a:t>
            </a:r>
            <a:r>
              <a:rPr lang="en-US" altLang="zh-CN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</a:t>
            </a: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）一个数除以分数的商一定比原来的数大。 （    ）</a:t>
            </a:r>
            <a:endParaRPr lang="zh-CN" altLang="en-US" sz="26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96545" y="2996565"/>
            <a:ext cx="8644255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</a:t>
            </a:r>
            <a:r>
              <a:rPr lang="en-US" altLang="zh-CN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</a:t>
            </a: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）大牛和小牛的头数比是</a:t>
            </a:r>
            <a:r>
              <a:rPr lang="en-US" altLang="zh-CN" sz="26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4 ∶5</a:t>
            </a: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，表示大牛比小牛          少   。                                   </a:t>
            </a: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（    ）</a:t>
            </a: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                            </a:t>
            </a:r>
            <a:endParaRPr lang="zh-CN" altLang="en-US" sz="26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pSp>
        <p:nvGrpSpPr>
          <p:cNvPr id="47126" name="组合 37"/>
          <p:cNvGrpSpPr/>
          <p:nvPr/>
        </p:nvGrpSpPr>
        <p:grpSpPr>
          <a:xfrm rot="0">
            <a:off x="755650" y="3258185"/>
            <a:ext cx="546100" cy="900430"/>
            <a:chOff x="1533" y="1903"/>
            <a:chExt cx="987" cy="1418"/>
          </a:xfrm>
        </p:grpSpPr>
        <p:sp>
          <p:nvSpPr>
            <p:cNvPr id="47127" name="文本框 38"/>
            <p:cNvSpPr txBox="1"/>
            <p:nvPr/>
          </p:nvSpPr>
          <p:spPr>
            <a:xfrm>
              <a:off x="1533" y="1903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1</a:t>
              </a:r>
              <a:endPara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47128" name="文本框 39"/>
            <p:cNvSpPr txBox="1"/>
            <p:nvPr/>
          </p:nvSpPr>
          <p:spPr>
            <a:xfrm>
              <a:off x="1533" y="2499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rPr>
                <a:t>5</a:t>
              </a:r>
              <a:endPara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endParaRPr>
            </a:p>
          </p:txBody>
        </p:sp>
        <p:cxnSp>
          <p:nvCxnSpPr>
            <p:cNvPr id="41" name="直接连接符 40"/>
            <p:cNvCxnSpPr/>
            <p:nvPr/>
          </p:nvCxnSpPr>
          <p:spPr>
            <a:xfrm flipV="1">
              <a:off x="1611" y="2597"/>
              <a:ext cx="397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文本框 22"/>
          <p:cNvSpPr txBox="1"/>
          <p:nvPr/>
        </p:nvSpPr>
        <p:spPr>
          <a:xfrm>
            <a:off x="7731760" y="1108710"/>
            <a:ext cx="813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√</a:t>
            </a:r>
            <a:endParaRPr lang="en-US" altLang="zh-CN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782560" y="1737360"/>
            <a:ext cx="813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741920" y="2295525"/>
            <a:ext cx="813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7731760" y="3366135"/>
            <a:ext cx="813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√</a:t>
            </a:r>
            <a:endParaRPr lang="en-US" altLang="zh-CN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012440" y="73660"/>
            <a:ext cx="33489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P113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练习二十三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T4)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6" name="文本框 14"/>
          <p:cNvSpPr txBox="1"/>
          <p:nvPr/>
        </p:nvSpPr>
        <p:spPr>
          <a:xfrm>
            <a:off x="911543" y="696278"/>
            <a:ext cx="652716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latin typeface="Times New Roman" panose="02020603050405020304" charset="0"/>
                <a:ea typeface="楷体" panose="02010609060101010101" charset="-122"/>
                <a:sym typeface="Times New Roman" panose="02020603050405020304" charset="0"/>
              </a:rPr>
              <a:t>3.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charset="0"/>
              </a:rPr>
              <a:t>计算下面各题，怎样简便就怎样计算。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sym typeface="Times New Roman" panose="02020603050405020304" charset="0"/>
            </a:endParaRPr>
          </a:p>
        </p:txBody>
      </p:sp>
      <p:graphicFrame>
        <p:nvGraphicFramePr>
          <p:cNvPr id="13317" name="对象 2"/>
          <p:cNvGraphicFramePr>
            <a:graphicFrameLocks noChangeAspect="1"/>
          </p:cNvGraphicFramePr>
          <p:nvPr/>
        </p:nvGraphicFramePr>
        <p:xfrm>
          <a:off x="1763713" y="1316038"/>
          <a:ext cx="18002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" imgW="850265" imgH="393700" progId="Equation.DSMT4">
                  <p:embed/>
                </p:oleObj>
              </mc:Choice>
              <mc:Fallback>
                <p:oleObj name="" r:id="rId1" imgW="850265" imgH="393700" progId="Equation.DSMT4">
                  <p:embed/>
                  <p:pic>
                    <p:nvPicPr>
                      <p:cNvPr id="0" name="图片 310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63713" y="1316038"/>
                        <a:ext cx="1800225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对象 16"/>
          <p:cNvGraphicFramePr>
            <a:graphicFrameLocks noChangeAspect="1"/>
          </p:cNvGraphicFramePr>
          <p:nvPr/>
        </p:nvGraphicFramePr>
        <p:xfrm>
          <a:off x="4895850" y="1309688"/>
          <a:ext cx="18811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3" imgW="888365" imgH="431800" progId="Equation.DSMT4">
                  <p:embed/>
                </p:oleObj>
              </mc:Choice>
              <mc:Fallback>
                <p:oleObj name="" r:id="rId3" imgW="888365" imgH="431800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95850" y="1309688"/>
                        <a:ext cx="1881188" cy="914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对象 18"/>
          <p:cNvGraphicFramePr>
            <a:graphicFrameLocks noChangeAspect="1"/>
          </p:cNvGraphicFramePr>
          <p:nvPr/>
        </p:nvGraphicFramePr>
        <p:xfrm>
          <a:off x="1487488" y="2328863"/>
          <a:ext cx="2390775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5" imgW="1129665" imgH="850265" progId="Equation.DSMT4">
                  <p:embed/>
                </p:oleObj>
              </mc:Choice>
              <mc:Fallback>
                <p:oleObj name="" r:id="rId5" imgW="1129665" imgH="850265" progId="Equation.DSMT4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87488" y="2328863"/>
                        <a:ext cx="2390775" cy="1800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对象 19"/>
          <p:cNvGraphicFramePr>
            <a:graphicFrameLocks noChangeAspect="1"/>
          </p:cNvGraphicFramePr>
          <p:nvPr/>
        </p:nvGraphicFramePr>
        <p:xfrm>
          <a:off x="4719638" y="2362200"/>
          <a:ext cx="1289050" cy="171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7" imgW="609600" imgH="812165" progId="Equation.DSMT4">
                  <p:embed/>
                </p:oleObj>
              </mc:Choice>
              <mc:Fallback>
                <p:oleObj name="" r:id="rId7" imgW="609600" imgH="812165" progId="Equation.DSMT4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19638" y="2362200"/>
                        <a:ext cx="1289050" cy="1719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文本框 2"/>
          <p:cNvSpPr txBox="1"/>
          <p:nvPr/>
        </p:nvSpPr>
        <p:spPr>
          <a:xfrm>
            <a:off x="3012440" y="73660"/>
            <a:ext cx="33489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P113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练习二十三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T5)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1367</Words>
  <Application>WPS 演示</Application>
  <PresentationFormat>在屏幕上显示</PresentationFormat>
  <Paragraphs>251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33</vt:i4>
      </vt:variant>
      <vt:variant>
        <vt:lpstr>幻灯片标题</vt:lpstr>
      </vt:variant>
      <vt:variant>
        <vt:i4>15</vt:i4>
      </vt:variant>
    </vt:vector>
  </HeadingPairs>
  <TitlesOfParts>
    <vt:vector size="62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楷体_GB2312</vt:lpstr>
      <vt:lpstr>新宋体</vt:lpstr>
      <vt:lpstr>Arial Narrow</vt:lpstr>
      <vt:lpstr>Bell MT</vt:lpstr>
      <vt:lpstr>Arial Unicode MS</vt:lpstr>
      <vt:lpstr>Calibri</vt:lpstr>
      <vt:lpstr>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2022-09-04T14:27:56Z</dcterms:created>
  <dcterms:modified xsi:type="dcterms:W3CDTF">2022-09-04T14:27:56Z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413EC68A76AB4A38BDED7F142435AD1F</vt:lpwstr>
  </property>
</Properties>
</file>