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2" r:id="rId1"/>
  </p:sldMasterIdLst>
  <p:notesMasterIdLst>
    <p:notesMasterId r:id="rId13"/>
  </p:notesMasterIdLst>
  <p:sldIdLst>
    <p:sldId id="256" r:id="rId2"/>
    <p:sldId id="326" r:id="rId3"/>
    <p:sldId id="356" r:id="rId4"/>
    <p:sldId id="352" r:id="rId5"/>
    <p:sldId id="353" r:id="rId6"/>
    <p:sldId id="357" r:id="rId7"/>
    <p:sldId id="288" r:id="rId8"/>
    <p:sldId id="358" r:id="rId9"/>
    <p:sldId id="368" r:id="rId10"/>
    <p:sldId id="369" r:id="rId11"/>
    <p:sldId id="32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黑体" panose="02010609060101010101" pitchFamily="49" charset="-122"/>
      <p:regular r:id="rId18"/>
    </p:embeddedFont>
    <p:embeddedFont>
      <p:font typeface="楷体" panose="02010609060101010101" pitchFamily="49" charset="-122"/>
      <p:regular r:id="rId1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A6A4"/>
    <a:srgbClr val="FFFF66"/>
    <a:srgbClr val="FF0066"/>
    <a:srgbClr val="F8F7F2"/>
    <a:srgbClr val="FFCC00"/>
    <a:srgbClr val="CCFFFF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734" y="72"/>
      </p:cViewPr>
      <p:guideLst>
        <p:guide orient="horz" pos="1620"/>
        <p:guide pos="2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245C8E8-8E02-48A8-A699-FD2BD6F6F6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2681D2-11CF-4257-A44A-D7DB3B8499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519BE28-C5C4-463B-8036-6788FEBFD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25F50E0A-F0B8-4A7A-B681-F479B6029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E2FD90-801C-41EE-B326-F4281F8933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DF2141-F6D2-4C6B-B65E-6B66065A5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B7514CD-59BE-4B5C-B088-9FCBE3C84E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5">
            <a:extLst>
              <a:ext uri="{FF2B5EF4-FFF2-40B4-BE49-F238E27FC236}">
                <a16:creationId xmlns:a16="http://schemas.microsoft.com/office/drawing/2014/main" id="{3B35A44F-759A-4768-A98E-7FAF2908550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2225" y="43195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3" name="文本框 25">
            <a:extLst>
              <a:ext uri="{FF2B5EF4-FFF2-40B4-BE49-F238E27FC236}">
                <a16:creationId xmlns:a16="http://schemas.microsoft.com/office/drawing/2014/main" id="{0D620A33-DC50-49AE-BFF7-BA99C8AFF9E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4288" y="388461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4" name="文本框 25">
            <a:extLst>
              <a:ext uri="{FF2B5EF4-FFF2-40B4-BE49-F238E27FC236}">
                <a16:creationId xmlns:a16="http://schemas.microsoft.com/office/drawing/2014/main" id="{3F31D28D-907A-4DC9-B8FB-1FC73C0030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82938" y="36528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5" name="文本框 25">
            <a:extLst>
              <a:ext uri="{FF2B5EF4-FFF2-40B4-BE49-F238E27FC236}">
                <a16:creationId xmlns:a16="http://schemas.microsoft.com/office/drawing/2014/main" id="{41015467-FB9A-4CF0-9665-3E997D0F6B1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32178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6" name="文本框 25">
            <a:extLst>
              <a:ext uri="{FF2B5EF4-FFF2-40B4-BE49-F238E27FC236}">
                <a16:creationId xmlns:a16="http://schemas.microsoft.com/office/drawing/2014/main" id="{5F25DA4D-F35F-404D-8DBB-2FEC11BF92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81288" y="24431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7" name="文本框 25">
            <a:extLst>
              <a:ext uri="{FF2B5EF4-FFF2-40B4-BE49-F238E27FC236}">
                <a16:creationId xmlns:a16="http://schemas.microsoft.com/office/drawing/2014/main" id="{1C26B35F-45FE-46CE-B477-69F2271932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03350" y="20113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8" name="文本框 25">
            <a:extLst>
              <a:ext uri="{FF2B5EF4-FFF2-40B4-BE49-F238E27FC236}">
                <a16:creationId xmlns:a16="http://schemas.microsoft.com/office/drawing/2014/main" id="{24AB61A3-024F-4979-B7AA-51438788BE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8513" y="19732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9" name="文本框 25">
            <a:extLst>
              <a:ext uri="{FF2B5EF4-FFF2-40B4-BE49-F238E27FC236}">
                <a16:creationId xmlns:a16="http://schemas.microsoft.com/office/drawing/2014/main" id="{08FDB8E9-CB98-4039-A052-447C34BA0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60575" y="15382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10" name="文本框 25">
            <a:extLst>
              <a:ext uri="{FF2B5EF4-FFF2-40B4-BE49-F238E27FC236}">
                <a16:creationId xmlns:a16="http://schemas.microsoft.com/office/drawing/2014/main" id="{291690E7-638C-4E88-92FD-97DEEE7D29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72200" y="20526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11" name="文本框 25">
            <a:extLst>
              <a:ext uri="{FF2B5EF4-FFF2-40B4-BE49-F238E27FC236}">
                <a16:creationId xmlns:a16="http://schemas.microsoft.com/office/drawing/2014/main" id="{8BC667E1-ABEF-4832-B046-17F0A111C9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95850" y="16208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12" name="文本框 25">
            <a:extLst>
              <a:ext uri="{FF2B5EF4-FFF2-40B4-BE49-F238E27FC236}">
                <a16:creationId xmlns:a16="http://schemas.microsoft.com/office/drawing/2014/main" id="{59151390-984F-4C12-B265-3B87C68CE8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1713" y="37480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13" name="文本框 25">
            <a:extLst>
              <a:ext uri="{FF2B5EF4-FFF2-40B4-BE49-F238E27FC236}">
                <a16:creationId xmlns:a16="http://schemas.microsoft.com/office/drawing/2014/main" id="{5746670D-4A99-4631-95D1-805B57C085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03775" y="33162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14" name="文本框 25">
            <a:extLst>
              <a:ext uri="{FF2B5EF4-FFF2-40B4-BE49-F238E27FC236}">
                <a16:creationId xmlns:a16="http://schemas.microsoft.com/office/drawing/2014/main" id="{D0F806EC-3386-41A8-A61C-7D7664A498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583363" y="27098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15" name="文本框 25">
            <a:extLst>
              <a:ext uri="{FF2B5EF4-FFF2-40B4-BE49-F238E27FC236}">
                <a16:creationId xmlns:a16="http://schemas.microsoft.com/office/drawing/2014/main" id="{E008E28F-3EAE-43D0-B77C-C728C42CB6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05425" y="227488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16" name="文本框 25">
            <a:extLst>
              <a:ext uri="{FF2B5EF4-FFF2-40B4-BE49-F238E27FC236}">
                <a16:creationId xmlns:a16="http://schemas.microsoft.com/office/drawing/2014/main" id="{CC1A9439-9B48-4B3A-B7CC-B38D42B1E5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58063" y="109061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17" name="文本框 25">
            <a:extLst>
              <a:ext uri="{FF2B5EF4-FFF2-40B4-BE49-F238E27FC236}">
                <a16:creationId xmlns:a16="http://schemas.microsoft.com/office/drawing/2014/main" id="{0E4FC14B-6BE3-43D6-AA3B-D40308A006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81713" y="6556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18" name="文本框 25">
            <a:extLst>
              <a:ext uri="{FF2B5EF4-FFF2-40B4-BE49-F238E27FC236}">
                <a16:creationId xmlns:a16="http://schemas.microsoft.com/office/drawing/2014/main" id="{DEF9AA8A-A844-4EA4-A252-2EB7565AE5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11700" y="1417638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8B28B0D-DD28-4509-9DD9-2668F61614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33763" y="982663"/>
            <a:ext cx="501650" cy="1682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zh-CN" sz="5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状元成才路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078CF08-7D07-43FC-B3CD-E5FD5C9C50A3}"/>
              </a:ext>
            </a:extLst>
          </p:cNvPr>
          <p:cNvSpPr/>
          <p:nvPr userDrawn="1"/>
        </p:nvSpPr>
        <p:spPr>
          <a:xfrm>
            <a:off x="-26988" y="-26988"/>
            <a:ext cx="9197976" cy="51974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1080135" rIns="1080135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黑体"/>
              <a:ea typeface="黑体"/>
              <a:sym typeface="+mn-ea"/>
            </a:endParaRP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500" noProof="1">
                <a:solidFill>
                  <a:srgbClr val="FF0000"/>
                </a:solidFill>
                <a:latin typeface="黑体"/>
                <a:ea typeface="黑体"/>
                <a:sym typeface="+mn-ea"/>
              </a:rPr>
              <a:t>声  明</a:t>
            </a:r>
          </a:p>
          <a:p>
            <a:pPr indent="4572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 noProof="1">
              <a:solidFill>
                <a:srgbClr val="FF0000"/>
              </a:solidFill>
              <a:latin typeface="黑体"/>
              <a:ea typeface="黑体"/>
            </a:endParaRP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黑体"/>
                <a:ea typeface="黑体"/>
                <a:sym typeface="+mn-ea"/>
              </a:rPr>
              <a:t>本文件仅用于个人学习、研究或欣赏，以及其他非商业性或非盈利性用途，但同时应遵守著作权法及其他相关法律的规定，不得侵犯本司及相关权利人的合法权利。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黑体"/>
                <a:ea typeface="黑体"/>
                <a:sym typeface="+mn-ea"/>
              </a:rPr>
              <a:t>除此以外，将本文件任何内容用于其他用途时，应获得授权，如发现未经授权用于商业或盈利用途将追究侵权者的法律责任。</a:t>
            </a:r>
          </a:p>
          <a:p>
            <a:pPr indent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200" noProof="1">
              <a:solidFill>
                <a:srgbClr val="FF0000"/>
              </a:solidFill>
              <a:latin typeface="黑体"/>
              <a:ea typeface="黑体"/>
            </a:endParaRP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黑体"/>
                <a:ea typeface="黑体"/>
                <a:sym typeface="+mn-ea"/>
              </a:rPr>
              <a:t>武汉天成贵龙文化传播有限公司</a:t>
            </a:r>
          </a:p>
          <a:p>
            <a:pPr indent="4572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noProof="1">
                <a:solidFill>
                  <a:srgbClr val="FF0000"/>
                </a:solidFill>
                <a:latin typeface="黑体"/>
                <a:ea typeface="黑体"/>
                <a:sym typeface="+mn-ea"/>
              </a:rPr>
              <a:t>湖北山河律师事务所</a:t>
            </a:r>
            <a:endParaRPr lang="zh-CN" altLang="en-US" sz="2200" noProof="1">
              <a:solidFill>
                <a:srgbClr val="FF0000"/>
              </a:solidFill>
              <a:latin typeface="黑体"/>
              <a:ea typeface="黑体"/>
            </a:endParaRPr>
          </a:p>
          <a:p>
            <a:pPr algn="ctr">
              <a:defRPr/>
            </a:pPr>
            <a:endParaRPr lang="zh-CN" altLang="en-US" sz="2500" noProof="1">
              <a:solidFill>
                <a:sysClr val="window" lastClr="FFFFFF"/>
              </a:solidFill>
              <a:latin typeface="黑体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31125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54CD3853-56DC-4525-A93E-81B2F7BD8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23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E969C549-5DA2-49D6-8E48-242A31946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DBFE44E-B4E4-4819-B89A-48383F181797}"/>
              </a:ext>
            </a:extLst>
          </p:cNvPr>
          <p:cNvSpPr/>
          <p:nvPr userDrawn="1"/>
        </p:nvSpPr>
        <p:spPr>
          <a:xfrm>
            <a:off x="0" y="152400"/>
            <a:ext cx="9144000" cy="4914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8FE2CA-0FC2-48CD-8BDF-453A1DFB4ABF}"/>
              </a:ext>
            </a:extLst>
          </p:cNvPr>
          <p:cNvSpPr/>
          <p:nvPr userDrawn="1"/>
        </p:nvSpPr>
        <p:spPr>
          <a:xfrm>
            <a:off x="0" y="11430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AC8A93D-7877-49BE-A812-EE0EA86E7DE6}"/>
              </a:ext>
            </a:extLst>
          </p:cNvPr>
          <p:cNvSpPr/>
          <p:nvPr userDrawn="1"/>
        </p:nvSpPr>
        <p:spPr>
          <a:xfrm>
            <a:off x="0" y="4983957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91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2E31AC2-B310-47A4-B87C-DCA7231ED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8">
            <a:extLst>
              <a:ext uri="{FF2B5EF4-FFF2-40B4-BE49-F238E27FC236}">
                <a16:creationId xmlns:a16="http://schemas.microsoft.com/office/drawing/2014/main" id="{4F7E1B02-CF0F-4F38-8A6B-B59A3E387626}"/>
              </a:ext>
            </a:extLst>
          </p:cNvPr>
          <p:cNvSpPr/>
          <p:nvPr userDrawn="1"/>
        </p:nvSpPr>
        <p:spPr>
          <a:xfrm>
            <a:off x="196850" y="184150"/>
            <a:ext cx="8747125" cy="4773613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092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>
            <a:extLst>
              <a:ext uri="{FF2B5EF4-FFF2-40B4-BE49-F238E27FC236}">
                <a16:creationId xmlns:a16="http://schemas.microsoft.com/office/drawing/2014/main" id="{F31AB960-B3FF-4C2F-A407-CA94ED6E3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BFC947F0-26C7-40F5-9B0D-38D94230F72E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4" name="副标题 2">
            <a:extLst>
              <a:ext uri="{FF2B5EF4-FFF2-40B4-BE49-F238E27FC236}">
                <a16:creationId xmlns:a16="http://schemas.microsoft.com/office/drawing/2014/main" id="{6669B2A8-E409-45FA-8C4E-ACB993E87A6B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noProof="1">
                <a:latin typeface="楷体" panose="02010609060101010101" pitchFamily="49" charset="-122"/>
                <a:ea typeface="楷体" panose="02010609060101010101" pitchFamily="49" charset="-122"/>
              </a:rPr>
              <a:t>单击此处编辑母版副标题样式</a:t>
            </a:r>
          </a:p>
        </p:txBody>
      </p:sp>
      <p:pic>
        <p:nvPicPr>
          <p:cNvPr id="1029" name="图片 7">
            <a:extLst>
              <a:ext uri="{FF2B5EF4-FFF2-40B4-BE49-F238E27FC236}">
                <a16:creationId xmlns:a16="http://schemas.microsoft.com/office/drawing/2014/main" id="{BB23C4D1-8EDA-4E5D-B68E-0411197C65E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>
            <a:extLst>
              <a:ext uri="{FF2B5EF4-FFF2-40B4-BE49-F238E27FC236}">
                <a16:creationId xmlns:a16="http://schemas.microsoft.com/office/drawing/2014/main" id="{9A02A24E-54A1-46C2-9D0F-4790CC9174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31" name="图片 1">
            <a:extLst>
              <a:ext uri="{FF2B5EF4-FFF2-40B4-BE49-F238E27FC236}">
                <a16:creationId xmlns:a16="http://schemas.microsoft.com/office/drawing/2014/main" id="{2969DB69-881D-44C3-8C43-0ED8B9C3517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5">
            <a:extLst>
              <a:ext uri="{FF2B5EF4-FFF2-40B4-BE49-F238E27FC236}">
                <a16:creationId xmlns:a16="http://schemas.microsoft.com/office/drawing/2014/main" id="{5ACEC5EA-B355-44EC-8D2C-DECB6015B58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687638" y="1763713"/>
            <a:ext cx="37750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 eaLnBrk="1" hangingPunct="1"/>
            <a:r>
              <a:rPr lang="zh-CN" altLang="en-US" sz="4400" dirty="0"/>
              <a:t>练习一</a:t>
            </a:r>
          </a:p>
        </p:txBody>
      </p:sp>
      <p:sp>
        <p:nvSpPr>
          <p:cNvPr id="9219" name="标题 5">
            <a:extLst>
              <a:ext uri="{FF2B5EF4-FFF2-40B4-BE49-F238E27FC236}">
                <a16:creationId xmlns:a16="http://schemas.microsoft.com/office/drawing/2014/main" id="{27C7AAAF-BACB-47F0-9BFB-61824868F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2559050"/>
            <a:ext cx="429418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P6-P7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练习一）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2">
            <a:extLst>
              <a:ext uri="{FF2B5EF4-FFF2-40B4-BE49-F238E27FC236}">
                <a16:creationId xmlns:a16="http://schemas.microsoft.com/office/drawing/2014/main" id="{52AC9634-7E51-4CD8-AFCB-1995F3D6CB82}"/>
              </a:ext>
            </a:extLst>
          </p:cNvPr>
          <p:cNvGrpSpPr>
            <a:grpSpLocks/>
          </p:cNvGrpSpPr>
          <p:nvPr/>
        </p:nvGrpSpPr>
        <p:grpSpPr bwMode="auto">
          <a:xfrm>
            <a:off x="1365250" y="3220554"/>
            <a:ext cx="5843588" cy="632355"/>
            <a:chOff x="883178" y="3864611"/>
            <a:chExt cx="5843377" cy="632067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C8C5E5B-289B-4B01-98AA-3B745A8F5578}"/>
                </a:ext>
              </a:extLst>
            </p:cNvPr>
            <p:cNvSpPr txBox="1"/>
            <p:nvPr/>
          </p:nvSpPr>
          <p:spPr>
            <a:xfrm>
              <a:off x="3411975" y="3916975"/>
              <a:ext cx="523856" cy="5797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400" b="1" dirty="0">
                  <a:latin typeface="+mj-lt"/>
                  <a:ea typeface="+mj-ea"/>
                </a:rPr>
                <a:t>0</a:t>
              </a:r>
              <a:endParaRPr lang="zh-CN" altLang="en-US" sz="2400" b="1" dirty="0">
                <a:latin typeface="+mj-lt"/>
                <a:ea typeface="+mj-ea"/>
              </a:endParaRPr>
            </a:p>
          </p:txBody>
        </p:sp>
        <p:grpSp>
          <p:nvGrpSpPr>
            <p:cNvPr id="25618" name="组合 1">
              <a:extLst>
                <a:ext uri="{FF2B5EF4-FFF2-40B4-BE49-F238E27FC236}">
                  <a16:creationId xmlns:a16="http://schemas.microsoft.com/office/drawing/2014/main" id="{D25330CB-75CD-4979-B828-831B0AD294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3178" y="3864611"/>
              <a:ext cx="5843377" cy="623604"/>
              <a:chOff x="883178" y="3887471"/>
              <a:chExt cx="5843377" cy="623604"/>
            </a:xfrm>
          </p:grpSpPr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AFC733FA-BB12-4637-B6A6-32D2E07D2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3178" y="4036628"/>
                <a:ext cx="5843377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tailEnd type="triangle" w="med" len="med"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3B0117BE-EEE2-483C-806C-D44357F291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7769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F331B7D5-2BB3-4262-A475-2C5E9F0F8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2943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07F0055F-30A3-42A3-994B-A296FB997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368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Line 24">
                <a:extLst>
                  <a:ext uri="{FF2B5EF4-FFF2-40B4-BE49-F238E27FC236}">
                    <a16:creationId xmlns:a16="http://schemas.microsoft.com/office/drawing/2014/main" id="{FE6E62EA-8016-44B9-9E9C-32ECC98B5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6304" y="3887471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F4F33F27-DB73-4497-92C2-712B2992F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7275" y="3887471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Line 22">
                <a:extLst>
                  <a:ext uri="{FF2B5EF4-FFF2-40B4-BE49-F238E27FC236}">
                    <a16:creationId xmlns:a16="http://schemas.microsoft.com/office/drawing/2014/main" id="{5936CB9F-8C52-4E5D-B9C3-A88D155D1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4324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F6AB565B-0CD8-481D-8DB9-C2D8B13E5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6451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Line 23">
                <a:extLst>
                  <a:ext uri="{FF2B5EF4-FFF2-40B4-BE49-F238E27FC236}">
                    <a16:creationId xmlns:a16="http://schemas.microsoft.com/office/drawing/2014/main" id="{45BDEFDB-79D1-44C5-9952-96981AFC88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9749" y="3893818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Line 22">
                <a:extLst>
                  <a:ext uri="{FF2B5EF4-FFF2-40B4-BE49-F238E27FC236}">
                    <a16:creationId xmlns:a16="http://schemas.microsoft.com/office/drawing/2014/main" id="{99C0766B-66E2-47F8-8B64-07D21F2A5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3070" y="3887471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Line 24">
                <a:extLst>
                  <a:ext uri="{FF2B5EF4-FFF2-40B4-BE49-F238E27FC236}">
                    <a16:creationId xmlns:a16="http://schemas.microsoft.com/office/drawing/2014/main" id="{7FA281AD-7E8B-452A-9C61-4DCCF386A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4448" y="3887471"/>
                <a:ext cx="0" cy="149157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</a:ln>
            </p:spPr>
            <p:txBody>
              <a:bodyPr anchor="ctr"/>
              <a:lstStyle/>
              <a:p>
                <a:pPr eaLnBrk="1" hangingPunct="1">
                  <a:defRPr/>
                </a:pPr>
                <a:endParaRPr lang="zh-CN" altLang="en-US" sz="1350" kern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24E27D0-1896-42FF-8324-2D781F1A8540}"/>
                  </a:ext>
                </a:extLst>
              </p:cNvPr>
              <p:cNvSpPr txBox="1"/>
              <p:nvPr/>
            </p:nvSpPr>
            <p:spPr>
              <a:xfrm>
                <a:off x="2865453" y="3927141"/>
                <a:ext cx="523856" cy="5807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latin typeface="+mj-lt"/>
                    <a:ea typeface="+mj-ea"/>
                  </a:rPr>
                  <a:t>-1</a:t>
                </a:r>
                <a:endParaRPr lang="zh-CN" altLang="en-US" sz="2400" b="1" dirty="0">
                  <a:latin typeface="+mj-lt"/>
                  <a:ea typeface="+mj-ea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A1D1CC3-5D49-4D97-B038-536C18D447D6}"/>
                  </a:ext>
                </a:extLst>
              </p:cNvPr>
              <p:cNvSpPr txBox="1"/>
              <p:nvPr/>
            </p:nvSpPr>
            <p:spPr>
              <a:xfrm>
                <a:off x="2313464" y="3930314"/>
                <a:ext cx="523856" cy="5807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latin typeface="+mj-lt"/>
                    <a:ea typeface="+mj-ea"/>
                  </a:rPr>
                  <a:t>-2</a:t>
                </a:r>
                <a:endParaRPr lang="zh-CN" altLang="en-US" sz="2400" b="1" dirty="0">
                  <a:latin typeface="+mj-lt"/>
                  <a:ea typeface="+mj-ea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4E17DA2-15C4-440F-9FFB-D0AF7D09F044}"/>
                  </a:ext>
                </a:extLst>
              </p:cNvPr>
              <p:cNvSpPr txBox="1"/>
              <p:nvPr/>
            </p:nvSpPr>
            <p:spPr>
              <a:xfrm>
                <a:off x="1721348" y="3931901"/>
                <a:ext cx="523856" cy="57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latin typeface="+mj-lt"/>
                    <a:ea typeface="+mj-ea"/>
                  </a:rPr>
                  <a:t>-3</a:t>
                </a:r>
                <a:endParaRPr lang="zh-CN" altLang="en-US" sz="2400" b="1" dirty="0">
                  <a:latin typeface="+mj-lt"/>
                  <a:ea typeface="+mj-ea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1E9C96A-44C6-4F3B-900E-DFA26010244F}"/>
                  </a:ext>
                </a:extLst>
              </p:cNvPr>
              <p:cNvSpPr txBox="1"/>
              <p:nvPr/>
            </p:nvSpPr>
            <p:spPr>
              <a:xfrm>
                <a:off x="1205429" y="3922380"/>
                <a:ext cx="523856" cy="57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latin typeface="+mj-lt"/>
                    <a:ea typeface="+mj-ea"/>
                  </a:rPr>
                  <a:t>-4</a:t>
                </a:r>
                <a:endParaRPr lang="zh-CN" altLang="en-US" sz="2400" b="1" dirty="0">
                  <a:latin typeface="+mj-lt"/>
                  <a:ea typeface="+mj-ea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6FB1E65A-8F79-4891-A36B-3DC6B7D2C3CE}"/>
                  </a:ext>
                </a:extLst>
              </p:cNvPr>
              <p:cNvSpPr txBox="1"/>
              <p:nvPr/>
            </p:nvSpPr>
            <p:spPr>
              <a:xfrm>
                <a:off x="3940593" y="3928727"/>
                <a:ext cx="523856" cy="57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latin typeface="+mj-lt"/>
                    <a:ea typeface="+mj-ea"/>
                  </a:rPr>
                  <a:t>1</a:t>
                </a:r>
                <a:endParaRPr lang="zh-CN" altLang="en-US" sz="2400" b="1" dirty="0">
                  <a:latin typeface="+mj-lt"/>
                  <a:ea typeface="+mj-ea"/>
                </a:endParaRP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E1A28BE-C72A-4D3D-A10D-CBF19B8D39B2}"/>
                  </a:ext>
                </a:extLst>
              </p:cNvPr>
              <p:cNvSpPr txBox="1"/>
              <p:nvPr/>
            </p:nvSpPr>
            <p:spPr>
              <a:xfrm>
                <a:off x="4454924" y="3920794"/>
                <a:ext cx="523856" cy="5791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latin typeface="+mj-lt"/>
                    <a:ea typeface="+mj-ea"/>
                  </a:rPr>
                  <a:t>2</a:t>
                </a:r>
                <a:endParaRPr lang="zh-CN" altLang="en-US" sz="2400" b="1" dirty="0">
                  <a:latin typeface="+mj-lt"/>
                  <a:ea typeface="+mj-ea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1606C64-CC8F-4ED5-A38A-45C1F1976F25}"/>
                  </a:ext>
                </a:extLst>
              </p:cNvPr>
              <p:cNvSpPr txBox="1"/>
              <p:nvPr/>
            </p:nvSpPr>
            <p:spPr>
              <a:xfrm>
                <a:off x="4999417" y="3920794"/>
                <a:ext cx="523856" cy="5791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latin typeface="+mj-lt"/>
                    <a:ea typeface="+mj-ea"/>
                  </a:rPr>
                  <a:t>3</a:t>
                </a:r>
                <a:endParaRPr lang="zh-CN" altLang="en-US" sz="2400" b="1" dirty="0">
                  <a:latin typeface="+mj-lt"/>
                  <a:ea typeface="+mj-ea"/>
                </a:endParaRPr>
              </a:p>
            </p:txBody>
          </p: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D9CD237-C01C-4C8E-B8E9-1A6FC934A246}"/>
                  </a:ext>
                </a:extLst>
              </p:cNvPr>
              <p:cNvSpPr txBox="1"/>
              <p:nvPr/>
            </p:nvSpPr>
            <p:spPr>
              <a:xfrm>
                <a:off x="5520099" y="3920794"/>
                <a:ext cx="523856" cy="5791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latin typeface="+mj-lt"/>
                    <a:ea typeface="+mj-ea"/>
                  </a:rPr>
                  <a:t>4</a:t>
                </a:r>
                <a:endParaRPr lang="zh-CN" altLang="en-US" sz="2400" b="1" dirty="0">
                  <a:latin typeface="+mj-lt"/>
                  <a:ea typeface="+mj-ea"/>
                </a:endParaRPr>
              </a:p>
            </p:txBody>
          </p: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9E53C8F2-BE3B-43C3-BF3E-78247CAC8C3A}"/>
                  </a:ext>
                </a:extLst>
              </p:cNvPr>
              <p:cNvSpPr txBox="1"/>
              <p:nvPr/>
            </p:nvSpPr>
            <p:spPr>
              <a:xfrm>
                <a:off x="6085228" y="3928727"/>
                <a:ext cx="523856" cy="57917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2400" b="1" dirty="0">
                    <a:latin typeface="+mj-lt"/>
                    <a:ea typeface="+mj-ea"/>
                  </a:rPr>
                  <a:t>5</a:t>
                </a:r>
                <a:endParaRPr lang="zh-CN" altLang="en-US" sz="2400" b="1" dirty="0">
                  <a:latin typeface="+mj-lt"/>
                  <a:ea typeface="+mj-ea"/>
                </a:endParaRPr>
              </a:p>
            </p:txBody>
          </p:sp>
        </p:grpSp>
      </p:grpSp>
      <p:sp>
        <p:nvSpPr>
          <p:cNvPr id="25603" name="文本框 11">
            <a:extLst>
              <a:ext uri="{FF2B5EF4-FFF2-40B4-BE49-F238E27FC236}">
                <a16:creationId xmlns:a16="http://schemas.microsoft.com/office/drawing/2014/main" id="{23D89749-263A-4A20-93DB-E1B371D8A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51" y="1093662"/>
            <a:ext cx="8372247" cy="138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7.</a:t>
            </a:r>
            <a:r>
              <a:rPr lang="zh-CN" altLang="en-US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如果下图中</a:t>
            </a:r>
            <a:r>
              <a:rPr lang="en-US" altLang="zh-CN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格代表</a:t>
            </a:r>
            <a:r>
              <a:rPr lang="en-US" altLang="zh-CN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1m</a:t>
            </a:r>
            <a:r>
              <a:rPr lang="zh-CN" altLang="en-US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，点</a:t>
            </a:r>
            <a:r>
              <a:rPr lang="en-US" altLang="zh-CN" sz="3000" b="1" i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在</a:t>
            </a:r>
            <a:r>
              <a:rPr lang="en-US" altLang="zh-CN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-1</a:t>
            </a:r>
            <a:r>
              <a:rPr lang="zh-CN" altLang="en-US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处，点</a:t>
            </a:r>
            <a:r>
              <a:rPr lang="en-US" altLang="zh-CN" sz="3000" b="1" i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与点</a:t>
            </a:r>
            <a:r>
              <a:rPr lang="en-US" altLang="zh-CN" sz="3000" b="1" i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相距</a:t>
            </a:r>
            <a:r>
              <a:rPr lang="en-US" altLang="zh-CN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3m</a:t>
            </a:r>
            <a:r>
              <a:rPr lang="zh-CN" altLang="en-US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，请你在图中标出点</a:t>
            </a:r>
            <a:r>
              <a:rPr lang="en-US" altLang="zh-CN" sz="3000" b="1" i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zh-CN" altLang="en-US" sz="30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可能的位置。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52F775B-F2D0-483D-BB5A-DB525B718445}"/>
              </a:ext>
            </a:extLst>
          </p:cNvPr>
          <p:cNvSpPr/>
          <p:nvPr/>
        </p:nvSpPr>
        <p:spPr>
          <a:xfrm>
            <a:off x="1884181" y="3325152"/>
            <a:ext cx="84138" cy="8413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ker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68CF3EE-2D62-434F-AB0B-0B816AB1CEB8}"/>
              </a:ext>
            </a:extLst>
          </p:cNvPr>
          <p:cNvSpPr/>
          <p:nvPr/>
        </p:nvSpPr>
        <p:spPr>
          <a:xfrm>
            <a:off x="5059710" y="3325152"/>
            <a:ext cx="84137" cy="8413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ker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CB01C3E-E263-44BF-9157-1662064B5561}"/>
              </a:ext>
            </a:extLst>
          </p:cNvPr>
          <p:cNvSpPr/>
          <p:nvPr/>
        </p:nvSpPr>
        <p:spPr>
          <a:xfrm>
            <a:off x="3494996" y="3336441"/>
            <a:ext cx="85725" cy="8413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ker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7A946E-BA80-D411-A81E-E3EE3DDE7B84}"/>
              </a:ext>
            </a:extLst>
          </p:cNvPr>
          <p:cNvSpPr txBox="1"/>
          <p:nvPr/>
        </p:nvSpPr>
        <p:spPr>
          <a:xfrm>
            <a:off x="3313730" y="2725733"/>
            <a:ext cx="784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</a:t>
            </a:r>
            <a:endParaRPr lang="zh-CN" altLang="en-US" sz="3200" i="1" dirty="0">
              <a:latin typeface="+mj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F13A45-BDB3-B1F3-93B4-2AE86CF0345D}"/>
              </a:ext>
            </a:extLst>
          </p:cNvPr>
          <p:cNvSpPr txBox="1"/>
          <p:nvPr/>
        </p:nvSpPr>
        <p:spPr>
          <a:xfrm>
            <a:off x="1719792" y="2669115"/>
            <a:ext cx="784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3200" b="1" baseline="-250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endParaRPr lang="zh-CN" altLang="en-US" sz="3200" baseline="-25000" dirty="0">
              <a:latin typeface="+mj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742D349-4B16-DBF9-E8EB-CB9BCD5B8B8E}"/>
              </a:ext>
            </a:extLst>
          </p:cNvPr>
          <p:cNvSpPr txBox="1"/>
          <p:nvPr/>
        </p:nvSpPr>
        <p:spPr>
          <a:xfrm>
            <a:off x="4806773" y="2660163"/>
            <a:ext cx="784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3200" b="1" baseline="-25000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zh-CN" altLang="en-US" sz="3200" baseline="-25000" dirty="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5">
            <a:extLst>
              <a:ext uri="{FF2B5EF4-FFF2-40B4-BE49-F238E27FC236}">
                <a16:creationId xmlns:a16="http://schemas.microsoft.com/office/drawing/2014/main" id="{2CA43777-0820-4C41-AA17-F5544027E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9" y="862806"/>
            <a:ext cx="8371681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8.</a:t>
            </a:r>
            <a:r>
              <a:rPr lang="en-US" altLang="zh-CN" sz="2800" b="1" baseline="30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  <a:sym typeface="+mn-ea"/>
              </a:rPr>
              <a:t>*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某商店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月份营业额为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100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万元，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月份营业额为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130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万元，比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月份增长（    ）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%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月份营业额为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117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万元，比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月份减少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10%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，称为负增长，也可以记为增长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-10%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月份营业额为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111.15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万元，比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月份增长（    ）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%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月份营业额为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111.15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万元，与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月份持平，增长率为（    ）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%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，也称为零增长。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171E3E-39EB-4176-8A7F-9569CD04FCF4}"/>
              </a:ext>
            </a:extLst>
          </p:cNvPr>
          <p:cNvSpPr txBox="1"/>
          <p:nvPr/>
        </p:nvSpPr>
        <p:spPr>
          <a:xfrm>
            <a:off x="4678365" y="1385887"/>
            <a:ext cx="9953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7B1A4A-D5D1-4000-ADC2-44B422946F9B}"/>
              </a:ext>
            </a:extLst>
          </p:cNvPr>
          <p:cNvSpPr txBox="1"/>
          <p:nvPr/>
        </p:nvSpPr>
        <p:spPr>
          <a:xfrm>
            <a:off x="1508919" y="2913062"/>
            <a:ext cx="9953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DB706A7-48B1-4C81-ACC5-6E3203EB8748}"/>
              </a:ext>
            </a:extLst>
          </p:cNvPr>
          <p:cNvSpPr txBox="1"/>
          <p:nvPr/>
        </p:nvSpPr>
        <p:spPr>
          <a:xfrm>
            <a:off x="3824288" y="3436937"/>
            <a:ext cx="6016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文本框 43">
            <a:extLst>
              <a:ext uri="{FF2B5EF4-FFF2-40B4-BE49-F238E27FC236}">
                <a16:creationId xmlns:a16="http://schemas.microsoft.com/office/drawing/2014/main" id="{8402A52F-BE16-4242-8193-4AFEFBBB0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85" y="1397635"/>
            <a:ext cx="6477000" cy="22148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月球表面白天的温度可达零上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127℃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，记作</a:t>
            </a:r>
            <a:r>
              <a:rPr lang="zh-CN" altLang="en-US" sz="3200" b="1" u="sng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℃,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夜间的温度可达零下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183℃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，记作</a:t>
            </a:r>
            <a:r>
              <a:rPr lang="zh-CN" altLang="en-US" sz="3200" b="1" u="sng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  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℃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200" b="1" u="sng" dirty="0">
              <a:solidFill>
                <a:srgbClr val="000000"/>
              </a:solidFill>
              <a:latin typeface="+mj-lt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B13FB232-6A96-4BBB-B252-F500771E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9310" y="2296160"/>
            <a:ext cx="1608137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127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AA24707-35A9-4E09-959F-9A08349C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447" y="2965132"/>
            <a:ext cx="16081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183</a:t>
            </a:r>
          </a:p>
        </p:txBody>
      </p:sp>
      <p:pic>
        <p:nvPicPr>
          <p:cNvPr id="28677" name="图片 42">
            <a:extLst>
              <a:ext uri="{FF2B5EF4-FFF2-40B4-BE49-F238E27FC236}">
                <a16:creationId xmlns:a16="http://schemas.microsoft.com/office/drawing/2014/main" id="{24EAC0ED-4426-4BE3-B515-D2EF13753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580" y="1595120"/>
            <a:ext cx="2172335" cy="180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8">
            <a:extLst>
              <a:ext uri="{FF2B5EF4-FFF2-40B4-BE49-F238E27FC236}">
                <a16:creationId xmlns:a16="http://schemas.microsoft.com/office/drawing/2014/main" id="{61A6CF45-1D2E-4175-8F3B-98567959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59" y="226071"/>
            <a:ext cx="8205353" cy="46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这是某一时刻五个城市的钟表所呈现的时间。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110000"/>
              </a:lnSpc>
            </a:pP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若把北京时间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记为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时，与北京时间相比，东京时间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早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小时，记为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时；巴黎时间晚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小时，记为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时。请你像这样记录其他两个城市的时间。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悉尼时间：</a:t>
            </a:r>
            <a:r>
              <a:rPr lang="zh-CN" altLang="en-US" sz="2800" b="1" u="sng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伦敦时间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DE9A8A-8808-4468-9A2A-7339F9DA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48" y="4196251"/>
            <a:ext cx="1535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A9AABC-E361-46BA-9DC1-6A14B124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736" y="4235904"/>
            <a:ext cx="153511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－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A8C6725-54E9-036A-2A7A-AC7E02E7E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48" y="732685"/>
            <a:ext cx="7789622" cy="2016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6">
            <a:extLst>
              <a:ext uri="{FF2B5EF4-FFF2-40B4-BE49-F238E27FC236}">
                <a16:creationId xmlns:a16="http://schemas.microsoft.com/office/drawing/2014/main" id="{A363CC7F-11B1-4612-B80D-F52F5D96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949008"/>
            <a:ext cx="8220075" cy="2652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）如果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河水的警戒水位记为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0m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，正数表示水面高于警戒水位，那么汛期水位高于警戒水位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1.5m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，记为</a:t>
            </a:r>
            <a:r>
              <a:rPr lang="zh-CN" altLang="en-US" sz="3200" b="1" u="sng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，旱季水位低于警戒水位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3m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，记为</a:t>
            </a:r>
            <a:r>
              <a:rPr lang="zh-CN" altLang="en-US" sz="3200" b="1" u="sng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28762C3-B3F0-4191-9CDF-872F8E6C5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2927032"/>
            <a:ext cx="736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-3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9B5E5A8-D82E-4706-938B-E3902B39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2252345"/>
            <a:ext cx="12255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+1.5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6">
            <a:extLst>
              <a:ext uri="{FF2B5EF4-FFF2-40B4-BE49-F238E27FC236}">
                <a16:creationId xmlns:a16="http://schemas.microsoft.com/office/drawing/2014/main" id="{B55D1200-082A-4CF5-B928-90837399A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" y="970757"/>
            <a:ext cx="8263255" cy="26527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）一种袋装</a:t>
            </a:r>
            <a:r>
              <a:rPr lang="zh-CN" altLang="en-US" sz="3200" b="1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食品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标准净重为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200g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，质监部门工作人员为了解该种</a:t>
            </a:r>
            <a:r>
              <a:rPr lang="zh-CN" altLang="en-US" sz="3200" b="1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食品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每袋净重与标准净重的误差，把食品净重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205g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记为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+5g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，那么</a:t>
            </a:r>
            <a:r>
              <a:rPr lang="zh-CN" altLang="en-US" sz="3200" b="1" dirty="0">
                <a:solidFill>
                  <a:srgbClr val="000000"/>
                </a:solidFill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食品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净重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197g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就记为</a:t>
            </a:r>
            <a:r>
              <a:rPr lang="zh-CN" altLang="en-US" sz="3200" b="1" u="sng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altLang="zh-CN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en-US" sz="3200" b="1" dirty="0">
                <a:solidFill>
                  <a:srgbClr val="000000"/>
                </a:solidFill>
                <a:latin typeface="+mj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24D4E73-622C-4A02-9678-2CFE71DC6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699" y="2924175"/>
            <a:ext cx="736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-3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0DEFB17-415F-E78C-F424-8AAB222008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4" y="381763"/>
            <a:ext cx="8728868" cy="412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8CAD255-62E1-455E-AEF4-31ECAE69F372}"/>
              </a:ext>
            </a:extLst>
          </p:cNvPr>
          <p:cNvSpPr txBox="1"/>
          <p:nvPr/>
        </p:nvSpPr>
        <p:spPr>
          <a:xfrm>
            <a:off x="415129" y="508978"/>
            <a:ext cx="6228041" cy="2931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000000"/>
                </a:solidFill>
                <a:latin typeface="+mn-lt"/>
                <a:ea typeface="宋体"/>
                <a:cs typeface="Times New Roman" panose="02020603050405020304" pitchFamily="18" charset="0"/>
              </a:rPr>
              <a:t>4</a:t>
            </a:r>
            <a:r>
              <a:rPr lang="en-US" sz="2600" b="1" dirty="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我国把青岛验潮站多年平均海平面定为我国的海拔基准面，即海拔为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0 m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，高于海平面的海拔为正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低于海平面的海拔为负。珠穆朗玛峰的海拔为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___________m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，吐鲁番盆地最低点的海拔为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__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altLang="zh-CN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6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600" b="1" dirty="0">
              <a:solidFill>
                <a:srgbClr val="00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00" b="1" dirty="0">
              <a:solidFill>
                <a:srgbClr val="000000"/>
              </a:solidFill>
              <a:latin typeface="+mn-lt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AE1658A-5846-4E64-918A-9C7F1304652D}"/>
              </a:ext>
            </a:extLst>
          </p:cNvPr>
          <p:cNvSpPr txBox="1"/>
          <p:nvPr/>
        </p:nvSpPr>
        <p:spPr>
          <a:xfrm>
            <a:off x="4273478" y="1919519"/>
            <a:ext cx="1558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8848.86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129625-AEE0-411D-A601-52A24153B00F}"/>
              </a:ext>
            </a:extLst>
          </p:cNvPr>
          <p:cNvSpPr txBox="1"/>
          <p:nvPr/>
        </p:nvSpPr>
        <p:spPr>
          <a:xfrm>
            <a:off x="4364357" y="2418592"/>
            <a:ext cx="16911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154.31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55">
            <a:extLst>
              <a:ext uri="{FF2B5EF4-FFF2-40B4-BE49-F238E27FC236}">
                <a16:creationId xmlns:a16="http://schemas.microsoft.com/office/drawing/2014/main" id="{B5F39BD4-9102-4147-8A7E-C80711EDA32F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2836863"/>
            <a:ext cx="8175625" cy="823912"/>
            <a:chOff x="614012" y="2903538"/>
            <a:chExt cx="8176984" cy="824155"/>
          </a:xfrm>
        </p:grpSpPr>
        <p:grpSp>
          <p:nvGrpSpPr>
            <p:cNvPr id="16403" name="组合 54">
              <a:extLst>
                <a:ext uri="{FF2B5EF4-FFF2-40B4-BE49-F238E27FC236}">
                  <a16:creationId xmlns:a16="http://schemas.microsoft.com/office/drawing/2014/main" id="{05CA7FCA-9A12-4ADC-9EDD-07CD38BD8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012" y="2903538"/>
              <a:ext cx="8176984" cy="136565"/>
              <a:chOff x="614012" y="2903538"/>
              <a:chExt cx="8176984" cy="136565"/>
            </a:xfrm>
          </p:grpSpPr>
          <p:sp>
            <p:nvSpPr>
              <p:cNvPr id="16411" name="Line 17">
                <a:extLst>
                  <a:ext uri="{FF2B5EF4-FFF2-40B4-BE49-F238E27FC236}">
                    <a16:creationId xmlns:a16="http://schemas.microsoft.com/office/drawing/2014/main" id="{A4AFAAA2-BE59-49F9-B2B5-8363CF529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4012" y="3025812"/>
                <a:ext cx="8176984" cy="142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2" name="Line 19">
                <a:extLst>
                  <a:ext uri="{FF2B5EF4-FFF2-40B4-BE49-F238E27FC236}">
                    <a16:creationId xmlns:a16="http://schemas.microsoft.com/office/drawing/2014/main" id="{D9781C21-B883-4927-809B-9768CDF6C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6809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3" name="Line 20">
                <a:extLst>
                  <a:ext uri="{FF2B5EF4-FFF2-40B4-BE49-F238E27FC236}">
                    <a16:creationId xmlns:a16="http://schemas.microsoft.com/office/drawing/2014/main" id="{CACA98B5-C958-495E-885A-FB7DEE23A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8207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4" name="Line 21">
                <a:extLst>
                  <a:ext uri="{FF2B5EF4-FFF2-40B4-BE49-F238E27FC236}">
                    <a16:creationId xmlns:a16="http://schemas.microsoft.com/office/drawing/2014/main" id="{DD24896C-008B-44C8-A251-5BB73A102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4179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5" name="Line 22">
                <a:extLst>
                  <a:ext uri="{FF2B5EF4-FFF2-40B4-BE49-F238E27FC236}">
                    <a16:creationId xmlns:a16="http://schemas.microsoft.com/office/drawing/2014/main" id="{C67EB47B-FB01-4134-913B-9EF5B0A1A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563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6" name="Line 23">
                <a:extLst>
                  <a:ext uri="{FF2B5EF4-FFF2-40B4-BE49-F238E27FC236}">
                    <a16:creationId xmlns:a16="http://schemas.microsoft.com/office/drawing/2014/main" id="{D6E3A22C-6CC7-4AD2-BE22-A7857FCA2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2948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7" name="Line 24">
                <a:extLst>
                  <a:ext uri="{FF2B5EF4-FFF2-40B4-BE49-F238E27FC236}">
                    <a16:creationId xmlns:a16="http://schemas.microsoft.com/office/drawing/2014/main" id="{15C60EAD-231C-40B3-8D52-E6046339A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8921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8" name="Line 25">
                <a:extLst>
                  <a:ext uri="{FF2B5EF4-FFF2-40B4-BE49-F238E27FC236}">
                    <a16:creationId xmlns:a16="http://schemas.microsoft.com/office/drawing/2014/main" id="{1984EF5E-85E8-40A5-9077-87387AF0A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3305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19" name="Line 26">
                <a:extLst>
                  <a:ext uri="{FF2B5EF4-FFF2-40B4-BE49-F238E27FC236}">
                    <a16:creationId xmlns:a16="http://schemas.microsoft.com/office/drawing/2014/main" id="{902068D0-A651-4F91-82FA-89D588200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49277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0" name="Line 27">
                <a:extLst>
                  <a:ext uri="{FF2B5EF4-FFF2-40B4-BE49-F238E27FC236}">
                    <a16:creationId xmlns:a16="http://schemas.microsoft.com/office/drawing/2014/main" id="{DA5D4E01-EA7E-4CA9-93ED-7A6FFC641B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90675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1" name="Line 21">
                <a:extLst>
                  <a:ext uri="{FF2B5EF4-FFF2-40B4-BE49-F238E27FC236}">
                    <a16:creationId xmlns:a16="http://schemas.microsoft.com/office/drawing/2014/main" id="{D07479A6-E0DE-499C-858E-D13FF8E14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1193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2" name="Line 22">
                <a:extLst>
                  <a:ext uri="{FF2B5EF4-FFF2-40B4-BE49-F238E27FC236}">
                    <a16:creationId xmlns:a16="http://schemas.microsoft.com/office/drawing/2014/main" id="{2BA76718-95DE-4F57-85B1-111909625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5578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3" name="Line 23">
                <a:extLst>
                  <a:ext uri="{FF2B5EF4-FFF2-40B4-BE49-F238E27FC236}">
                    <a16:creationId xmlns:a16="http://schemas.microsoft.com/office/drawing/2014/main" id="{70EAC11B-A2BA-4A63-8AFC-A85706666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1550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4" name="Line 24">
                <a:extLst>
                  <a:ext uri="{FF2B5EF4-FFF2-40B4-BE49-F238E27FC236}">
                    <a16:creationId xmlns:a16="http://schemas.microsoft.com/office/drawing/2014/main" id="{4807CE9D-524E-440B-A1E1-955530313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35934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5" name="Line 25">
                <a:extLst>
                  <a:ext uri="{FF2B5EF4-FFF2-40B4-BE49-F238E27FC236}">
                    <a16:creationId xmlns:a16="http://schemas.microsoft.com/office/drawing/2014/main" id="{B7D47FD2-B7BE-437A-BF8E-75925A2E7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1906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6" name="Line 26">
                <a:extLst>
                  <a:ext uri="{FF2B5EF4-FFF2-40B4-BE49-F238E27FC236}">
                    <a16:creationId xmlns:a16="http://schemas.microsoft.com/office/drawing/2014/main" id="{4B633A6C-2EB2-44DC-93C8-38BE2B108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6291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7" name="Line 27">
                <a:extLst>
                  <a:ext uri="{FF2B5EF4-FFF2-40B4-BE49-F238E27FC236}">
                    <a16:creationId xmlns:a16="http://schemas.microsoft.com/office/drawing/2014/main" id="{61BA51CB-525E-4D1E-80FF-CF7DE34D2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9371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28" name="Line 27">
                <a:extLst>
                  <a:ext uri="{FF2B5EF4-FFF2-40B4-BE49-F238E27FC236}">
                    <a16:creationId xmlns:a16="http://schemas.microsoft.com/office/drawing/2014/main" id="{4F4FD6F2-C840-4456-9C60-03B3A7ADD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5577" y="2903538"/>
                <a:ext cx="0" cy="1222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404" name="Text Box 30">
              <a:extLst>
                <a:ext uri="{FF2B5EF4-FFF2-40B4-BE49-F238E27FC236}">
                  <a16:creationId xmlns:a16="http://schemas.microsoft.com/office/drawing/2014/main" id="{96969458-0B35-47B9-814C-98DCA4418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319" y="3143321"/>
              <a:ext cx="863744" cy="584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3200" b="1">
                  <a:latin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6405" name="Text Box 31">
              <a:extLst>
                <a:ext uri="{FF2B5EF4-FFF2-40B4-BE49-F238E27FC236}">
                  <a16:creationId xmlns:a16="http://schemas.microsoft.com/office/drawing/2014/main" id="{3AE86063-7CFA-4B1D-8B65-BBE8CF22BC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056" y="3143321"/>
              <a:ext cx="714494" cy="584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3200" b="1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406" name="Text Box 33">
              <a:extLst>
                <a:ext uri="{FF2B5EF4-FFF2-40B4-BE49-F238E27FC236}">
                  <a16:creationId xmlns:a16="http://schemas.microsoft.com/office/drawing/2014/main" id="{C3869EF6-1744-4592-8E84-419E8D3EA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0355" y="3143321"/>
              <a:ext cx="614465" cy="58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16407" name="Text Box 35">
              <a:extLst>
                <a:ext uri="{FF2B5EF4-FFF2-40B4-BE49-F238E27FC236}">
                  <a16:creationId xmlns:a16="http://schemas.microsoft.com/office/drawing/2014/main" id="{D78033C7-2371-4118-A05E-5460D00E94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389" y="3144909"/>
              <a:ext cx="576358" cy="58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16408" name="Text Box 37">
              <a:extLst>
                <a:ext uri="{FF2B5EF4-FFF2-40B4-BE49-F238E27FC236}">
                  <a16:creationId xmlns:a16="http://schemas.microsoft.com/office/drawing/2014/main" id="{4088CA41-111D-43BB-B6A4-1E069B24B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75948" y="3143321"/>
              <a:ext cx="616052" cy="58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16409" name="Text Box 37">
              <a:extLst>
                <a:ext uri="{FF2B5EF4-FFF2-40B4-BE49-F238E27FC236}">
                  <a16:creationId xmlns:a16="http://schemas.microsoft.com/office/drawing/2014/main" id="{A6520860-3C1D-40AA-8545-F0EA026A0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3130" y="3143321"/>
              <a:ext cx="616052" cy="584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16410" name="Text Box 30">
              <a:extLst>
                <a:ext uri="{FF2B5EF4-FFF2-40B4-BE49-F238E27FC236}">
                  <a16:creationId xmlns:a16="http://schemas.microsoft.com/office/drawing/2014/main" id="{9F21FCF0-CD95-487D-97BA-D1D425747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08" y="3143321"/>
              <a:ext cx="863744" cy="584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zh-CN" sz="3200" b="1">
                  <a:latin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16387" name="Rectangle 13">
            <a:extLst>
              <a:ext uri="{FF2B5EF4-FFF2-40B4-BE49-F238E27FC236}">
                <a16:creationId xmlns:a16="http://schemas.microsoft.com/office/drawing/2014/main" id="{8815EE3F-F60F-46AE-B02F-625A1EB92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93" y="1192214"/>
            <a:ext cx="7358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写出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E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表示的数。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BCE52D7-E41A-414B-941E-97E55FB8CE7D}"/>
              </a:ext>
            </a:extLst>
          </p:cNvPr>
          <p:cNvSpPr txBox="1"/>
          <p:nvPr/>
        </p:nvSpPr>
        <p:spPr>
          <a:xfrm>
            <a:off x="577850" y="3076575"/>
            <a:ext cx="1214438" cy="627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+mn-ea"/>
              </a:rPr>
              <a:t>（  ）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485D7218-72CA-4640-B1EF-34017563460C}"/>
              </a:ext>
            </a:extLst>
          </p:cNvPr>
          <p:cNvSpPr txBox="1"/>
          <p:nvPr/>
        </p:nvSpPr>
        <p:spPr>
          <a:xfrm>
            <a:off x="2036763" y="3052763"/>
            <a:ext cx="1214437" cy="627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+mn-ea"/>
              </a:rPr>
              <a:t>（  ）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257041CB-741A-44B3-9B31-A6C5FA3B02E8}"/>
              </a:ext>
            </a:extLst>
          </p:cNvPr>
          <p:cNvSpPr txBox="1"/>
          <p:nvPr/>
        </p:nvSpPr>
        <p:spPr>
          <a:xfrm>
            <a:off x="3386138" y="3073400"/>
            <a:ext cx="1214437" cy="627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+mn-ea"/>
              </a:rPr>
              <a:t>（  ）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3C42C4B-F5F5-4C21-8B21-7C4CFB586AC9}"/>
              </a:ext>
            </a:extLst>
          </p:cNvPr>
          <p:cNvSpPr txBox="1"/>
          <p:nvPr/>
        </p:nvSpPr>
        <p:spPr>
          <a:xfrm>
            <a:off x="5160963" y="3067050"/>
            <a:ext cx="1214437" cy="627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+mn-ea"/>
              </a:rPr>
              <a:t>（  ）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17676688-0EFF-4A71-8DE8-CDF090A1E2CC}"/>
              </a:ext>
            </a:extLst>
          </p:cNvPr>
          <p:cNvSpPr txBox="1"/>
          <p:nvPr/>
        </p:nvSpPr>
        <p:spPr>
          <a:xfrm>
            <a:off x="6464300" y="3067050"/>
            <a:ext cx="1214438" cy="627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Times New Roman" panose="02020603050405020304" pitchFamily="18" charset="0"/>
                <a:ea typeface="+mn-ea"/>
              </a:rPr>
              <a:t>（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E08C0FE-A984-4ADC-BCB6-74794A190CDF}"/>
              </a:ext>
            </a:extLst>
          </p:cNvPr>
          <p:cNvSpPr txBox="1"/>
          <p:nvPr/>
        </p:nvSpPr>
        <p:spPr>
          <a:xfrm>
            <a:off x="922338" y="3052763"/>
            <a:ext cx="525462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-7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CB7B54-6B50-43D8-849F-97A98C52572C}"/>
              </a:ext>
            </a:extLst>
          </p:cNvPr>
          <p:cNvSpPr txBox="1"/>
          <p:nvPr/>
        </p:nvSpPr>
        <p:spPr>
          <a:xfrm>
            <a:off x="1079500" y="2132013"/>
            <a:ext cx="458788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i="1" dirty="0">
                <a:latin typeface="Times New Roman" panose="02020603050405020304" pitchFamily="18" charset="0"/>
                <a:ea typeface="+mn-ea"/>
              </a:rPr>
              <a:t>A</a:t>
            </a:r>
            <a:endParaRPr lang="zh-CN" altLang="en-US" sz="3200" b="1" i="1" dirty="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E14BC971-FE4D-4CAC-BE20-E70FCF6059FF}"/>
              </a:ext>
            </a:extLst>
          </p:cNvPr>
          <p:cNvSpPr txBox="1"/>
          <p:nvPr/>
        </p:nvSpPr>
        <p:spPr>
          <a:xfrm>
            <a:off x="2386013" y="2132013"/>
            <a:ext cx="458787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i="1" dirty="0">
                <a:latin typeface="Times New Roman" panose="02020603050405020304" pitchFamily="18" charset="0"/>
                <a:ea typeface="+mn-ea"/>
              </a:rPr>
              <a:t>B</a:t>
            </a:r>
            <a:endParaRPr lang="zh-CN" altLang="en-US" sz="3200" b="1" i="1" dirty="0"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FE8DFACF-670D-4FBD-96F8-EE9E9D2564EE}"/>
              </a:ext>
            </a:extLst>
          </p:cNvPr>
          <p:cNvSpPr txBox="1"/>
          <p:nvPr/>
        </p:nvSpPr>
        <p:spPr>
          <a:xfrm>
            <a:off x="3703638" y="2136775"/>
            <a:ext cx="458787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i="1" dirty="0">
                <a:latin typeface="Times New Roman" panose="02020603050405020304" pitchFamily="18" charset="0"/>
                <a:ea typeface="+mn-ea"/>
              </a:rPr>
              <a:t>C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B6B73304-B11E-4AE8-B69D-05C854329C22}"/>
              </a:ext>
            </a:extLst>
          </p:cNvPr>
          <p:cNvSpPr txBox="1"/>
          <p:nvPr/>
        </p:nvSpPr>
        <p:spPr>
          <a:xfrm>
            <a:off x="5514975" y="2144713"/>
            <a:ext cx="481013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i="1" dirty="0">
                <a:latin typeface="Times New Roman" panose="02020603050405020304" pitchFamily="18" charset="0"/>
                <a:ea typeface="+mn-ea"/>
              </a:rPr>
              <a:t>D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879499B-B575-4672-B366-01B815C0AEEF}"/>
              </a:ext>
            </a:extLst>
          </p:cNvPr>
          <p:cNvSpPr txBox="1"/>
          <p:nvPr/>
        </p:nvSpPr>
        <p:spPr>
          <a:xfrm>
            <a:off x="6811963" y="2138363"/>
            <a:ext cx="458787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i="1" dirty="0">
                <a:latin typeface="Times New Roman" panose="02020603050405020304" pitchFamily="18" charset="0"/>
                <a:ea typeface="+mn-ea"/>
              </a:rPr>
              <a:t>E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09A5EF1-B4AD-4146-BD06-70D8C149DBCF}"/>
              </a:ext>
            </a:extLst>
          </p:cNvPr>
          <p:cNvSpPr txBox="1"/>
          <p:nvPr/>
        </p:nvSpPr>
        <p:spPr>
          <a:xfrm>
            <a:off x="2363788" y="3044825"/>
            <a:ext cx="525462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-4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702F4FFE-D3F2-4407-91B7-A488E8E161A0}"/>
              </a:ext>
            </a:extLst>
          </p:cNvPr>
          <p:cNvSpPr txBox="1"/>
          <p:nvPr/>
        </p:nvSpPr>
        <p:spPr>
          <a:xfrm>
            <a:off x="3711575" y="3038475"/>
            <a:ext cx="525463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-1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9EFDA346-B9A1-4AB3-9668-CD8B999FB725}"/>
              </a:ext>
            </a:extLst>
          </p:cNvPr>
          <p:cNvSpPr txBox="1"/>
          <p:nvPr/>
        </p:nvSpPr>
        <p:spPr>
          <a:xfrm>
            <a:off x="5592763" y="3028950"/>
            <a:ext cx="390525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3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0B3FE3FF-9C8B-43FE-AEBF-F86CFBBF8D1C}"/>
              </a:ext>
            </a:extLst>
          </p:cNvPr>
          <p:cNvSpPr txBox="1"/>
          <p:nvPr/>
        </p:nvSpPr>
        <p:spPr>
          <a:xfrm>
            <a:off x="6899275" y="3024188"/>
            <a:ext cx="390525" cy="631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</a:rPr>
              <a:t>6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80" grpId="0"/>
      <p:bldP spid="82" grpId="0"/>
      <p:bldP spid="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>
            <a:extLst>
              <a:ext uri="{FF2B5EF4-FFF2-40B4-BE49-F238E27FC236}">
                <a16:creationId xmlns:a16="http://schemas.microsoft.com/office/drawing/2014/main" id="{00869418-A03E-45E9-9266-1DC984D66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93" y="768985"/>
            <a:ext cx="5213350" cy="330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6.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春节快到的时候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小明做了一个家庭月收支记录表。爸妈工资收入共</a:t>
            </a:r>
            <a:r>
              <a:rPr lang="en-US" altLang="zh-CN" sz="24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9500</a:t>
            </a:r>
            <a:r>
              <a:rPr lang="zh-CN" altLang="en-US" sz="24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元，春节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给老人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2000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元，给小明和妹妹各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100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元压岁钱，交上个月的水电等费用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400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元，购买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800</a:t>
            </a:r>
            <a:r>
              <a:rPr lang="zh-CN" altLang="en-US" sz="24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元食品，</a:t>
            </a:r>
            <a:r>
              <a:rPr lang="en-US" altLang="zh-CN" sz="2400" b="1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口人买新衣服需要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1000</a:t>
            </a:r>
            <a:r>
              <a:rPr lang="zh-CN" altLang="en-US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元。请根据以上信息填写右表。你能算出小明家这个月的余额吗</a:t>
            </a:r>
            <a:r>
              <a:rPr lang="en-US" altLang="zh-CN" sz="2400" b="1" dirty="0">
                <a:solidFill>
                  <a:srgbClr val="000000"/>
                </a:solidFill>
                <a:latin typeface="+mj-ea"/>
                <a:ea typeface="+mj-ea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solidFill>
                <a:srgbClr val="000000"/>
              </a:solidFill>
              <a:latin typeface="+mj-ea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7D9B317-5802-4DD4-BDFA-68BB45A81B2D}"/>
              </a:ext>
            </a:extLst>
          </p:cNvPr>
          <p:cNvGraphicFramePr>
            <a:graphicFrameLocks noGrp="1"/>
          </p:cNvGraphicFramePr>
          <p:nvPr/>
        </p:nvGraphicFramePr>
        <p:xfrm>
          <a:off x="5637530" y="867410"/>
          <a:ext cx="3098800" cy="3210879"/>
        </p:xfrm>
        <a:graphic>
          <a:graphicData uri="http://schemas.openxmlformats.org/drawingml/2006/table">
            <a:tbl>
              <a:tblPr firstRow="1" bandRow="1"/>
              <a:tblGrid>
                <a:gridCol w="1892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项目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收支金额／元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爸妈工资收入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＋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9500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春节给老人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给小明和妹妹压岁钱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交上个月水电等费用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购买食品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买新衣服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F2F70EE3-0E53-44B4-868B-68029B953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1563" y="1808044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sym typeface="Times New Roman" panose="02020603050405020304" pitchFamily="18" charset="0"/>
              </a:rPr>
              <a:t>-2000</a:t>
            </a:r>
            <a:endParaRPr lang="zh-CN" altLang="en-US" b="1" dirty="0">
              <a:solidFill>
                <a:srgbClr val="FF0000"/>
              </a:solidFill>
              <a:latin typeface="+mn-lt"/>
              <a:sym typeface="Times New Roman" panose="02020603050405020304" pitchFamily="18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B43EB56-A176-46FE-AEAE-9709EFDD5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025" y="2263934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>
                <a:solidFill>
                  <a:srgbClr val="FF0000"/>
                </a:solidFill>
                <a:latin typeface="+mn-lt"/>
                <a:sym typeface="Times New Roman" panose="02020603050405020304" pitchFamily="18" charset="0"/>
              </a:rPr>
              <a:t>-200</a:t>
            </a:r>
            <a:endParaRPr lang="zh-CN" altLang="en-US" b="1" dirty="0">
              <a:solidFill>
                <a:srgbClr val="FF0000"/>
              </a:solidFill>
              <a:latin typeface="+mn-lt"/>
              <a:sym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7890274-68C4-467D-BD0B-1BE138AF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272" y="2733796"/>
            <a:ext cx="60785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sym typeface="Times New Roman" panose="02020603050405020304" pitchFamily="18" charset="0"/>
              </a:rPr>
              <a:t>-400</a:t>
            </a:r>
            <a:endParaRPr lang="zh-CN" altLang="en-US" b="1" dirty="0">
              <a:solidFill>
                <a:srgbClr val="FF0000"/>
              </a:solidFill>
              <a:latin typeface="+mn-lt"/>
              <a:sym typeface="Times New Roman" panose="02020603050405020304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3C21FCA-080C-4ACB-BEDC-D28DD9F8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753" y="3232787"/>
            <a:ext cx="60785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sym typeface="Times New Roman" panose="02020603050405020304" pitchFamily="18" charset="0"/>
              </a:rPr>
              <a:t>-800</a:t>
            </a:r>
            <a:endParaRPr lang="zh-CN" altLang="en-US" b="1" dirty="0">
              <a:solidFill>
                <a:srgbClr val="FF0000"/>
              </a:solidFill>
              <a:latin typeface="+mn-lt"/>
              <a:sym typeface="Times New Roman" panose="02020603050405020304" pitchFamily="18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8D500C3-5D9F-410D-962B-98958E9B1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046" y="3655538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sym typeface="Times New Roman" panose="02020603050405020304" pitchFamily="18" charset="0"/>
              </a:rPr>
              <a:t>-1000</a:t>
            </a:r>
            <a:endParaRPr lang="zh-CN" altLang="en-US" b="1" dirty="0">
              <a:solidFill>
                <a:srgbClr val="FF0000"/>
              </a:solidFill>
              <a:latin typeface="+mn-lt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B10F0B8-9CED-4CF4-9E17-AF16A15CC0AD}"/>
              </a:ext>
            </a:extLst>
          </p:cNvPr>
          <p:cNvGrpSpPr>
            <a:grpSpLocks/>
          </p:cNvGrpSpPr>
          <p:nvPr/>
        </p:nvGrpSpPr>
        <p:grpSpPr bwMode="auto">
          <a:xfrm>
            <a:off x="4966494" y="1071583"/>
            <a:ext cx="3138487" cy="1958975"/>
            <a:chOff x="2844592" y="3673774"/>
            <a:chExt cx="4908222" cy="5127363"/>
          </a:xfrm>
        </p:grpSpPr>
        <p:sp>
          <p:nvSpPr>
            <p:cNvPr id="4" name="AutoShape 27">
              <a:extLst>
                <a:ext uri="{FF2B5EF4-FFF2-40B4-BE49-F238E27FC236}">
                  <a16:creationId xmlns:a16="http://schemas.microsoft.com/office/drawing/2014/main" id="{E27B4CD5-6691-4B58-8C88-0B5937C38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592" y="3673774"/>
              <a:ext cx="4352106" cy="2505512"/>
            </a:xfrm>
            <a:prstGeom prst="wedgeRoundRectCallout">
              <a:avLst>
                <a:gd name="adj1" fmla="val 32414"/>
                <a:gd name="adj2" fmla="val 73001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kern="0">
                  <a:solidFill>
                    <a:srgbClr val="1C1C1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你能算出小明家这个月的余额吗？</a:t>
              </a:r>
              <a:endParaRPr lang="en-US" altLang="zh-CN" sz="2400" b="1" kern="0" dirty="0">
                <a:solidFill>
                  <a:srgbClr val="1C1C1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4584" name="Picture 16">
              <a:extLst>
                <a:ext uri="{FF2B5EF4-FFF2-40B4-BE49-F238E27FC236}">
                  <a16:creationId xmlns:a16="http://schemas.microsoft.com/office/drawing/2014/main" id="{E5448923-8142-498E-BDD7-7C3D3D27B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2579" y="6544826"/>
              <a:ext cx="1490235" cy="225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4">
            <a:extLst>
              <a:ext uri="{FF2B5EF4-FFF2-40B4-BE49-F238E27FC236}">
                <a16:creationId xmlns:a16="http://schemas.microsoft.com/office/drawing/2014/main" id="{4EFF8FC5-7B03-4254-91D9-9BBF3836E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7663" y="3471863"/>
            <a:ext cx="8126413" cy="57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9500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800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1000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59734B-38ED-4D2E-BB31-C93AA7C8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281" y="3495620"/>
            <a:ext cx="2044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5100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（元）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5D8FBA70-DE66-45FB-A84C-9AE00EB1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085" y="4094052"/>
            <a:ext cx="5300716" cy="5762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答：小明家这个月</a:t>
            </a:r>
            <a:r>
              <a:rPr lang="zh-CN" altLang="en-US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的余额</a:t>
            </a:r>
            <a:r>
              <a:rPr lang="zh-CN" altLang="en-US" sz="2400" b="1" ker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5100</a:t>
            </a:r>
            <a:r>
              <a:rPr lang="zh-CN" altLang="en-US" sz="24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Times New Roman" panose="02020603050405020304" pitchFamily="18" charset="0"/>
              </a:rPr>
              <a:t>元。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93BAFC5-A416-6F7C-A633-DBD9040A6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997185"/>
              </p:ext>
            </p:extLst>
          </p:nvPr>
        </p:nvGraphicFramePr>
        <p:xfrm>
          <a:off x="1473200" y="318773"/>
          <a:ext cx="3098800" cy="3210879"/>
        </p:xfrm>
        <a:graphic>
          <a:graphicData uri="http://schemas.openxmlformats.org/drawingml/2006/table">
            <a:tbl>
              <a:tblPr firstRow="1" bandRow="1"/>
              <a:tblGrid>
                <a:gridCol w="1892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项目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收支金额／元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爸妈工资收入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＋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9500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春节给老人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给小明和妹妹压岁钱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交上个月水电等费用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购买食品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sym typeface="Times New Roman" panose="02020603050405020304"/>
                        </a:rPr>
                        <a:t>买新衣服</a:t>
                      </a: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  <a:ea typeface="宋体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sym typeface="Times New Roman" panose="02020603050405020304"/>
                      </a:endParaRPr>
                    </a:p>
                  </a:txBody>
                  <a:tcPr marL="68583" marR="68583" marT="34287" marB="34287" anchor="ctr">
                    <a:lnL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B4DA9851-9D87-D0BB-6272-101D33AED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233" y="1259407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sym typeface="Times New Roman" panose="02020603050405020304" pitchFamily="18" charset="0"/>
              </a:rPr>
              <a:t>-2000</a:t>
            </a:r>
            <a:endParaRPr lang="zh-CN" altLang="en-US" b="1" dirty="0">
              <a:solidFill>
                <a:srgbClr val="FF0000"/>
              </a:solidFill>
              <a:latin typeface="+mn-lt"/>
              <a:sym typeface="Times New Roman" panose="02020603050405020304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6BC1253-6401-1EC2-61EE-DA448062D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695" y="1715297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>
                <a:solidFill>
                  <a:srgbClr val="FF0000"/>
                </a:solidFill>
                <a:latin typeface="+mn-lt"/>
                <a:sym typeface="Times New Roman" panose="02020603050405020304" pitchFamily="18" charset="0"/>
              </a:rPr>
              <a:t>-200</a:t>
            </a:r>
            <a:endParaRPr lang="zh-CN" altLang="en-US" b="1" dirty="0">
              <a:solidFill>
                <a:srgbClr val="FF0000"/>
              </a:solidFill>
              <a:latin typeface="+mn-lt"/>
              <a:sym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FEACEF8B-CFC5-97F4-EBC0-EEDFFF117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942" y="2185159"/>
            <a:ext cx="60785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sym typeface="Times New Roman" panose="02020603050405020304" pitchFamily="18" charset="0"/>
              </a:rPr>
              <a:t>-400</a:t>
            </a:r>
            <a:endParaRPr lang="zh-CN" altLang="en-US" b="1" dirty="0">
              <a:solidFill>
                <a:srgbClr val="FF0000"/>
              </a:solidFill>
              <a:latin typeface="+mn-lt"/>
              <a:sym typeface="Times New Roman" panose="02020603050405020304" pitchFamily="18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46364460-34F7-EE7C-2AF5-F17D089A6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423" y="2684150"/>
            <a:ext cx="60785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sym typeface="Times New Roman" panose="02020603050405020304" pitchFamily="18" charset="0"/>
              </a:rPr>
              <a:t>-800</a:t>
            </a:r>
            <a:endParaRPr lang="zh-CN" altLang="en-US" b="1" dirty="0">
              <a:solidFill>
                <a:srgbClr val="FF0000"/>
              </a:solidFill>
              <a:latin typeface="+mn-lt"/>
              <a:sym typeface="Times New Roman" panose="02020603050405020304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CCDF771-2C8A-5027-31B6-79C4A3599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716" y="3106901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b="1" dirty="0">
                <a:solidFill>
                  <a:srgbClr val="FF0000"/>
                </a:solidFill>
                <a:latin typeface="+mn-lt"/>
                <a:sym typeface="Times New Roman" panose="02020603050405020304" pitchFamily="18" charset="0"/>
              </a:rPr>
              <a:t>-1000</a:t>
            </a:r>
            <a:endParaRPr lang="zh-CN" altLang="en-US" b="1" dirty="0">
              <a:solidFill>
                <a:srgbClr val="FF0000"/>
              </a:solidFill>
              <a:latin typeface="+mn-lt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Pages>0</Pages>
  <Words>681</Words>
  <Characters>0</Characters>
  <Application>Microsoft Office PowerPoint</Application>
  <DocSecurity>0</DocSecurity>
  <PresentationFormat>全屏显示(16:9)</PresentationFormat>
  <Lines>0</Lines>
  <Paragraphs>96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Calibri</vt:lpstr>
      <vt:lpstr>楷体</vt:lpstr>
      <vt:lpstr>Arial</vt:lpstr>
      <vt:lpstr>黑体</vt:lpstr>
      <vt:lpstr>宋体</vt:lpstr>
      <vt:lpstr>Times New Roman</vt:lpstr>
      <vt:lpstr>Office 主题​​</vt:lpstr>
      <vt:lpstr>练习一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状元成才路;User</dc:creator>
  <cp:keywords>状元成才路</cp:keywords>
  <dc:description>状元成才路</dc:description>
  <cp:lastModifiedBy>魏洲 许</cp:lastModifiedBy>
  <cp:revision>17</cp:revision>
  <dcterms:created xsi:type="dcterms:W3CDTF">2016-01-14T07:05:12Z</dcterms:created>
  <dcterms:modified xsi:type="dcterms:W3CDTF">2023-02-12T14:03:17Z</dcterms:modified>
  <cp:category>状元成才路</cp:category>
  <cp:contentStatus>状元成才路</cp:contentStatus>
  <cp:version>状元成才路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