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14"/>
  </p:handoutMasterIdLst>
  <p:sldIdLst>
    <p:sldId id="477" r:id="rId3"/>
    <p:sldId id="493" r:id="rId4"/>
    <p:sldId id="463" r:id="rId6"/>
    <p:sldId id="513" r:id="rId7"/>
    <p:sldId id="512" r:id="rId8"/>
    <p:sldId id="467" r:id="rId9"/>
    <p:sldId id="522" r:id="rId10"/>
    <p:sldId id="471" r:id="rId11"/>
    <p:sldId id="528" r:id="rId12"/>
    <p:sldId id="419" r:id="rId13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2"/>
    <a:srgbClr val="D4E15B"/>
    <a:srgbClr val="FFFFFF"/>
    <a:srgbClr val="1FB3A9"/>
    <a:srgbClr val="2E6B5E"/>
    <a:srgbClr val="378070"/>
    <a:srgbClr val="F9EDD3"/>
    <a:srgbClr val="AD6517"/>
    <a:srgbClr val="EBC3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416"/>
        <p:guide pos="2913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1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8195" name="组合 48"/>
          <p:cNvGrpSpPr/>
          <p:nvPr/>
        </p:nvGrpSpPr>
        <p:grpSpPr>
          <a:xfrm>
            <a:off x="1945489" y="982028"/>
            <a:ext cx="6223786" cy="768350"/>
            <a:chOff x="3074" y="1286"/>
            <a:chExt cx="9804" cy="1210"/>
          </a:xfrm>
        </p:grpSpPr>
        <p:sp>
          <p:nvSpPr>
            <p:cNvPr id="41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p>
              <a:pPr algn="ctr" fontAlgn="base"/>
              <a:r>
                <a:rPr lang="zh-CN" altLang="en-US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总复习</a:t>
              </a:r>
              <a:endParaRPr lang="zh-CN" altLang="en-US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074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194" name="文本框 39"/>
          <p:cNvSpPr txBox="1"/>
          <p:nvPr/>
        </p:nvSpPr>
        <p:spPr>
          <a:xfrm>
            <a:off x="188278" y="2249170"/>
            <a:ext cx="91408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第</a:t>
            </a:r>
            <a:r>
              <a:rPr lang="en-US" altLang="zh-CN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课时          数与代数（</a:t>
            </a:r>
            <a:r>
              <a:rPr lang="en-US" altLang="zh-CN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）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742" name="文本框 1"/>
          <p:cNvSpPr txBox="1"/>
          <p:nvPr/>
        </p:nvSpPr>
        <p:spPr>
          <a:xfrm>
            <a:off x="80328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5" name="Rectangle 2"/>
          <p:cNvSpPr/>
          <p:nvPr/>
        </p:nvSpPr>
        <p:spPr>
          <a:xfrm>
            <a:off x="1979613" y="1419225"/>
            <a:ext cx="5759450" cy="13255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 eaLnBrk="1" latinLnBrk="1" hangingPunct="1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1.</a:t>
            </a:r>
            <a:r>
              <a:rPr lang="zh-CN" altLang="en-US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从课后习题中选取；</a:t>
            </a:r>
            <a:endParaRPr lang="zh-CN" altLang="en-US" sz="32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marL="342900" indent="-342900" eaLnBrk="1" latinLnBrk="1" hangingPunct="1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2.</a:t>
            </a:r>
            <a:r>
              <a:rPr lang="zh-CN" altLang="en-US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完成练习册本课时的习题。</a:t>
            </a:r>
            <a:endParaRPr lang="zh-CN" altLang="en-US" sz="32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0" y="635"/>
            <a:ext cx="2209878" cy="506730"/>
            <a:chOff x="0" y="1"/>
            <a:chExt cx="3480" cy="798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" name="平行四边形 2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课后作业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2" name="组合 11"/>
          <p:cNvGrpSpPr/>
          <p:nvPr/>
        </p:nvGrpSpPr>
        <p:grpSpPr>
          <a:xfrm>
            <a:off x="-39370" y="-18415"/>
            <a:ext cx="2209878" cy="506730"/>
            <a:chOff x="0" y="1"/>
            <a:chExt cx="3480" cy="798"/>
          </a:xfrm>
        </p:grpSpPr>
        <p:sp>
          <p:nvSpPr>
            <p:cNvPr id="14" name="平行四边形 1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知识回顾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5" name="圆角矩形 4"/>
          <p:cNvSpPr/>
          <p:nvPr/>
        </p:nvSpPr>
        <p:spPr>
          <a:xfrm>
            <a:off x="321945" y="1508760"/>
            <a:ext cx="1029335" cy="16764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百分数（一）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8" name="左大括号 7"/>
          <p:cNvSpPr/>
          <p:nvPr/>
        </p:nvSpPr>
        <p:spPr>
          <a:xfrm>
            <a:off x="1410970" y="713740"/>
            <a:ext cx="534035" cy="3495040"/>
          </a:xfrm>
          <a:prstGeom prst="leftBrac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0" name="MH_Text_1"/>
          <p:cNvSpPr txBox="1"/>
          <p:nvPr/>
        </p:nvSpPr>
        <p:spPr>
          <a:xfrm>
            <a:off x="2005330" y="488950"/>
            <a:ext cx="840105" cy="55054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p>
            <a:pPr lvl="0" algn="ctr">
              <a:lnSpc>
                <a:spcPct val="110000"/>
              </a:lnSpc>
              <a:defRPr/>
            </a:pPr>
            <a:r>
              <a:rPr lang="zh-CN" altLang="en-US" sz="2800" b="1" kern="0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意义</a:t>
            </a:r>
            <a:endParaRPr lang="zh-CN" altLang="en-US" sz="2800" b="1" kern="0" dirty="0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" name="MH_Text_1"/>
          <p:cNvSpPr txBox="1"/>
          <p:nvPr/>
        </p:nvSpPr>
        <p:spPr>
          <a:xfrm>
            <a:off x="1624330" y="1873250"/>
            <a:ext cx="2007235" cy="94805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p>
            <a:pPr lvl="0" algn="ctr">
              <a:lnSpc>
                <a:spcPct val="110000"/>
              </a:lnSpc>
              <a:defRPr/>
            </a:pPr>
            <a:r>
              <a:rPr lang="zh-CN" altLang="en-US" sz="2800" b="1" kern="0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与小数、分数的互化</a:t>
            </a:r>
            <a:endParaRPr lang="zh-CN" altLang="en-US" sz="2800" b="1" kern="0" dirty="0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6" name="MH_Text_1"/>
          <p:cNvSpPr txBox="1"/>
          <p:nvPr/>
        </p:nvSpPr>
        <p:spPr>
          <a:xfrm>
            <a:off x="1882140" y="3717290"/>
            <a:ext cx="1437640" cy="9658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p>
            <a:pPr lvl="0" algn="ctr">
              <a:lnSpc>
                <a:spcPct val="110000"/>
              </a:lnSpc>
              <a:defRPr/>
            </a:pPr>
            <a:r>
              <a:rPr lang="zh-CN" altLang="en-US" sz="2800" b="1" kern="0" dirty="0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百分数的应用</a:t>
            </a:r>
            <a:endParaRPr lang="zh-CN" altLang="en-US" sz="2800" b="1" kern="0" dirty="0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319780" y="388620"/>
            <a:ext cx="4167505" cy="953135"/>
          </a:xfrm>
          <a:prstGeom prst="rect">
            <a:avLst/>
          </a:prstGeom>
          <a:noFill/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 anchor="t">
            <a:spAutoFit/>
          </a:bodyPr>
          <a:p>
            <a:r>
              <a:rPr lang="zh-CN" altLang="en-US" sz="2800" b="1" noProof="0" dirty="0">
                <a:ln>
                  <a:noFill/>
                </a:ln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+mn-ea"/>
              </a:rPr>
              <a:t>表示一个数是另一个数的</a:t>
            </a:r>
            <a:r>
              <a:rPr lang="zh-CN" altLang="en-US" sz="2800" b="1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+mn-ea"/>
              </a:rPr>
              <a:t>百分之几</a:t>
            </a:r>
            <a:endParaRPr lang="zh-CN" altLang="en-US" sz="2800" b="1" noProof="0" dirty="0">
              <a:ln>
                <a:noFill/>
              </a:ln>
              <a:effectLst/>
              <a:uLnTx/>
              <a:uFillTx/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cxnSp>
        <p:nvCxnSpPr>
          <p:cNvPr id="19" name="直接箭头连接符 18"/>
          <p:cNvCxnSpPr/>
          <p:nvPr/>
        </p:nvCxnSpPr>
        <p:spPr>
          <a:xfrm>
            <a:off x="2797810" y="763905"/>
            <a:ext cx="32893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左大括号 19"/>
          <p:cNvSpPr/>
          <p:nvPr/>
        </p:nvSpPr>
        <p:spPr>
          <a:xfrm>
            <a:off x="3608070" y="1815465"/>
            <a:ext cx="126365" cy="1131570"/>
          </a:xfrm>
          <a:prstGeom prst="leftBrace">
            <a:avLst>
              <a:gd name="adj1" fmla="val 8333"/>
              <a:gd name="adj2" fmla="val 46893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3631565" y="1628775"/>
            <a:ext cx="14389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与小数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181600" y="1584960"/>
            <a:ext cx="3243580" cy="460375"/>
          </a:xfrm>
          <a:prstGeom prst="rect">
            <a:avLst/>
          </a:prstGeom>
          <a:noFill/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none" rtlCol="0" anchor="t">
            <a:spAutoFit/>
          </a:bodyPr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sym typeface="+mn-ea"/>
              </a:rPr>
              <a:t>注意小数点移动的方向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3608070" y="2613660"/>
            <a:ext cx="12573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与分数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cxnSp>
        <p:nvCxnSpPr>
          <p:cNvPr id="25" name="直接箭头连接符 24"/>
          <p:cNvCxnSpPr/>
          <p:nvPr/>
        </p:nvCxnSpPr>
        <p:spPr>
          <a:xfrm>
            <a:off x="4813300" y="1815465"/>
            <a:ext cx="32893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左大括号 26"/>
          <p:cNvSpPr/>
          <p:nvPr/>
        </p:nvSpPr>
        <p:spPr>
          <a:xfrm>
            <a:off x="4813300" y="2354580"/>
            <a:ext cx="80010" cy="915035"/>
          </a:xfrm>
          <a:prstGeom prst="leftBrace">
            <a:avLst>
              <a:gd name="adj1" fmla="val 8333"/>
              <a:gd name="adj2" fmla="val 47814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8" name="文本框 27"/>
          <p:cNvSpPr txBox="1"/>
          <p:nvPr/>
        </p:nvSpPr>
        <p:spPr>
          <a:xfrm>
            <a:off x="5028565" y="2150745"/>
            <a:ext cx="3549650" cy="460375"/>
          </a:xfrm>
          <a:prstGeom prst="rect">
            <a:avLst/>
          </a:prstGeom>
          <a:noFill/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none" rtlCol="0" anchor="t">
            <a:spAutoFit/>
          </a:bodyPr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sym typeface="+mn-ea"/>
              </a:rPr>
              <a:t>百分数化分数，注意约分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5028565" y="2887345"/>
            <a:ext cx="3741420" cy="829945"/>
          </a:xfrm>
          <a:prstGeom prst="rect">
            <a:avLst/>
          </a:prstGeom>
          <a:noFill/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 anchor="t">
            <a:spAutoFit/>
          </a:bodyPr>
          <a:p>
            <a:pPr algn="l"/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sym typeface="+mn-ea"/>
              </a:rPr>
              <a:t>分数化百分数，除不尽时保留三位小数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0" name="左大括号 29"/>
          <p:cNvSpPr/>
          <p:nvPr/>
        </p:nvSpPr>
        <p:spPr>
          <a:xfrm>
            <a:off x="3382645" y="3798570"/>
            <a:ext cx="126365" cy="1131570"/>
          </a:xfrm>
          <a:prstGeom prst="leftBrace">
            <a:avLst>
              <a:gd name="adj1" fmla="val 8333"/>
              <a:gd name="adj2" fmla="val 46893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1" name="文本框 30"/>
          <p:cNvSpPr txBox="1"/>
          <p:nvPr/>
        </p:nvSpPr>
        <p:spPr>
          <a:xfrm>
            <a:off x="3635375" y="3782060"/>
            <a:ext cx="3549650" cy="460375"/>
          </a:xfrm>
          <a:prstGeom prst="rect">
            <a:avLst/>
          </a:prstGeom>
          <a:noFill/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none" rtlCol="0" anchor="t">
            <a:spAutoFit/>
          </a:bodyPr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sym typeface="+mn-ea"/>
              </a:rPr>
              <a:t>常见的百分率的计算方法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3631565" y="4469765"/>
            <a:ext cx="3855720" cy="460375"/>
          </a:xfrm>
          <a:prstGeom prst="rect">
            <a:avLst/>
          </a:prstGeom>
          <a:noFill/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none" rtlCol="0" anchor="t">
            <a:spAutoFit/>
          </a:bodyPr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sym typeface="+mn-ea"/>
              </a:rPr>
              <a:t>与解决分数问题的思路相同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40" grpId="0"/>
      <p:bldP spid="17" grpId="0" bldLvl="0" animBg="1"/>
      <p:bldP spid="9" grpId="0"/>
      <p:bldP spid="20" grpId="0" animBg="1"/>
      <p:bldP spid="21" grpId="0"/>
      <p:bldP spid="24" grpId="0"/>
      <p:bldP spid="23" grpId="0" animBg="1"/>
      <p:bldP spid="27" grpId="0" animBg="1"/>
      <p:bldP spid="28" grpId="0" animBg="1"/>
      <p:bldP spid="29" grpId="0" animBg="1"/>
      <p:bldP spid="16" grpId="0"/>
      <p:bldP spid="30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5" name="矩形 2"/>
          <p:cNvSpPr/>
          <p:nvPr/>
        </p:nvSpPr>
        <p:spPr>
          <a:xfrm>
            <a:off x="444500" y="280670"/>
            <a:ext cx="330962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atinLnBrk="1"/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1.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把表格补充完整。</a:t>
            </a:r>
            <a:endParaRPr lang="zh-CN" altLang="zh-CN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44500" y="1083310"/>
          <a:ext cx="7947660" cy="27971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4610"/>
                <a:gridCol w="1324610"/>
                <a:gridCol w="1324610"/>
                <a:gridCol w="1324610"/>
                <a:gridCol w="1324610"/>
                <a:gridCol w="1324610"/>
              </a:tblGrid>
              <a:tr h="865188"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pitchFamily="2" charset="0"/>
                          <a:ea typeface="黑体" panose="02010609060101010101" pitchFamily="2" charset="-122"/>
                        </a:rPr>
                        <a:t>百分数</a:t>
                      </a:r>
                      <a:endParaRPr lang="zh-CN" altLang="en-US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pitchFamily="2" charset="0"/>
                          <a:ea typeface="黑体" panose="02010609060101010101" pitchFamily="2" charset="-122"/>
                          <a:cs typeface="Times New Roman" panose="02020603050405020304" pitchFamily="2" charset="0"/>
                        </a:rPr>
                        <a:t>62%</a:t>
                      </a:r>
                      <a:endParaRPr lang="en-US" altLang="zh-CN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/>
                      <a:endParaRPr lang="zh-CN" altLang="en-US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/>
                      <a:endParaRPr lang="zh-CN" altLang="en-US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/>
                      <a:endParaRPr lang="zh-CN" altLang="en-US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pitchFamily="2" charset="0"/>
                          <a:ea typeface="黑体" panose="02010609060101010101" pitchFamily="2" charset="-122"/>
                          <a:cs typeface="Times New Roman" panose="02020603050405020304" pitchFamily="2" charset="0"/>
                        </a:rPr>
                        <a:t>0.4%</a:t>
                      </a:r>
                      <a:endParaRPr lang="en-US" altLang="zh-CN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</a:tr>
              <a:tr h="865188"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pitchFamily="2" charset="0"/>
                          <a:ea typeface="黑体" panose="02010609060101010101" pitchFamily="2" charset="-122"/>
                        </a:rPr>
                        <a:t>小数</a:t>
                      </a:r>
                      <a:endParaRPr lang="zh-CN" altLang="en-US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/>
                      <a:endParaRPr lang="zh-CN" altLang="en-US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pitchFamily="2" charset="0"/>
                          <a:ea typeface="黑体" panose="02010609060101010101" pitchFamily="2" charset="-122"/>
                          <a:cs typeface="Times New Roman" panose="02020603050405020304" pitchFamily="2" charset="0"/>
                        </a:rPr>
                        <a:t>2.2</a:t>
                      </a:r>
                      <a:endParaRPr lang="en-US" altLang="zh-CN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2800" b="1" dirty="0">
                          <a:latin typeface="Times New Roman" panose="02020603050405020304" pitchFamily="2" charset="0"/>
                          <a:ea typeface="黑体" panose="02010609060101010101" pitchFamily="2" charset="-122"/>
                          <a:cs typeface="Times New Roman" panose="02020603050405020304" pitchFamily="2" charset="0"/>
                        </a:rPr>
                        <a:t>0.034</a:t>
                      </a:r>
                      <a:endParaRPr lang="en-US" altLang="zh-CN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/>
                      <a:endParaRPr lang="zh-CN" altLang="en-US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/>
                      <a:endParaRPr lang="zh-CN" altLang="en-US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</a:tr>
              <a:tr h="865188">
                <a:tc>
                  <a:txBody>
                    <a:bodyPr/>
                    <a:p>
                      <a:pPr algn="ctr"/>
                      <a:r>
                        <a:rPr lang="zh-CN" altLang="en-US" sz="2800" b="1" dirty="0">
                          <a:latin typeface="Times New Roman" panose="02020603050405020304" pitchFamily="2" charset="0"/>
                          <a:ea typeface="黑体" panose="02010609060101010101" pitchFamily="2" charset="-122"/>
                        </a:rPr>
                        <a:t>分数</a:t>
                      </a:r>
                      <a:endParaRPr lang="zh-CN" altLang="en-US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endParaRPr lang="zh-CN" altLang="en-US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endParaRPr lang="zh-CN" altLang="en-US" sz="2800" b="1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endParaRPr lang="zh-CN" altLang="en-US" sz="2800" b="1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endParaRPr lang="zh-CN" altLang="en-US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endParaRPr lang="zh-CN" altLang="en-US" sz="2800" b="1" dirty="0">
                        <a:latin typeface="Times New Roman" panose="02020603050405020304" pitchFamily="2" charset="0"/>
                        <a:ea typeface="黑体" panose="02010609060101010101" pitchFamily="2" charset="-122"/>
                        <a:cs typeface="Times New Roman" panose="02020603050405020304" pitchFamily="2" charset="0"/>
                      </a:endParaRPr>
                    </a:p>
                  </a:txBody>
                  <a:tcPr marL="91431" marR="91431" marT="45724" marB="45724" anchor="ctr">
                    <a:lnL w="19050" cmpd="sng">
                      <a:solidFill>
                        <a:srgbClr val="00B0F0"/>
                      </a:solidFill>
                      <a:prstDash val="solid"/>
                    </a:lnL>
                    <a:lnR w="19050" cmpd="sng">
                      <a:solidFill>
                        <a:srgbClr val="00B0F0"/>
                      </a:solidFill>
                      <a:prstDash val="solid"/>
                    </a:lnR>
                    <a:lnT w="19050" cmpd="sng">
                      <a:solidFill>
                        <a:srgbClr val="00B0F0"/>
                      </a:solidFill>
                      <a:prstDash val="solid"/>
                    </a:lnT>
                    <a:lnB w="19050" cmpd="sng">
                      <a:solidFill>
                        <a:srgbClr val="00B0F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3210243" y="1287463"/>
            <a:ext cx="10718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220%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582319" y="1287463"/>
            <a:ext cx="9829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3.4%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997893" y="1267778"/>
            <a:ext cx="8940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75%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961833" y="2119948"/>
            <a:ext cx="8051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0.62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032024" y="2136458"/>
            <a:ext cx="8051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0.75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260114" y="2136458"/>
            <a:ext cx="9829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 latinLnBrk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0.004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pSp>
        <p:nvGrpSpPr>
          <p:cNvPr id="47126" name="组合 37"/>
          <p:cNvGrpSpPr/>
          <p:nvPr/>
        </p:nvGrpSpPr>
        <p:grpSpPr>
          <a:xfrm>
            <a:off x="2057718" y="2813685"/>
            <a:ext cx="627062" cy="939800"/>
            <a:chOff x="1513" y="1914"/>
            <a:chExt cx="987" cy="1480"/>
          </a:xfrm>
        </p:grpSpPr>
        <p:sp>
          <p:nvSpPr>
            <p:cNvPr id="47127" name="文本框 38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31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sp>
          <p:nvSpPr>
            <p:cNvPr id="47128" name="文本框 39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50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cxnSp>
          <p:nvCxnSpPr>
            <p:cNvPr id="41" name="直接连接符 40"/>
            <p:cNvCxnSpPr/>
            <p:nvPr/>
          </p:nvCxnSpPr>
          <p:spPr>
            <a:xfrm flipV="1">
              <a:off x="1612" y="2631"/>
              <a:ext cx="680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组合 37"/>
          <p:cNvGrpSpPr/>
          <p:nvPr/>
        </p:nvGrpSpPr>
        <p:grpSpPr>
          <a:xfrm>
            <a:off x="3453450" y="2813685"/>
            <a:ext cx="699489" cy="939800"/>
            <a:chOff x="1518" y="1914"/>
            <a:chExt cx="1101" cy="1480"/>
          </a:xfrm>
        </p:grpSpPr>
        <p:sp>
          <p:nvSpPr>
            <p:cNvPr id="16" name="文本框 38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11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sp>
          <p:nvSpPr>
            <p:cNvPr id="17" name="文本框 39"/>
            <p:cNvSpPr txBox="1"/>
            <p:nvPr/>
          </p:nvSpPr>
          <p:spPr>
            <a:xfrm>
              <a:off x="1632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cxnSp>
          <p:nvCxnSpPr>
            <p:cNvPr id="18" name="直接连接符 17"/>
            <p:cNvCxnSpPr/>
            <p:nvPr/>
          </p:nvCxnSpPr>
          <p:spPr>
            <a:xfrm flipV="1">
              <a:off x="1612" y="2631"/>
              <a:ext cx="680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组合 37"/>
          <p:cNvGrpSpPr/>
          <p:nvPr/>
        </p:nvGrpSpPr>
        <p:grpSpPr>
          <a:xfrm>
            <a:off x="4746912" y="2808605"/>
            <a:ext cx="912957" cy="939800"/>
            <a:chOff x="1417" y="1914"/>
            <a:chExt cx="1437" cy="1480"/>
          </a:xfrm>
        </p:grpSpPr>
        <p:sp>
          <p:nvSpPr>
            <p:cNvPr id="20" name="文本框 38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17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sp>
          <p:nvSpPr>
            <p:cNvPr id="24" name="文本框 39"/>
            <p:cNvSpPr txBox="1"/>
            <p:nvPr/>
          </p:nvSpPr>
          <p:spPr>
            <a:xfrm>
              <a:off x="1417" y="2572"/>
              <a:ext cx="143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500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cxnSp>
          <p:nvCxnSpPr>
            <p:cNvPr id="25" name="直接连接符 24"/>
            <p:cNvCxnSpPr/>
            <p:nvPr/>
          </p:nvCxnSpPr>
          <p:spPr>
            <a:xfrm flipV="1">
              <a:off x="1612" y="2631"/>
              <a:ext cx="680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组合 37"/>
          <p:cNvGrpSpPr/>
          <p:nvPr/>
        </p:nvGrpSpPr>
        <p:grpSpPr>
          <a:xfrm>
            <a:off x="6206840" y="2780030"/>
            <a:ext cx="631510" cy="915035"/>
            <a:chOff x="1612" y="1914"/>
            <a:chExt cx="994" cy="1441"/>
          </a:xfrm>
        </p:grpSpPr>
        <p:sp>
          <p:nvSpPr>
            <p:cNvPr id="27" name="文本框 38"/>
            <p:cNvSpPr txBox="1"/>
            <p:nvPr/>
          </p:nvSpPr>
          <p:spPr>
            <a:xfrm>
              <a:off x="1637" y="1914"/>
              <a:ext cx="60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3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sp>
          <p:nvSpPr>
            <p:cNvPr id="28" name="文本框 39"/>
            <p:cNvSpPr txBox="1"/>
            <p:nvPr/>
          </p:nvSpPr>
          <p:spPr>
            <a:xfrm>
              <a:off x="1619" y="2533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4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cxnSp>
          <p:nvCxnSpPr>
            <p:cNvPr id="29" name="直接连接符 28"/>
            <p:cNvCxnSpPr/>
            <p:nvPr/>
          </p:nvCxnSpPr>
          <p:spPr>
            <a:xfrm flipV="1">
              <a:off x="1612" y="2631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组合 37"/>
          <p:cNvGrpSpPr/>
          <p:nvPr/>
        </p:nvGrpSpPr>
        <p:grpSpPr>
          <a:xfrm>
            <a:off x="7384063" y="2767965"/>
            <a:ext cx="912957" cy="915035"/>
            <a:chOff x="1404" y="1914"/>
            <a:chExt cx="1437" cy="1441"/>
          </a:xfrm>
        </p:grpSpPr>
        <p:sp>
          <p:nvSpPr>
            <p:cNvPr id="31" name="文本框 38"/>
            <p:cNvSpPr txBox="1"/>
            <p:nvPr/>
          </p:nvSpPr>
          <p:spPr>
            <a:xfrm>
              <a:off x="1637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1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sp>
          <p:nvSpPr>
            <p:cNvPr id="32" name="文本框 39"/>
            <p:cNvSpPr txBox="1"/>
            <p:nvPr/>
          </p:nvSpPr>
          <p:spPr>
            <a:xfrm>
              <a:off x="1404" y="2533"/>
              <a:ext cx="143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  <a:cs typeface="Times New Roman" panose="02020603050405020304" pitchFamily="2" charset="0"/>
                </a:rPr>
                <a:t>250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  <a:cs typeface="Times New Roman" panose="02020603050405020304" pitchFamily="2" charset="0"/>
              </a:endParaRPr>
            </a:p>
          </p:txBody>
        </p:sp>
        <p:cxnSp>
          <p:nvCxnSpPr>
            <p:cNvPr id="33" name="直接连接符 32"/>
            <p:cNvCxnSpPr/>
            <p:nvPr/>
          </p:nvCxnSpPr>
          <p:spPr>
            <a:xfrm flipV="1">
              <a:off x="1612" y="2631"/>
              <a:ext cx="680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5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66065" y="655320"/>
            <a:ext cx="8218170" cy="9531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eaLnBrk="1" latinLnBrk="1" hangingPunct="1"/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2.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一件衬衣原价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125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元，现在降价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20 %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。现在售价是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  <a:sym typeface="+mn-ea"/>
            </a:endParaRPr>
          </a:p>
          <a:p>
            <a:pPr eaLnBrk="1" latinLnBrk="1" hangingPunct="1"/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  多少元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?</a:t>
            </a:r>
            <a:endParaRPr lang="en-US" altLang="zh-CN" sz="2800" b="1" dirty="0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320415" y="103505"/>
            <a:ext cx="28282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[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P111 T3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第（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3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）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]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2058670" y="655320"/>
            <a:ext cx="744855" cy="4616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文本框 26"/>
          <p:cNvSpPr txBox="1"/>
          <p:nvPr/>
        </p:nvSpPr>
        <p:spPr>
          <a:xfrm>
            <a:off x="1991360" y="1428115"/>
            <a:ext cx="1664335" cy="5397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ts val="35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单位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“1”</a:t>
            </a:r>
            <a:endParaRPr lang="en-US" altLang="zh-CN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下箭头 4"/>
          <p:cNvSpPr/>
          <p:nvPr/>
        </p:nvSpPr>
        <p:spPr>
          <a:xfrm>
            <a:off x="2369185" y="1199515"/>
            <a:ext cx="152400" cy="228600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2531110" y="2112645"/>
            <a:ext cx="4407535" cy="521970"/>
          </a:xfrm>
          <a:prstGeom prst="rect">
            <a:avLst/>
          </a:prstGeom>
          <a:solidFill>
            <a:srgbClr val="1FB3A9">
              <a:alpha val="64000"/>
            </a:srgbClr>
          </a:solidFill>
        </p:spPr>
        <p:txBody>
          <a:bodyPr wrap="square" rtlCol="0">
            <a:spAutoFit/>
          </a:bodyPr>
          <a:p>
            <a:r>
              <a:rPr lang="zh-CN" altLang="en-US" sz="2800" b="1"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原件×（</a:t>
            </a:r>
            <a:r>
              <a:rPr lang="en-US" altLang="zh-CN" sz="2800" b="1"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1</a:t>
            </a:r>
            <a:r>
              <a:rPr lang="zh-CN" altLang="en-US" sz="2800" b="1"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－</a:t>
            </a:r>
            <a:r>
              <a:rPr lang="en-US" altLang="zh-CN" sz="2800" b="1"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20%</a:t>
            </a:r>
            <a:r>
              <a:rPr lang="zh-CN" altLang="en-US" sz="2800" b="1"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rPr>
              <a:t>）＝现价</a:t>
            </a:r>
            <a:endParaRPr lang="zh-CN" altLang="en-US" sz="2800" b="1">
              <a:latin typeface="Times New Roman" panose="02020603050405020304" pitchFamily="2" charset="0"/>
              <a:ea typeface="楷体" panose="02010609060101010101" charset="-122"/>
              <a:cs typeface="Times New Roman" panose="02020603050405020304" pitchFamily="2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369185" y="3055620"/>
            <a:ext cx="49587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125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×（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20%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）＝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100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（元）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531110" y="3865880"/>
            <a:ext cx="43046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答：现在售价是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元。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ldLvl="0" animBg="1"/>
      <p:bldP spid="5" grpId="0" bldLvl="0" animBg="1"/>
      <p:bldP spid="27" grpId="0"/>
      <p:bldP spid="6" grpId="0" animBg="1"/>
      <p:bldP spid="7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29565" y="606425"/>
            <a:ext cx="827468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0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3.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一件衬衣降价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20%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后，售价为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100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元。这件衬衣原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价是多少元？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320415" y="103505"/>
            <a:ext cx="28282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[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P111  T3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第（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4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）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]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2075815" y="606425"/>
            <a:ext cx="1489075" cy="4616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文本框 26"/>
          <p:cNvSpPr txBox="1"/>
          <p:nvPr/>
        </p:nvSpPr>
        <p:spPr>
          <a:xfrm>
            <a:off x="2874645" y="1268730"/>
            <a:ext cx="2971165" cy="5397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ts val="3500"/>
              </a:lnSpc>
            </a:pPr>
            <a:r>
              <a:rPr lang="zh-CN" altLang="en-US" sz="2400" b="1" dirty="0">
                <a:solidFill>
                  <a:srgbClr val="FF0066"/>
                </a:solidFill>
                <a:latin typeface="楷体" panose="02010609060101010101" charset="-122"/>
                <a:ea typeface="楷体" panose="02010609060101010101" charset="-122"/>
              </a:rPr>
              <a:t>现价比原价减少</a:t>
            </a:r>
            <a:r>
              <a:rPr lang="en-US" altLang="zh-CN" sz="2400" b="1" dirty="0">
                <a:solidFill>
                  <a:srgbClr val="FF0066"/>
                </a:solidFill>
                <a:latin typeface="楷体" panose="02010609060101010101" charset="-122"/>
                <a:ea typeface="楷体" panose="02010609060101010101" charset="-122"/>
              </a:rPr>
              <a:t>20%</a:t>
            </a:r>
            <a:endParaRPr lang="zh-CN" altLang="en-US" sz="24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下箭头 4"/>
          <p:cNvSpPr/>
          <p:nvPr/>
        </p:nvSpPr>
        <p:spPr>
          <a:xfrm>
            <a:off x="3200400" y="1123950"/>
            <a:ext cx="152400" cy="228600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2336165" y="2209800"/>
            <a:ext cx="5421630" cy="521970"/>
            <a:chOff x="3679" y="3480"/>
            <a:chExt cx="8538" cy="822"/>
          </a:xfrm>
        </p:grpSpPr>
        <p:sp>
          <p:nvSpPr>
            <p:cNvPr id="30" name="文本框 29"/>
            <p:cNvSpPr txBox="1"/>
            <p:nvPr/>
          </p:nvSpPr>
          <p:spPr>
            <a:xfrm>
              <a:off x="3679" y="3480"/>
              <a:ext cx="4658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100÷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（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1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－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20%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）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endParaRPr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8067" y="3480"/>
              <a:ext cx="415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＝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125</a:t>
              </a:r>
              <a:r>
                <a:rPr lang="en-US" altLang="zh-CN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2" charset="0"/>
                </a:rPr>
                <a:t>(</a:t>
              </a: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2" charset="0"/>
                </a:rPr>
                <a:t>元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楷体" panose="02010609060101010101" charset="-122"/>
                  <a:cs typeface="Times New Roman" panose="02020603050405020304" pitchFamily="2" charset="0"/>
                </a:rPr>
                <a:t>）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  <a:cs typeface="Times New Roman" panose="02020603050405020304" pitchFamily="2" charset="0"/>
              </a:endParaRPr>
            </a:p>
          </p:txBody>
        </p:sp>
      </p:grpSp>
      <p:sp>
        <p:nvSpPr>
          <p:cNvPr id="35" name="文本框 34"/>
          <p:cNvSpPr txBox="1"/>
          <p:nvPr/>
        </p:nvSpPr>
        <p:spPr>
          <a:xfrm>
            <a:off x="2581910" y="2980690"/>
            <a:ext cx="43046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答：这件衬衣原价是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125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元。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5" grpId="0" animBg="1"/>
      <p:bldP spid="27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" name="组合 3"/>
          <p:cNvGrpSpPr/>
          <p:nvPr/>
        </p:nvGrpSpPr>
        <p:grpSpPr>
          <a:xfrm>
            <a:off x="-14605" y="-17780"/>
            <a:ext cx="2209878" cy="506730"/>
            <a:chOff x="0" y="1"/>
            <a:chExt cx="3480" cy="798"/>
          </a:xfrm>
        </p:grpSpPr>
        <p:sp>
          <p:nvSpPr>
            <p:cNvPr id="8" name="平行四边形 7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平行四边形 8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巩固运用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grpSp>
        <p:nvGrpSpPr>
          <p:cNvPr id="29698" name="组合 7"/>
          <p:cNvGrpSpPr/>
          <p:nvPr/>
        </p:nvGrpSpPr>
        <p:grpSpPr>
          <a:xfrm>
            <a:off x="486093" y="522912"/>
            <a:ext cx="8137525" cy="2905086"/>
            <a:chOff x="503548" y="493242"/>
            <a:chExt cx="8136904" cy="2903870"/>
          </a:xfrm>
        </p:grpSpPr>
        <p:sp>
          <p:nvSpPr>
            <p:cNvPr id="29707" name="文本框 2"/>
            <p:cNvSpPr txBox="1"/>
            <p:nvPr/>
          </p:nvSpPr>
          <p:spPr>
            <a:xfrm>
              <a:off x="503548" y="493242"/>
              <a:ext cx="8136904" cy="268683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latinLnBrk="1" hangingPunct="1">
                <a:lnSpc>
                  <a:spcPct val="130000"/>
                </a:lnSpc>
              </a:pPr>
              <a:r>
                <a:rPr lang="en-US" altLang="zh-CN" sz="28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1.</a:t>
              </a:r>
              <a:r>
                <a:rPr lang="zh-CN" altLang="en-US" sz="28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取小麦</a:t>
              </a:r>
              <a:r>
                <a:rPr lang="en-US" altLang="zh-CN" sz="28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500g</a:t>
              </a:r>
              <a:r>
                <a:rPr lang="zh-CN" altLang="en-US" sz="28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，烘干后，还有</a:t>
              </a:r>
              <a:r>
                <a:rPr lang="en-US" altLang="zh-CN" sz="28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428g</a:t>
              </a:r>
              <a:r>
                <a:rPr lang="zh-CN" altLang="zh-CN" sz="28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。</a:t>
              </a:r>
              <a:r>
                <a:rPr lang="zh-CN" altLang="en-US" sz="28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计算出这种小 </a:t>
              </a:r>
              <a:endPara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  <a:p>
              <a:pPr eaLnBrk="1" latinLnBrk="1" hangingPunct="1">
                <a:lnSpc>
                  <a:spcPct val="130000"/>
                </a:lnSpc>
              </a:pPr>
              <a:r>
                <a:rPr lang="zh-CN" altLang="en-US" sz="28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麦的烘干率和含水率。</a:t>
              </a:r>
              <a:endParaRPr lang="en-US" altLang="zh-CN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  <a:p>
              <a:pPr eaLnBrk="1" latinLnBrk="1" hangingPunct="1">
                <a:lnSpc>
                  <a:spcPct val="200000"/>
                </a:lnSpc>
              </a:pPr>
              <a:r>
                <a:rPr lang="zh-CN" altLang="en-US" sz="24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烘干率</a:t>
              </a:r>
              <a:r>
                <a:rPr lang="en-US" altLang="zh-CN" sz="24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 —————— ×100%</a:t>
              </a:r>
              <a:endParaRPr lang="en-US" altLang="zh-CN" sz="24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  <a:p>
              <a:pPr eaLnBrk="1" latinLnBrk="1" hangingPunct="1">
                <a:lnSpc>
                  <a:spcPct val="200000"/>
                </a:lnSpc>
              </a:pPr>
              <a:r>
                <a:rPr lang="zh-CN" altLang="en-US" sz="24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含水率</a:t>
              </a:r>
              <a:r>
                <a:rPr lang="en-US" altLang="zh-CN" sz="24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 —————————————— ×100%</a:t>
              </a:r>
              <a:endParaRPr lang="en-US" altLang="zh-CN" sz="24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29708" name="文本框 3"/>
            <p:cNvSpPr txBox="1"/>
            <p:nvPr/>
          </p:nvSpPr>
          <p:spPr>
            <a:xfrm>
              <a:off x="1758091" y="1626760"/>
              <a:ext cx="2556284" cy="57062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latinLnBrk="1" hangingPunct="1">
                <a:lnSpc>
                  <a:spcPct val="130000"/>
                </a:lnSpc>
              </a:pPr>
              <a:r>
                <a:rPr lang="zh-CN" altLang="en-US" sz="24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烘干后的质量</a:t>
              </a:r>
              <a:endParaRPr lang="zh-CN" altLang="en-US" sz="24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29709" name="文本框 4"/>
            <p:cNvSpPr txBox="1"/>
            <p:nvPr/>
          </p:nvSpPr>
          <p:spPr>
            <a:xfrm>
              <a:off x="1835696" y="2050902"/>
              <a:ext cx="2556284" cy="57062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latinLnBrk="1" hangingPunct="1">
                <a:lnSpc>
                  <a:spcPct val="130000"/>
                </a:lnSpc>
              </a:pPr>
              <a:r>
                <a:rPr lang="zh-CN" altLang="en-US" sz="24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烘前的质量</a:t>
              </a:r>
              <a:endParaRPr lang="zh-CN" altLang="en-US" sz="24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29710" name="文本框 5"/>
            <p:cNvSpPr txBox="1"/>
            <p:nvPr/>
          </p:nvSpPr>
          <p:spPr>
            <a:xfrm>
              <a:off x="1979712" y="2427734"/>
              <a:ext cx="4176464" cy="57062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latinLnBrk="1" hangingPunct="1">
                <a:lnSpc>
                  <a:spcPct val="130000"/>
                </a:lnSpc>
              </a:pPr>
              <a:r>
                <a:rPr lang="zh-CN" altLang="en-US" sz="24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烘前的质量－烘干后的质量</a:t>
              </a:r>
              <a:endParaRPr lang="zh-CN" altLang="en-US" sz="24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29711" name="文本框 6"/>
            <p:cNvSpPr txBox="1"/>
            <p:nvPr/>
          </p:nvSpPr>
          <p:spPr>
            <a:xfrm>
              <a:off x="2679586" y="2826486"/>
              <a:ext cx="2556284" cy="57062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1" latinLnBrk="1" hangingPunct="1">
                <a:lnSpc>
                  <a:spcPct val="130000"/>
                </a:lnSpc>
              </a:pPr>
              <a:r>
                <a:rPr lang="zh-CN" altLang="en-US" sz="2400" b="1" dirty="0">
                  <a:solidFill>
                    <a:srgbClr val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烘前的质量</a:t>
              </a:r>
              <a:endParaRPr lang="zh-CN" altLang="en-US" sz="24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sp>
        <p:nvSpPr>
          <p:cNvPr id="27660" name="文本框 2"/>
          <p:cNvSpPr txBox="1"/>
          <p:nvPr/>
        </p:nvSpPr>
        <p:spPr>
          <a:xfrm>
            <a:off x="3012440" y="73660"/>
            <a:ext cx="33489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P114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练习二十三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T12)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486410" y="3549333"/>
            <a:ext cx="3757294" cy="776605"/>
            <a:chOff x="486361" y="3295224"/>
            <a:chExt cx="3756941" cy="776990"/>
          </a:xfrm>
        </p:grpSpPr>
        <p:sp>
          <p:nvSpPr>
            <p:cNvPr id="2" name="文本框 1"/>
            <p:cNvSpPr txBox="1"/>
            <p:nvPr/>
          </p:nvSpPr>
          <p:spPr>
            <a:xfrm>
              <a:off x="486361" y="3375590"/>
              <a:ext cx="1512746" cy="522229"/>
            </a:xfrm>
            <a:prstGeom prst="rect">
              <a:avLst/>
            </a:prstGeom>
            <a:noFill/>
          </p:spPr>
          <p:txBody>
            <a:bodyPr>
              <a:spAutoFit/>
            </a:bodyPr>
            <a:p>
              <a:pPr marR="0" defTabSz="914400" latinLnBrk="1">
                <a:buClrTx/>
                <a:buSzTx/>
                <a:buFontTx/>
                <a:defRPr/>
              </a:pPr>
              <a:r>
                <a:rPr kumimoji="0" lang="zh-CN" altLang="en-US" sz="2800" b="1" kern="1200" cap="none" spc="0" normalizeH="0" baseline="0" noProof="0" dirty="0">
                  <a:solidFill>
                    <a:srgbClr val="FF0000"/>
                  </a:solidFill>
                  <a:latin typeface="+mn-lt"/>
                  <a:ea typeface="黑体" panose="02010609060101010101" pitchFamily="2" charset="-122"/>
                  <a:cs typeface="+mn-cs"/>
                </a:rPr>
                <a:t>烘干率：</a:t>
              </a:r>
              <a:endPara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+mn-lt"/>
                <a:ea typeface="黑体" panose="02010609060101010101" pitchFamily="2" charset="-122"/>
                <a:cs typeface="+mn-cs"/>
              </a:endParaRPr>
            </a:p>
          </p:txBody>
        </p:sp>
        <p:graphicFrame>
          <p:nvGraphicFramePr>
            <p:cNvPr id="29706" name="对象 9"/>
            <p:cNvGraphicFramePr>
              <a:graphicFrameLocks noChangeAspect="1"/>
            </p:cNvGraphicFramePr>
            <p:nvPr/>
          </p:nvGraphicFramePr>
          <p:xfrm>
            <a:off x="1961962" y="3295224"/>
            <a:ext cx="2281340" cy="7769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" r:id="rId1" imgW="1155700" imgH="393700" progId="Equation.DSMT4">
                    <p:embed/>
                  </p:oleObj>
                </mc:Choice>
                <mc:Fallback>
                  <p:oleObj name="" r:id="rId1" imgW="1155700" imgH="393700" progId="Equation.DSMT4">
                    <p:embed/>
                    <p:pic>
                      <p:nvPicPr>
                        <p:cNvPr id="0" name="图片 3090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961962" y="3295224"/>
                          <a:ext cx="2281340" cy="77699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组合 13"/>
          <p:cNvGrpSpPr/>
          <p:nvPr/>
        </p:nvGrpSpPr>
        <p:grpSpPr>
          <a:xfrm>
            <a:off x="4373889" y="3503613"/>
            <a:ext cx="4518026" cy="821690"/>
            <a:chOff x="557456" y="3825875"/>
            <a:chExt cx="4518235" cy="821691"/>
          </a:xfrm>
        </p:grpSpPr>
        <p:sp>
          <p:nvSpPr>
            <p:cNvPr id="11" name="文本框 10"/>
            <p:cNvSpPr txBox="1"/>
            <p:nvPr/>
          </p:nvSpPr>
          <p:spPr>
            <a:xfrm>
              <a:off x="557456" y="3945572"/>
              <a:ext cx="1512958" cy="521971"/>
            </a:xfrm>
            <a:prstGeom prst="rect">
              <a:avLst/>
            </a:prstGeom>
            <a:noFill/>
          </p:spPr>
          <p:txBody>
            <a:bodyPr>
              <a:spAutoFit/>
            </a:bodyPr>
            <a:p>
              <a:pPr marR="0" defTabSz="914400" latinLnBrk="1">
                <a:buClrTx/>
                <a:buSzTx/>
                <a:buFontTx/>
                <a:defRPr/>
              </a:pPr>
              <a:r>
                <a:rPr kumimoji="0" lang="zh-CN" altLang="en-US" sz="2800" b="1" kern="1200" cap="none" spc="0" normalizeH="0" baseline="0" noProof="0" dirty="0">
                  <a:solidFill>
                    <a:srgbClr val="FF0000"/>
                  </a:solidFill>
                  <a:latin typeface="+mn-lt"/>
                  <a:ea typeface="黑体" panose="02010609060101010101" pitchFamily="2" charset="-122"/>
                  <a:cs typeface="+mn-cs"/>
                </a:rPr>
                <a:t>含水率：</a:t>
              </a:r>
              <a:endPara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+mn-lt"/>
                <a:ea typeface="黑体" panose="02010609060101010101" pitchFamily="2" charset="-122"/>
                <a:cs typeface="+mn-cs"/>
              </a:endParaRPr>
            </a:p>
          </p:txBody>
        </p:sp>
        <p:graphicFrame>
          <p:nvGraphicFramePr>
            <p:cNvPr id="29704" name="对象 11"/>
            <p:cNvGraphicFramePr>
              <a:graphicFrameLocks noChangeAspect="1"/>
            </p:cNvGraphicFramePr>
            <p:nvPr/>
          </p:nvGraphicFramePr>
          <p:xfrm>
            <a:off x="1946266" y="3825875"/>
            <a:ext cx="3129425" cy="8216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" r:id="rId3" imgW="1497965" imgH="393700" progId="Equation.DSMT4">
                    <p:embed/>
                  </p:oleObj>
                </mc:Choice>
                <mc:Fallback>
                  <p:oleObj name="" r:id="rId3" imgW="1497965" imgH="393700" progId="Equation.DSMT4">
                    <p:embed/>
                    <p:pic>
                      <p:nvPicPr>
                        <p:cNvPr id="0" name="图片 308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946266" y="3825875"/>
                          <a:ext cx="3129425" cy="82169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" name="文本框 14"/>
          <p:cNvSpPr txBox="1"/>
          <p:nvPr/>
        </p:nvSpPr>
        <p:spPr>
          <a:xfrm>
            <a:off x="632143" y="4408488"/>
            <a:ext cx="7559675" cy="521970"/>
          </a:xfrm>
          <a:prstGeom prst="rect">
            <a:avLst/>
          </a:prstGeom>
          <a:noFill/>
        </p:spPr>
        <p:txBody>
          <a:bodyPr>
            <a:spAutoFit/>
          </a:bodyPr>
          <a:p>
            <a:pPr marR="0" defTabSz="914400" latinLnBrk="1"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答：小麦的烘干率是</a:t>
            </a:r>
            <a:r>
              <a:rPr kumimoji="0" lang="en-US" altLang="zh-CN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85.6%</a:t>
            </a:r>
            <a:r>
              <a:rPr kumimoji="0" lang="zh-CN" altLang="en-US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，含水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率是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14.4%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60" name="文本框 2"/>
          <p:cNvSpPr txBox="1"/>
          <p:nvPr/>
        </p:nvSpPr>
        <p:spPr>
          <a:xfrm>
            <a:off x="2960370" y="99695"/>
            <a:ext cx="33489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P114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练习二十三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T13)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400685" y="439420"/>
            <a:ext cx="8326755" cy="4009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9pPr>
          </a:lstStyle>
          <a:p>
            <a:pPr eaLnBrk="1" latin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2.</a:t>
            </a:r>
            <a:r>
              <a:rPr lang="zh-CN" altLang="en-US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在北纬</a:t>
            </a:r>
            <a:r>
              <a:rPr lang="en-US" altLang="zh-CN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70°</a:t>
            </a:r>
            <a:r>
              <a:rPr lang="zh-CN" altLang="en-US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以上的地方，一年约有连续</a:t>
            </a:r>
            <a:r>
              <a:rPr lang="en-US" altLang="zh-CN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</a:t>
            </a:r>
            <a:r>
              <a:rPr lang="zh-CN" altLang="en-US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个月的时间没有夜晚，没有夜晚的时间占全年的百分之多少？</a:t>
            </a:r>
            <a:endParaRPr lang="zh-CN" altLang="en-US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1" latin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endParaRPr lang="en-US" altLang="zh-CN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1" latin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endParaRPr lang="zh-CN" altLang="en-US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1" latin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由于纬度比较高，瑞典首都斯德哥尔摩七月份平均每天日照时间大约是全天的</a:t>
            </a:r>
            <a:r>
              <a:rPr lang="en-US" altLang="zh-CN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75%</a:t>
            </a:r>
            <a:r>
              <a:rPr lang="zh-CN" altLang="en-US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，每天日照大约有多少小时？</a:t>
            </a:r>
            <a:endParaRPr lang="zh-CN" altLang="en-US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68350" y="4325620"/>
            <a:ext cx="3762375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24×75%=18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（时）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9" name="对象 11"/>
          <p:cNvGraphicFramePr>
            <a:graphicFrameLocks noChangeAspect="1"/>
          </p:cNvGraphicFramePr>
          <p:nvPr/>
        </p:nvGraphicFramePr>
        <p:xfrm>
          <a:off x="844550" y="1734820"/>
          <a:ext cx="25939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" imgW="27127200" imgH="9448800" progId="Equation.DSMT4">
                  <p:embed/>
                </p:oleObj>
              </mc:Choice>
              <mc:Fallback>
                <p:oleObj name="Equation" r:id="rId1" imgW="27127200" imgH="9448800" progId="Equation.DSMT4">
                  <p:embed/>
                  <p:pic>
                    <p:nvPicPr>
                      <p:cNvPr id="0" name="对象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" y="1734820"/>
                        <a:ext cx="25939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3893820" y="2039620"/>
            <a:ext cx="3673475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eaLnBrk="1" latin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答：占全年的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16.67%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973195" y="4285615"/>
            <a:ext cx="4832350" cy="6508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eaLnBrk="1" latin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答：每天日照大约有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18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小时。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7" name="矩形 1"/>
          <p:cNvSpPr/>
          <p:nvPr/>
        </p:nvSpPr>
        <p:spPr>
          <a:xfrm>
            <a:off x="271145" y="385445"/>
            <a:ext cx="8709025" cy="21583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3.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甲、乙两列火车，分别从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A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、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B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两地同时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出发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相向而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latinLnBrk="1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行，甲车每小时行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150km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，乙车的速度是甲车的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80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％。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latinLnBrk="1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已知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A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、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B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两地之间的铁路长为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5400km,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经过几小时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  <a:sym typeface="+mn-ea"/>
            </a:endParaRPr>
          </a:p>
          <a:p>
            <a:pPr latinLnBrk="1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   后两车相遇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？</a:t>
            </a:r>
            <a:endParaRPr lang="zh-CN" altLang="zh-CN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576070" y="2543810"/>
            <a:ext cx="7494905" cy="21583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>
              <a:lnSpc>
                <a:spcPct val="120000"/>
              </a:lnSpc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解：设经过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x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小时两车相遇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latinLnBrk="1">
              <a:lnSpc>
                <a:spcPct val="120000"/>
              </a:lnSpc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150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＋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80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％）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x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5400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latinLnBrk="1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                                  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x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latinLnBrk="1">
              <a:lnSpc>
                <a:spcPct val="120000"/>
              </a:lnSpc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答：经过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小时后两车相遇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9937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5" name="平行四边形 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9940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pic>
        <p:nvPicPr>
          <p:cNvPr id="39941" name="图片 8" descr="E:\新画人物图\男老师2 拷贝.png男老师2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/>
          <a:stretch>
            <a:fillRect/>
          </a:stretch>
        </p:blipFill>
        <p:spPr>
          <a:xfrm>
            <a:off x="6500495" y="2022475"/>
            <a:ext cx="1450975" cy="26454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9FDC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39943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通过这节课的学习，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你有什么收获</a:t>
            </a:r>
            <a:r>
              <a:rPr lang="en-US" altLang="zh-CN" sz="4000" b="1">
                <a:latin typeface="楷体" panose="02010609060101010101" charset="-122"/>
                <a:ea typeface="楷体" panose="02010609060101010101" charset="-122"/>
              </a:rPr>
              <a:t>?</a:t>
            </a:r>
            <a:endParaRPr lang="en-US" altLang="zh-CN" sz="40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TABLE_BEAUTIFY" val="smartTable{0cc8707f-4cd3-4b7a-a0ee-023d4424d227}"/>
</p:tagLst>
</file>

<file path=ppt/tags/tag2.xml><?xml version="1.0" encoding="utf-8"?>
<p:tagLst xmlns:p="http://schemas.openxmlformats.org/presentationml/2006/main">
  <p:tag name="KSO_WM_SLIDE_MODEL_TYPE" val="numdgm"/>
</p:tagLst>
</file>

<file path=ppt/tags/tag3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961</Words>
  <Application>WPS 演示</Application>
  <PresentationFormat>在屏幕上显示</PresentationFormat>
  <Paragraphs>166</Paragraphs>
  <Slides>10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10</vt:i4>
      </vt:variant>
    </vt:vector>
  </HeadingPairs>
  <TitlesOfParts>
    <vt:vector size="27" baseType="lpstr">
      <vt:lpstr>Arial</vt:lpstr>
      <vt:lpstr>宋体</vt:lpstr>
      <vt:lpstr>Wingdings</vt:lpstr>
      <vt:lpstr>黑体</vt:lpstr>
      <vt:lpstr>微软雅黑</vt:lpstr>
      <vt:lpstr>楷体</vt:lpstr>
      <vt:lpstr>Times New Roman</vt:lpstr>
      <vt:lpstr>等线</vt:lpstr>
      <vt:lpstr>Malgun Gothic</vt:lpstr>
      <vt:lpstr>Arial Narrow</vt:lpstr>
      <vt:lpstr>Bell MT</vt:lpstr>
      <vt:lpstr>Arial Unicode MS</vt:lpstr>
      <vt:lpstr>Calibri</vt:lpstr>
      <vt:lpstr>默认设计模板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2022-09-04T14:31:23Z</dcterms:created>
  <dcterms:modified xsi:type="dcterms:W3CDTF">2022-09-04T14:31:23Z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9B04500984E746EAA3DD5DD5520733D6</vt:lpwstr>
  </property>
</Properties>
</file>