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3"/>
  </p:notesMasterIdLst>
  <p:handoutMasterIdLst>
    <p:handoutMasterId r:id="rId14"/>
  </p:handoutMasterIdLst>
  <p:sldIdLst>
    <p:sldId id="260" r:id="rId2"/>
    <p:sldId id="275" r:id="rId3"/>
    <p:sldId id="283" r:id="rId4"/>
    <p:sldId id="292" r:id="rId5"/>
    <p:sldId id="284" r:id="rId6"/>
    <p:sldId id="285" r:id="rId7"/>
    <p:sldId id="286" r:id="rId8"/>
    <p:sldId id="291" r:id="rId9"/>
    <p:sldId id="287" r:id="rId10"/>
    <p:sldId id="289" r:id="rId11"/>
    <p:sldId id="290" r:id="rId12"/>
  </p:sldIdLst>
  <p:sldSz cx="9144000" cy="5143500" type="screen16x9"/>
  <p:notesSz cx="6858000" cy="9144000"/>
  <p:defaultTextStyle>
    <a:defPPr>
      <a:defRPr lang="zh-CN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  <a:srgbClr val="19311A"/>
    <a:srgbClr val="0E2D07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9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6FE2B24-CB20-452B-8B96-C52485DE13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7E44BDB-BEF1-48F1-9B7D-535E8B6096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AA5C684-42D7-4AEE-8688-47128DCEBF6E}" type="datetimeFigureOut">
              <a:rPr lang="zh-CN" altLang="en-US"/>
              <a:pPr>
                <a:defRPr/>
              </a:pPr>
              <a:t>2023/2/12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2D1AABF-6912-4C50-9000-6D210E8932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F1667AD-347E-4C00-B21A-931CBE21AD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AE3FE1-B5AE-4C91-B9FC-9D107AAC5E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0BE8341-4124-4D09-9B03-FF36BA38A9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EC36715-8F3B-4FFF-A29D-1B567291D35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E0CD901-1997-46D6-8D08-3C2541711CE1}" type="datetimeFigureOut">
              <a:rPr lang="zh-CN" altLang="en-US"/>
              <a:pPr>
                <a:defRPr/>
              </a:pPr>
              <a:t>2023/2/12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88CF10F6-A08C-43FF-BC39-D449D09EBD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4D45F962-4BA9-434D-86E0-7EBE586D45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5C4072-306F-4DAF-ADE9-5D88638793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3A479F3-59FD-48F3-9486-6FE504DCAF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等线" panose="02010600030101010101" pitchFamily="2" charset="-122"/>
                <a:ea typeface="等线" panose="02010600030101010101" pitchFamily="2" charset="-122"/>
              </a:defRPr>
            </a:lvl1pPr>
          </a:lstStyle>
          <a:p>
            <a:pPr>
              <a:defRPr/>
            </a:pPr>
            <a:fld id="{C4AC8566-42DC-4928-A9FA-217A3A3587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8">
            <a:extLst>
              <a:ext uri="{FF2B5EF4-FFF2-40B4-BE49-F238E27FC236}">
                <a16:creationId xmlns:a16="http://schemas.microsoft.com/office/drawing/2014/main" id="{984C264C-60BF-4FEB-959A-57300C0E9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761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8">
            <a:extLst>
              <a:ext uri="{FF2B5EF4-FFF2-40B4-BE49-F238E27FC236}">
                <a16:creationId xmlns:a16="http://schemas.microsoft.com/office/drawing/2014/main" id="{CF3F0AC1-1F97-423C-ACFF-0FB45C649A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B06AFBA8-4AD9-4790-94C6-F257D1D02DA6}"/>
              </a:ext>
            </a:extLst>
          </p:cNvPr>
          <p:cNvSpPr/>
          <p:nvPr userDrawn="1"/>
        </p:nvSpPr>
        <p:spPr>
          <a:xfrm>
            <a:off x="0" y="449263"/>
            <a:ext cx="9144000" cy="4243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8E523CA-3A73-43C8-973B-81EAC3C67FC4}"/>
              </a:ext>
            </a:extLst>
          </p:cNvPr>
          <p:cNvSpPr/>
          <p:nvPr userDrawn="1"/>
        </p:nvSpPr>
        <p:spPr>
          <a:xfrm>
            <a:off x="0" y="449263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21FAF1D-3F7D-4BC8-A771-E7A4A6D2BF07}"/>
              </a:ext>
            </a:extLst>
          </p:cNvPr>
          <p:cNvSpPr/>
          <p:nvPr userDrawn="1"/>
        </p:nvSpPr>
        <p:spPr>
          <a:xfrm>
            <a:off x="-3175" y="4654550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7849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8">
            <a:extLst>
              <a:ext uri="{FF2B5EF4-FFF2-40B4-BE49-F238E27FC236}">
                <a16:creationId xmlns:a16="http://schemas.microsoft.com/office/drawing/2014/main" id="{6B23FE84-A974-48A9-9B2B-0C5E4335A5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圆角矩形 9">
            <a:extLst>
              <a:ext uri="{FF2B5EF4-FFF2-40B4-BE49-F238E27FC236}">
                <a16:creationId xmlns:a16="http://schemas.microsoft.com/office/drawing/2014/main" id="{E8F6B6A2-1C32-456D-979A-D0C20FEED95F}"/>
              </a:ext>
            </a:extLst>
          </p:cNvPr>
          <p:cNvSpPr/>
          <p:nvPr userDrawn="1"/>
        </p:nvSpPr>
        <p:spPr>
          <a:xfrm>
            <a:off x="196850" y="184150"/>
            <a:ext cx="8747125" cy="4773613"/>
          </a:xfrm>
          <a:prstGeom prst="roundRect">
            <a:avLst>
              <a:gd name="adj" fmla="val 8696"/>
            </a:avLst>
          </a:prstGeom>
          <a:solidFill>
            <a:schemeClr val="bg1"/>
          </a:solidFill>
          <a:ln w="38100">
            <a:solidFill>
              <a:srgbClr val="E9A6A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172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5">
            <a:extLst>
              <a:ext uri="{FF2B5EF4-FFF2-40B4-BE49-F238E27FC236}">
                <a16:creationId xmlns:a16="http://schemas.microsoft.com/office/drawing/2014/main" id="{18D31E8F-F1A2-4D39-BA9D-E66C5F49FA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562225" y="4319588"/>
            <a:ext cx="501650" cy="1682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defRPr/>
            </a:pPr>
            <a:r>
              <a:rPr lang="zh-CN" altLang="zh-CN" sz="500">
                <a:solidFill>
                  <a:schemeClr val="bg1">
                    <a:lumMod val="95000"/>
                  </a:schemeClr>
                </a:solidFill>
              </a:rPr>
              <a:t>状元成才路</a:t>
            </a:r>
          </a:p>
        </p:txBody>
      </p:sp>
      <p:pic>
        <p:nvPicPr>
          <p:cNvPr id="1027" name="图片 2">
            <a:extLst>
              <a:ext uri="{FF2B5EF4-FFF2-40B4-BE49-F238E27FC236}">
                <a16:creationId xmlns:a16="http://schemas.microsoft.com/office/drawing/2014/main" id="{AA2DAEBD-2608-458F-A4EE-CAD09D45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>
            <a:extLst>
              <a:ext uri="{FF2B5EF4-FFF2-40B4-BE49-F238E27FC236}">
                <a16:creationId xmlns:a16="http://schemas.microsoft.com/office/drawing/2014/main" id="{D1A47563-DF70-431A-B379-5E23EAE1F80F}"/>
              </a:ext>
            </a:extLst>
          </p:cNvPr>
          <p:cNvSpPr txBox="1">
            <a:spLocks/>
          </p:cNvSpPr>
          <p:nvPr userDrawn="1"/>
        </p:nvSpPr>
        <p:spPr>
          <a:xfrm>
            <a:off x="676275" y="798513"/>
            <a:ext cx="7772400" cy="14001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9pPr>
          </a:lstStyle>
          <a:p>
            <a:pPr defTabSz="914400">
              <a:defRPr/>
            </a:pPr>
            <a:r>
              <a:rPr lang="zh-CN" altLang="en-US" noProof="1"/>
              <a:t>单击此处编辑母版标题样式</a:t>
            </a:r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id="{4762A8E8-26AF-4517-8ECF-E529C6490F6A}"/>
              </a:ext>
            </a:extLst>
          </p:cNvPr>
          <p:cNvSpPr txBox="1">
            <a:spLocks/>
          </p:cNvSpPr>
          <p:nvPr userDrawn="1"/>
        </p:nvSpPr>
        <p:spPr>
          <a:xfrm>
            <a:off x="1362075" y="2087563"/>
            <a:ext cx="6400800" cy="665162"/>
          </a:xfrm>
          <a:prstGeom prst="rect">
            <a:avLst/>
          </a:prstGeom>
        </p:spPr>
        <p:txBody>
          <a:bodyPr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 kern="1200">
                <a:solidFill>
                  <a:schemeClr val="tx1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zh-CN" altLang="en-US" noProof="1"/>
              <a:t>单击此处编辑母版副标题样式</a:t>
            </a:r>
          </a:p>
        </p:txBody>
      </p:sp>
      <p:pic>
        <p:nvPicPr>
          <p:cNvPr id="1030" name="图片 7">
            <a:extLst>
              <a:ext uri="{FF2B5EF4-FFF2-40B4-BE49-F238E27FC236}">
                <a16:creationId xmlns:a16="http://schemas.microsoft.com/office/drawing/2014/main" id="{D9FF0A70-7604-47DE-A2A1-92D5C7EAA98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583F9B8E-2AED-4368-B94E-74729A4A84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  <p:pic>
        <p:nvPicPr>
          <p:cNvPr id="1032" name="图片 1">
            <a:extLst>
              <a:ext uri="{FF2B5EF4-FFF2-40B4-BE49-F238E27FC236}">
                <a16:creationId xmlns:a16="http://schemas.microsoft.com/office/drawing/2014/main" id="{F192FF45-9A50-4109-8F8F-998DA3B63BA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23634" r="3419" b="23878"/>
          <a:stretch>
            <a:fillRect/>
          </a:stretch>
        </p:blipFill>
        <p:spPr bwMode="auto">
          <a:xfrm>
            <a:off x="-9525" y="-9525"/>
            <a:ext cx="9163050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5">
            <a:extLst>
              <a:ext uri="{FF2B5EF4-FFF2-40B4-BE49-F238E27FC236}">
                <a16:creationId xmlns:a16="http://schemas.microsoft.com/office/drawing/2014/main" id="{0EE09EE9-8E43-4E86-A288-A77CF08AB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0" y="1711325"/>
            <a:ext cx="3775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zh-CN" altLang="en-US" sz="4400" b="1"/>
              <a:t>练习十二</a:t>
            </a:r>
          </a:p>
        </p:txBody>
      </p:sp>
      <p:sp>
        <p:nvSpPr>
          <p:cNvPr id="10243" name="标题 5">
            <a:extLst>
              <a:ext uri="{FF2B5EF4-FFF2-40B4-BE49-F238E27FC236}">
                <a16:creationId xmlns:a16="http://schemas.microsoft.com/office/drawing/2014/main" id="{9651FB95-233A-40B4-9416-0BF50B19A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2511425"/>
            <a:ext cx="446722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（选自教材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P64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练习十二）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4">
            <a:extLst>
              <a:ext uri="{FF2B5EF4-FFF2-40B4-BE49-F238E27FC236}">
                <a16:creationId xmlns:a16="http://schemas.microsoft.com/office/drawing/2014/main" id="{605D1EFD-99D4-8288-227F-2EE94B9E0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84" y="503194"/>
            <a:ext cx="7426325" cy="159402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719138" indent="-7191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just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）张叔叔带的钱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，如果买现价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90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元一件的衬衫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，正好可以买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4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件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。如果买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原价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200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元一件的夹克衫，能买多少件？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E69FED0-A0EC-8898-76BB-960E8593F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965" y="2117309"/>
            <a:ext cx="3243262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解：设能买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件。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7092B6FA-6A95-8662-C97B-32C2C0E7C1CB}"/>
              </a:ext>
            </a:extLst>
          </p:cNvPr>
          <p:cNvGrpSpPr>
            <a:grpSpLocks/>
          </p:cNvGrpSpPr>
          <p:nvPr/>
        </p:nvGrpSpPr>
        <p:grpSpPr bwMode="auto">
          <a:xfrm>
            <a:off x="2516965" y="2456224"/>
            <a:ext cx="3812903" cy="1953054"/>
            <a:chOff x="1898133" y="2002889"/>
            <a:chExt cx="3813340" cy="1953724"/>
          </a:xfrm>
        </p:grpSpPr>
        <p:sp>
          <p:nvSpPr>
            <p:cNvPr id="8" name="TextBox 16">
              <a:extLst>
                <a:ext uri="{FF2B5EF4-FFF2-40B4-BE49-F238E27FC236}">
                  <a16:creationId xmlns:a16="http://schemas.microsoft.com/office/drawing/2014/main" id="{35A9D219-4768-66B2-0DFE-95F2D95B9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8133" y="2279733"/>
              <a:ext cx="2965790" cy="56008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90×4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＝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200×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5752A71E-2843-0D4D-065F-6A767F04EB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0789" y="2002889"/>
              <a:ext cx="1650684" cy="1094859"/>
              <a:chOff x="1146139" y="1518710"/>
              <a:chExt cx="1650684" cy="1094546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9D3D11-4342-4976-E9A3-01D0DF8123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665" y="2048966"/>
                <a:ext cx="1038344" cy="5642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/>
                    <a:ea typeface="黑体" panose="02010609060101010101" pitchFamily="49" charset="-122"/>
                  </a:rPr>
                  <a:t>250</a:t>
                </a:r>
                <a:endPara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endParaRPr>
              </a:p>
            </p:txBody>
          </p:sp>
          <p:sp>
            <p:nvSpPr>
              <p:cNvPr id="13" name="TextBox 9">
                <a:extLst>
                  <a:ext uri="{FF2B5EF4-FFF2-40B4-BE49-F238E27FC236}">
                    <a16:creationId xmlns:a16="http://schemas.microsoft.com/office/drawing/2014/main" id="{1DF91702-F1F0-472B-7218-A1ECEFFA95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6139" y="1518710"/>
                <a:ext cx="1038344" cy="5642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/>
                    <a:ea typeface="黑体" panose="02010609060101010101" pitchFamily="49" charset="-122"/>
                  </a:rPr>
                  <a:t>150</a:t>
                </a:r>
                <a:endParaRPr kumimoji="0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endParaRPr>
              </a:p>
            </p:txBody>
          </p:sp>
          <p:cxnSp>
            <p:nvCxnSpPr>
              <p:cNvPr id="14" name="直接连接符 13">
                <a:extLst>
                  <a:ext uri="{FF2B5EF4-FFF2-40B4-BE49-F238E27FC236}">
                    <a16:creationId xmlns:a16="http://schemas.microsoft.com/office/drawing/2014/main" id="{D011DB68-0D8F-0242-3D1F-7842FB48BE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93769" y="2099769"/>
                <a:ext cx="644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</a:ln>
              <a:effectLst/>
            </p:spPr>
          </p:cxnSp>
          <p:sp>
            <p:nvSpPr>
              <p:cNvPr id="16" name="TextBox 14">
                <a:extLst>
                  <a:ext uri="{FF2B5EF4-FFF2-40B4-BE49-F238E27FC236}">
                    <a16:creationId xmlns:a16="http://schemas.microsoft.com/office/drawing/2014/main" id="{C9F55D51-2025-12C7-20FE-6D0A2491DC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9901" y="1819290"/>
                <a:ext cx="1066922" cy="5599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/>
                    <a:ea typeface="黑体" panose="02010609060101010101" pitchFamily="49" charset="-122"/>
                  </a:rPr>
                  <a:t>×</a:t>
                </a:r>
                <a:r>
                  <a:rPr kumimoji="0" lang="en-US" altLang="zh-CN" sz="28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/>
                    <a:ea typeface="黑体" panose="02010609060101010101" pitchFamily="49" charset="-122"/>
                  </a:rPr>
                  <a:t>x</a:t>
                </a:r>
                <a:endParaRPr kumimoji="0" lang="zh-CN" altLang="en-US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endParaRPr>
              </a:p>
            </p:txBody>
          </p:sp>
        </p:grpSp>
        <p:sp>
          <p:nvSpPr>
            <p:cNvPr id="10" name="TextBox 16">
              <a:extLst>
                <a:ext uri="{FF2B5EF4-FFF2-40B4-BE49-F238E27FC236}">
                  <a16:creationId xmlns:a16="http://schemas.microsoft.com/office/drawing/2014/main" id="{C233CCE1-0A76-6F7F-B512-338BB9E0FC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8861" y="2873124"/>
              <a:ext cx="2191001" cy="56008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120</a:t>
              </a:r>
              <a:r>
                <a:rPr kumimoji="0" lang="en-US" altLang="zh-CN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x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＝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360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11" name="矩形 18">
              <a:extLst>
                <a:ext uri="{FF2B5EF4-FFF2-40B4-BE49-F238E27FC236}">
                  <a16:creationId xmlns:a16="http://schemas.microsoft.com/office/drawing/2014/main" id="{247EE767-B944-1AA2-8C1A-03172D585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431" y="3433213"/>
              <a:ext cx="904519" cy="523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x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＝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3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</p:grpSp>
      <p:sp>
        <p:nvSpPr>
          <p:cNvPr id="17" name="矩形 16">
            <a:extLst>
              <a:ext uri="{FF2B5EF4-FFF2-40B4-BE49-F238E27FC236}">
                <a16:creationId xmlns:a16="http://schemas.microsoft.com/office/drawing/2014/main" id="{A3423A23-53A1-2D80-BAE5-18FBC5EAB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44627"/>
            <a:ext cx="3413125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答：能买</a:t>
            </a:r>
            <a:r>
              <a:rPr lang="en-US" altLang="zh-CN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件。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24">
            <a:extLst>
              <a:ext uri="{FF2B5EF4-FFF2-40B4-BE49-F238E27FC236}">
                <a16:creationId xmlns:a16="http://schemas.microsoft.com/office/drawing/2014/main" id="{5E7687B3-7C59-426E-8623-F3241EF1D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1617663"/>
            <a:ext cx="7791450" cy="12176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719138" indent="-7191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）如果用</a:t>
            </a:r>
            <a:r>
              <a:rPr lang="en-US" altLang="zh-CN" sz="3200" b="1" i="1" dirty="0">
                <a:latin typeface="+mj-lt"/>
                <a:ea typeface="黑体" panose="02010609060101010101" pitchFamily="49" charset="-122"/>
              </a:rPr>
              <a:t>x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表示原价，</a:t>
            </a:r>
            <a:r>
              <a:rPr lang="en-US" altLang="zh-CN" sz="3200" b="1" i="1" dirty="0">
                <a:latin typeface="+mj-lt"/>
                <a:ea typeface="黑体" panose="02010609060101010101" pitchFamily="49" charset="-122"/>
              </a:rPr>
              <a:t>y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表示现价，</a:t>
            </a:r>
            <a:r>
              <a:rPr lang="en-US" altLang="zh-CN" sz="3200" b="1" i="1" dirty="0">
                <a:latin typeface="+mj-lt"/>
                <a:ea typeface="黑体" panose="02010609060101010101" pitchFamily="49" charset="-122"/>
              </a:rPr>
              <a:t>y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和</a:t>
            </a:r>
            <a:r>
              <a:rPr lang="en-US" altLang="zh-CN" sz="3200" b="1" i="1" dirty="0">
                <a:latin typeface="+mj-lt"/>
                <a:ea typeface="黑体" panose="02010609060101010101" pitchFamily="49" charset="-122"/>
              </a:rPr>
              <a:t>x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的关系式为</a:t>
            </a:r>
            <a:r>
              <a:rPr lang="en-US" altLang="zh-CN" sz="3200" b="1" dirty="0">
                <a:latin typeface="+mj-lt"/>
                <a:ea typeface="黑体" panose="02010609060101010101" pitchFamily="49" charset="-122"/>
              </a:rPr>
              <a:t>__________</a:t>
            </a:r>
            <a:r>
              <a:rPr lang="zh-CN" altLang="en-US" sz="3200" b="1" dirty="0">
                <a:latin typeface="+mj-lt"/>
                <a:ea typeface="黑体" panose="02010609060101010101" pitchFamily="49" charset="-122"/>
              </a:rPr>
              <a:t>。</a:t>
            </a:r>
            <a:endParaRPr lang="en-US" altLang="zh-CN" sz="3200" b="1" dirty="0"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4579" name="TextBox 3">
            <a:extLst>
              <a:ext uri="{FF2B5EF4-FFF2-40B4-BE49-F238E27FC236}">
                <a16:creationId xmlns:a16="http://schemas.microsoft.com/office/drawing/2014/main" id="{630EAEEB-2769-4D88-94FE-1C010C1E6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100263"/>
            <a:ext cx="1833562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i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y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=60%</a:t>
            </a:r>
            <a:r>
              <a:rPr lang="en-US" altLang="zh-CN" sz="3200" b="1" i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x</a:t>
            </a:r>
            <a:endParaRPr lang="zh-CN" altLang="en-US" sz="3200" b="1" i="1" dirty="0">
              <a:solidFill>
                <a:srgbClr val="FF0000"/>
              </a:solidFill>
              <a:latin typeface="+mj-lt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4">
            <a:extLst>
              <a:ext uri="{FF2B5EF4-FFF2-40B4-BE49-F238E27FC236}">
                <a16:creationId xmlns:a16="http://schemas.microsoft.com/office/drawing/2014/main" id="{E734FBB0-D55B-AF42-C1D3-D294E6EE3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98" y="762125"/>
            <a:ext cx="170815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1.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填空。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4" name="矩形 7">
            <a:extLst>
              <a:ext uri="{FF2B5EF4-FFF2-40B4-BE49-F238E27FC236}">
                <a16:creationId xmlns:a16="http://schemas.microsoft.com/office/drawing/2014/main" id="{78400564-C200-E547-DAD0-349AE06F4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85" y="1346325"/>
            <a:ext cx="8546589" cy="107696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）一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幅地图中两地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的图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上距离是</a:t>
            </a:r>
            <a:r>
              <a:rPr lang="en-US" altLang="zh-CN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5cm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，它们之间的实际距离是</a:t>
            </a:r>
            <a:r>
              <a:rPr lang="en-US" altLang="zh-CN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15km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，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这幅地图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的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比例尺是</a:t>
            </a:r>
            <a:r>
              <a:rPr lang="en-US" altLang="zh-CN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(                     )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。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B9F2201B-5595-031B-D957-6CE47984C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024" y="1859229"/>
            <a:ext cx="2051050" cy="6826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300000</a:t>
            </a:r>
            <a:endParaRPr lang="zh-CN" altLang="en-US" sz="32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6" name="矩形 27">
            <a:extLst>
              <a:ext uri="{FF2B5EF4-FFF2-40B4-BE49-F238E27FC236}">
                <a16:creationId xmlns:a16="http://schemas.microsoft.com/office/drawing/2014/main" id="{F8D2C896-3460-09C6-DF38-832826466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85" y="2535238"/>
            <a:ext cx="8489039" cy="17125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defTabSz="914400" eaLnBrk="1" hangingPunct="1">
              <a:lnSpc>
                <a:spcPct val="13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）大小两个圆的半径之比是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5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3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。它们的直径之比是（        ），周长之比是（        ），面积之比是（           ）。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7" name="TextBox 28">
            <a:extLst>
              <a:ext uri="{FF2B5EF4-FFF2-40B4-BE49-F238E27FC236}">
                <a16:creationId xmlns:a16="http://schemas.microsoft.com/office/drawing/2014/main" id="{951C8749-03A9-F28A-FC09-3CDF35FB3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62" y="3077531"/>
            <a:ext cx="1000125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5</a:t>
            </a:r>
            <a:r>
              <a:rPr lang="zh-CN" altLang="en-US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3</a:t>
            </a:r>
            <a:endParaRPr lang="zh-CN" altLang="en-US" sz="32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8" name="TextBox 29">
            <a:extLst>
              <a:ext uri="{FF2B5EF4-FFF2-40B4-BE49-F238E27FC236}">
                <a16:creationId xmlns:a16="http://schemas.microsoft.com/office/drawing/2014/main" id="{B7607DFC-237D-9D65-D99C-2736D46FA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501" y="3077531"/>
            <a:ext cx="1000125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5</a:t>
            </a:r>
            <a:r>
              <a:rPr lang="zh-CN" altLang="en-US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3</a:t>
            </a:r>
            <a:endParaRPr lang="zh-CN" altLang="en-US" sz="32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9" name="TextBox 30">
            <a:extLst>
              <a:ext uri="{FF2B5EF4-FFF2-40B4-BE49-F238E27FC236}">
                <a16:creationId xmlns:a16="http://schemas.microsoft.com/office/drawing/2014/main" id="{0A0A3D0A-8FB6-6DA9-6F0A-4666C170C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598" y="3630301"/>
            <a:ext cx="1350962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25</a:t>
            </a:r>
            <a:r>
              <a:rPr lang="zh-CN" altLang="en-US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9</a:t>
            </a:r>
            <a:endParaRPr lang="zh-CN" altLang="en-US" sz="32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9FD5FCC-B98F-A052-C1C6-63C3677B4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1622425"/>
            <a:ext cx="8912225" cy="13716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3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）把一个长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5cm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、宽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3cm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的长方形按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∶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放大，得到的图形的面积是（         ）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cm</a:t>
            </a:r>
            <a:r>
              <a:rPr lang="en-US" altLang="zh-CN" sz="3200" b="1" baseline="30000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。</a:t>
            </a:r>
            <a:endParaRPr lang="en-US" altLang="zh-CN" sz="32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BBDC14AD-4844-AB0E-FBD0-196971F48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288" y="2279650"/>
            <a:ext cx="1057275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135</a:t>
            </a:r>
            <a:endParaRPr lang="zh-CN" altLang="en-US" sz="32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>
            <a:extLst>
              <a:ext uri="{FF2B5EF4-FFF2-40B4-BE49-F238E27FC236}">
                <a16:creationId xmlns:a16="http://schemas.microsoft.com/office/drawing/2014/main" id="{35207C5D-BFC3-9630-C18E-B91DECFEF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43038"/>
            <a:ext cx="8670925" cy="12176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下面各题中的两种量之间是否有比例关系？如果有，成什么比例关系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 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？</a:t>
            </a:r>
            <a:endParaRPr lang="en-US" altLang="zh-CN" sz="32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3" name="矩形 15">
            <a:extLst>
              <a:ext uri="{FF2B5EF4-FFF2-40B4-BE49-F238E27FC236}">
                <a16:creationId xmlns:a16="http://schemas.microsoft.com/office/drawing/2014/main" id="{EDBE2889-E2A9-0E91-FD13-CF3FC135B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" y="2767013"/>
            <a:ext cx="8723313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）比例尺一定，两地的实际距离和图上距离。</a:t>
            </a:r>
          </a:p>
        </p:txBody>
      </p:sp>
      <p:sp>
        <p:nvSpPr>
          <p:cNvPr id="4" name="矩形 14">
            <a:extLst>
              <a:ext uri="{FF2B5EF4-FFF2-40B4-BE49-F238E27FC236}">
                <a16:creationId xmlns:a16="http://schemas.microsoft.com/office/drawing/2014/main" id="{5DA123D9-0ADB-DC4E-F0AF-2796069DA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606800"/>
            <a:ext cx="80121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两地的实际距离和图上距离成正比例关系。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00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5">
            <a:extLst>
              <a:ext uri="{FF2B5EF4-FFF2-40B4-BE49-F238E27FC236}">
                <a16:creationId xmlns:a16="http://schemas.microsoft.com/office/drawing/2014/main" id="{9A83C34A-DE7B-9384-B824-9F1811C35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8" y="1620838"/>
            <a:ext cx="8969375" cy="625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）积（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0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除外）一定，一个因数和另一个因数。</a:t>
            </a:r>
          </a:p>
        </p:txBody>
      </p:sp>
      <p:sp>
        <p:nvSpPr>
          <p:cNvPr id="8" name="矩形 15">
            <a:extLst>
              <a:ext uri="{FF2B5EF4-FFF2-40B4-BE49-F238E27FC236}">
                <a16:creationId xmlns:a16="http://schemas.microsoft.com/office/drawing/2014/main" id="{62249181-7735-23C8-471F-1DBAD6719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582" y="2462213"/>
            <a:ext cx="71881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一个因数和另一个因数成反比例关系。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15">
            <a:extLst>
              <a:ext uri="{FF2B5EF4-FFF2-40B4-BE49-F238E27FC236}">
                <a16:creationId xmlns:a16="http://schemas.microsoft.com/office/drawing/2014/main" id="{BE3C5108-E7F7-41CF-1A8C-328BEB337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1171575"/>
            <a:ext cx="8848725" cy="6826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）梯形的上底和下底不变，梯形的面积和高。</a:t>
            </a:r>
          </a:p>
        </p:txBody>
      </p:sp>
      <p:sp>
        <p:nvSpPr>
          <p:cNvPr id="7" name="矩形 14">
            <a:extLst>
              <a:ext uri="{FF2B5EF4-FFF2-40B4-BE49-F238E27FC236}">
                <a16:creationId xmlns:a16="http://schemas.microsoft.com/office/drawing/2014/main" id="{1F89AF41-B3B4-F3C5-2450-73BD22E9A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1995488"/>
            <a:ext cx="59522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梯形的面积和高成正比例关系。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矩形 15">
            <a:extLst>
              <a:ext uri="{FF2B5EF4-FFF2-40B4-BE49-F238E27FC236}">
                <a16:creationId xmlns:a16="http://schemas.microsoft.com/office/drawing/2014/main" id="{71B80AB9-C7A4-A5CC-A17D-D4AFD98F1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2971800"/>
            <a:ext cx="7524750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4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）如果</a:t>
            </a:r>
            <a:r>
              <a:rPr lang="en-US" altLang="zh-CN" sz="3200" b="1" i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y</a:t>
            </a:r>
            <a:r>
              <a:rPr lang="en-US" altLang="zh-CN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=5</a:t>
            </a:r>
            <a:r>
              <a:rPr lang="en-US" altLang="zh-CN" sz="3200" b="1" i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，</a:t>
            </a:r>
            <a:r>
              <a:rPr lang="en-US" altLang="zh-CN" sz="3200" b="1" i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y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和</a:t>
            </a:r>
            <a:r>
              <a:rPr lang="en-US" altLang="zh-CN" sz="3200" b="1" i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32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9" name="矩形 14">
            <a:extLst>
              <a:ext uri="{FF2B5EF4-FFF2-40B4-BE49-F238E27FC236}">
                <a16:creationId xmlns:a16="http://schemas.microsoft.com/office/drawing/2014/main" id="{E73CB91F-AE99-D596-A20A-7CBDBC81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3698875"/>
            <a:ext cx="38683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200" b="1" i="1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</a:rPr>
              <a:t>和</a:t>
            </a:r>
            <a:r>
              <a:rPr kumimoji="0" lang="en-US" altLang="zh-CN" sz="3200" b="1" i="1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kumimoji="0" lang="zh-CN" alt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正比例关系。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">
            <a:extLst>
              <a:ext uri="{FF2B5EF4-FFF2-40B4-BE49-F238E27FC236}">
                <a16:creationId xmlns:a16="http://schemas.microsoft.com/office/drawing/2014/main" id="{942B676D-6D8D-464B-8609-6D42A4EF5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59" y="1362075"/>
            <a:ext cx="8237282" cy="245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altLang="zh-CN" sz="3200" b="1"/>
              <a:t>3.</a:t>
            </a:r>
            <a:r>
              <a:rPr lang="zh-CN" altLang="en-US" sz="3200" b="1"/>
              <a:t>在一幅比例尺是</a:t>
            </a:r>
            <a:r>
              <a:rPr lang="en-US" altLang="zh-CN" sz="3200" b="1"/>
              <a:t>1</a:t>
            </a:r>
            <a:r>
              <a:rPr lang="zh-CN" altLang="en-US" sz="3200" b="1"/>
              <a:t>∶</a:t>
            </a:r>
            <a:r>
              <a:rPr lang="en-US" altLang="zh-CN" sz="3200" b="1"/>
              <a:t>2000000</a:t>
            </a:r>
            <a:r>
              <a:rPr lang="zh-CN" altLang="en-US" sz="3200" b="1"/>
              <a:t>的地图上，量得甲、乙两个城市之间的距离是</a:t>
            </a:r>
            <a:r>
              <a:rPr lang="en-US" altLang="zh-CN" sz="3200" b="1"/>
              <a:t>5.5cm</a:t>
            </a:r>
            <a:r>
              <a:rPr lang="zh-CN" altLang="en-US" sz="3200" b="1"/>
              <a:t>。在另一幅比例尺是</a:t>
            </a:r>
            <a:r>
              <a:rPr lang="en-US" altLang="zh-CN" sz="3200" b="1"/>
              <a:t>1</a:t>
            </a:r>
            <a:r>
              <a:rPr lang="zh-CN" altLang="en-US" sz="3200" b="1"/>
              <a:t>∶</a:t>
            </a:r>
            <a:r>
              <a:rPr lang="en-US" altLang="zh-CN" sz="3200" b="1"/>
              <a:t>5000000</a:t>
            </a:r>
            <a:r>
              <a:rPr lang="zh-CN" altLang="en-US" sz="3200" b="1"/>
              <a:t>的地图上，这两个城市之间的图上距离是多少？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8E9AC574-2FE6-8792-456C-7F281FE14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170" y="611935"/>
            <a:ext cx="7855035" cy="55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解：设甲、乙两个城市之间的实际距离是 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</a:p>
        </p:txBody>
      </p:sp>
      <p:grpSp>
        <p:nvGrpSpPr>
          <p:cNvPr id="12" name="组合 8">
            <a:extLst>
              <a:ext uri="{FF2B5EF4-FFF2-40B4-BE49-F238E27FC236}">
                <a16:creationId xmlns:a16="http://schemas.microsoft.com/office/drawing/2014/main" id="{1F09FEAD-4E2F-EDDF-E573-D3B763DE1F69}"/>
              </a:ext>
            </a:extLst>
          </p:cNvPr>
          <p:cNvGrpSpPr>
            <a:grpSpLocks/>
          </p:cNvGrpSpPr>
          <p:nvPr/>
        </p:nvGrpSpPr>
        <p:grpSpPr bwMode="auto">
          <a:xfrm>
            <a:off x="1837782" y="1107433"/>
            <a:ext cx="3160170" cy="1004201"/>
            <a:chOff x="949325" y="1610921"/>
            <a:chExt cx="3160167" cy="1005156"/>
          </a:xfrm>
        </p:grpSpPr>
        <p:sp>
          <p:nvSpPr>
            <p:cNvPr id="14" name="TextBox 15">
              <a:extLst>
                <a:ext uri="{FF2B5EF4-FFF2-40B4-BE49-F238E27FC236}">
                  <a16:creationId xmlns:a16="http://schemas.microsoft.com/office/drawing/2014/main" id="{1BB246EC-8C21-7A78-AFEE-8CF89B8049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2786" y="2035393"/>
              <a:ext cx="495300" cy="56479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x</a:t>
              </a:r>
              <a:endParaRPr kumimoji="0" lang="zh-CN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67911D62-88F0-DB19-C4E1-5667046DE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325" y="2051283"/>
              <a:ext cx="2060573" cy="56479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2000000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26" name="TextBox 9">
              <a:extLst>
                <a:ext uri="{FF2B5EF4-FFF2-40B4-BE49-F238E27FC236}">
                  <a16:creationId xmlns:a16="http://schemas.microsoft.com/office/drawing/2014/main" id="{645617FD-AC35-C2D6-366D-F96901395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8918" y="1610921"/>
              <a:ext cx="436562" cy="56479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id="{6460991A-0E9E-1BD4-4524-8F46159185E5}"/>
                </a:ext>
              </a:extLst>
            </p:cNvPr>
            <p:cNvCxnSpPr>
              <a:cxnSpLocks/>
            </p:cNvCxnSpPr>
            <p:nvPr/>
          </p:nvCxnSpPr>
          <p:spPr>
            <a:xfrm>
              <a:off x="949325" y="2133912"/>
              <a:ext cx="1555748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29" name="TextBox 12">
              <a:extLst>
                <a:ext uri="{FF2B5EF4-FFF2-40B4-BE49-F238E27FC236}">
                  <a16:creationId xmlns:a16="http://schemas.microsoft.com/office/drawing/2014/main" id="{CF2A996A-EF66-2A18-3DB4-75621BFC6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2212" y="1803398"/>
              <a:ext cx="600074" cy="56043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＝</a:t>
              </a:r>
            </a:p>
          </p:txBody>
        </p:sp>
        <p:cxnSp>
          <p:nvCxnSpPr>
            <p:cNvPr id="30" name="直接连接符 29">
              <a:extLst>
                <a:ext uri="{FF2B5EF4-FFF2-40B4-BE49-F238E27FC236}">
                  <a16:creationId xmlns:a16="http://schemas.microsoft.com/office/drawing/2014/main" id="{309395B3-3938-50ED-54BD-654A1851970A}"/>
                </a:ext>
              </a:extLst>
            </p:cNvPr>
            <p:cNvCxnSpPr>
              <a:cxnSpLocks/>
            </p:cNvCxnSpPr>
            <p:nvPr/>
          </p:nvCxnSpPr>
          <p:spPr>
            <a:xfrm>
              <a:off x="2957511" y="2133912"/>
              <a:ext cx="969961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31" name="TextBox 14">
              <a:extLst>
                <a:ext uri="{FF2B5EF4-FFF2-40B4-BE49-F238E27FC236}">
                  <a16:creationId xmlns:a16="http://schemas.microsoft.com/office/drawing/2014/main" id="{8F17B8DE-D94E-EB36-A1AA-F207B4EB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1268" y="1620224"/>
              <a:ext cx="1038224" cy="56479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5.5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</p:grpSp>
      <p:sp>
        <p:nvSpPr>
          <p:cNvPr id="32" name="文本框 31">
            <a:extLst>
              <a:ext uri="{FF2B5EF4-FFF2-40B4-BE49-F238E27FC236}">
                <a16:creationId xmlns:a16="http://schemas.microsoft.com/office/drawing/2014/main" id="{F9B51439-109B-D319-7C14-2498BF1AC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858" y="1299727"/>
            <a:ext cx="2141355" cy="55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>
              <a:lnSpc>
                <a:spcPct val="120000"/>
              </a:lnSpc>
            </a:pP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11000000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C114D674-25FF-1D84-9E2C-08134749F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21" y="2021000"/>
            <a:ext cx="7928200" cy="107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解：设在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1∶5000000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的地图上，甲、乙两个城市之间的图上距离是 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</a:p>
        </p:txBody>
      </p:sp>
      <p:grpSp>
        <p:nvGrpSpPr>
          <p:cNvPr id="34" name="组合 8">
            <a:extLst>
              <a:ext uri="{FF2B5EF4-FFF2-40B4-BE49-F238E27FC236}">
                <a16:creationId xmlns:a16="http://schemas.microsoft.com/office/drawing/2014/main" id="{B313A199-9BE6-E0B3-11DE-46D46997C7F9}"/>
              </a:ext>
            </a:extLst>
          </p:cNvPr>
          <p:cNvGrpSpPr>
            <a:grpSpLocks/>
          </p:cNvGrpSpPr>
          <p:nvPr/>
        </p:nvGrpSpPr>
        <p:grpSpPr bwMode="auto">
          <a:xfrm>
            <a:off x="1653632" y="3067797"/>
            <a:ext cx="4479925" cy="1104667"/>
            <a:chOff x="949325" y="1532598"/>
            <a:chExt cx="4480063" cy="1105603"/>
          </a:xfrm>
        </p:grpSpPr>
        <p:sp>
          <p:nvSpPr>
            <p:cNvPr id="35" name="TextBox 15">
              <a:extLst>
                <a:ext uri="{FF2B5EF4-FFF2-40B4-BE49-F238E27FC236}">
                  <a16:creationId xmlns:a16="http://schemas.microsoft.com/office/drawing/2014/main" id="{3C224550-D6AD-CD4C-8C1A-32C0112E8D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3871" y="1532598"/>
              <a:ext cx="495315" cy="5647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y</a:t>
              </a:r>
              <a:endParaRPr kumimoji="0" lang="zh-CN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36" name="TextBox 11">
              <a:extLst>
                <a:ext uri="{FF2B5EF4-FFF2-40B4-BE49-F238E27FC236}">
                  <a16:creationId xmlns:a16="http://schemas.microsoft.com/office/drawing/2014/main" id="{1175430B-5189-8236-FFE3-371FEF514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325" y="2051222"/>
              <a:ext cx="2060638" cy="5647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5000000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37" name="TextBox 9">
              <a:extLst>
                <a:ext uri="{FF2B5EF4-FFF2-40B4-BE49-F238E27FC236}">
                  <a16:creationId xmlns:a16="http://schemas.microsoft.com/office/drawing/2014/main" id="{5240E70F-8C7C-E06D-1E83-F9B64277C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602" y="1592306"/>
              <a:ext cx="436575" cy="5647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id="{2B04B4B4-15B5-E873-765A-15CF875A15BB}"/>
                </a:ext>
              </a:extLst>
            </p:cNvPr>
            <p:cNvCxnSpPr>
              <a:cxnSpLocks/>
            </p:cNvCxnSpPr>
            <p:nvPr/>
          </p:nvCxnSpPr>
          <p:spPr>
            <a:xfrm>
              <a:off x="949325" y="2133842"/>
              <a:ext cx="1555798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39" name="TextBox 12">
              <a:extLst>
                <a:ext uri="{FF2B5EF4-FFF2-40B4-BE49-F238E27FC236}">
                  <a16:creationId xmlns:a16="http://schemas.microsoft.com/office/drawing/2014/main" id="{C29F1E7D-C148-76A2-6895-93C3A10B4C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6199" y="1803362"/>
              <a:ext cx="600093" cy="558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黑体" panose="02010609060101010101" pitchFamily="49" charset="-122"/>
                </a:rPr>
                <a:t>＝</a:t>
              </a:r>
            </a:p>
          </p:txBody>
        </p:sp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id="{23FF9E3C-1953-B050-B6FF-26291DD41DD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575" y="2133842"/>
              <a:ext cx="1741541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41" name="TextBox 14">
              <a:extLst>
                <a:ext uri="{FF2B5EF4-FFF2-40B4-BE49-F238E27FC236}">
                  <a16:creationId xmlns:a16="http://schemas.microsoft.com/office/drawing/2014/main" id="{B9A3E488-0056-A67A-F8B8-4CEC28A1D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8360" y="2073466"/>
              <a:ext cx="2521028" cy="5647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11000000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</p:grpSp>
      <p:sp>
        <p:nvSpPr>
          <p:cNvPr id="42" name="文本框 41">
            <a:extLst>
              <a:ext uri="{FF2B5EF4-FFF2-40B4-BE49-F238E27FC236}">
                <a16:creationId xmlns:a16="http://schemas.microsoft.com/office/drawing/2014/main" id="{4A995EA0-1202-8BA3-3908-7C090E657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7067" y="3308213"/>
            <a:ext cx="2520950" cy="55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>
              <a:lnSpc>
                <a:spcPct val="120000"/>
              </a:lnSpc>
            </a:pP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2.2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01945BFD-11B0-2387-A95D-4237FD3EB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29" y="4201957"/>
            <a:ext cx="6862776" cy="55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答：这两个城市之间的图上距离是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2.2cm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2" grpId="0"/>
      <p:bldP spid="33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24">
            <a:extLst>
              <a:ext uri="{FF2B5EF4-FFF2-40B4-BE49-F238E27FC236}">
                <a16:creationId xmlns:a16="http://schemas.microsoft.com/office/drawing/2014/main" id="{A6433BB5-CDC2-45B3-7B6A-1617840E3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27804"/>
            <a:ext cx="8820150" cy="5598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719138" indent="-7191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just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5</a:t>
            </a:r>
            <a:r>
              <a:rPr lang="zh-CN" altLang="en-US" sz="2800" b="1" baseline="30000" dirty="0">
                <a:solidFill>
                  <a:prstClr val="black"/>
                </a:solidFill>
                <a:ea typeface="黑体" panose="02010609060101010101" pitchFamily="49" charset="-122"/>
              </a:rPr>
              <a:t>*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.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 一个服装店的所有</a:t>
            </a:r>
            <a:r>
              <a:rPr lang="zh-CN" altLang="en-US" sz="2800" b="1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服装都按同样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的折扣销售。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19" name="矩形 24">
            <a:extLst>
              <a:ext uri="{FF2B5EF4-FFF2-40B4-BE49-F238E27FC236}">
                <a16:creationId xmlns:a16="http://schemas.microsoft.com/office/drawing/2014/main" id="{A3F24287-8CD4-FF63-15A5-37C4BE690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15497"/>
            <a:ext cx="8413750" cy="107696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719138" indent="-7191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just" defTabSz="914400" ea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）李阿姨买了一件上衣，原价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250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元，现价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150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元。李阿姨还想买一条裤子，原价</a:t>
            </a:r>
            <a:r>
              <a:rPr lang="en-US" altLang="zh-CN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180</a:t>
            </a:r>
            <a:r>
              <a:rPr lang="zh-CN" altLang="en-US" sz="2800" b="1" dirty="0">
                <a:solidFill>
                  <a:prstClr val="black"/>
                </a:solidFill>
                <a:latin typeface="Times New Roman"/>
                <a:ea typeface="黑体" panose="02010609060101010101" pitchFamily="49" charset="-122"/>
              </a:rPr>
              <a:t>元，现价多少钱？</a:t>
            </a:r>
            <a:endParaRPr lang="en-US" altLang="zh-CN" sz="2800" b="1" dirty="0">
              <a:solidFill>
                <a:prstClr val="black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29F2BEF-99B7-4E82-BBBD-B86446440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2220254"/>
            <a:ext cx="33401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解：设现价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元。</a:t>
            </a:r>
          </a:p>
        </p:txBody>
      </p:sp>
      <p:grpSp>
        <p:nvGrpSpPr>
          <p:cNvPr id="21" name="组合 8">
            <a:extLst>
              <a:ext uri="{FF2B5EF4-FFF2-40B4-BE49-F238E27FC236}">
                <a16:creationId xmlns:a16="http://schemas.microsoft.com/office/drawing/2014/main" id="{14EDDB41-6BFD-64B6-D94D-C55E34F8827C}"/>
              </a:ext>
            </a:extLst>
          </p:cNvPr>
          <p:cNvGrpSpPr>
            <a:grpSpLocks/>
          </p:cNvGrpSpPr>
          <p:nvPr/>
        </p:nvGrpSpPr>
        <p:grpSpPr bwMode="auto">
          <a:xfrm>
            <a:off x="2546350" y="2597944"/>
            <a:ext cx="2414587" cy="1096405"/>
            <a:chOff x="1619250" y="1495871"/>
            <a:chExt cx="2414587" cy="1096397"/>
          </a:xfrm>
        </p:grpSpPr>
        <p:sp>
          <p:nvSpPr>
            <p:cNvPr id="22" name="TextBox 15">
              <a:extLst>
                <a:ext uri="{FF2B5EF4-FFF2-40B4-BE49-F238E27FC236}">
                  <a16:creationId xmlns:a16="http://schemas.microsoft.com/office/drawing/2014/main" id="{31B5A742-1F7A-ABEB-61FD-77BF77C0B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6537" y="2028015"/>
              <a:ext cx="1038225" cy="5642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180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23" name="TextBox 11">
              <a:extLst>
                <a:ext uri="{FF2B5EF4-FFF2-40B4-BE49-F238E27FC236}">
                  <a16:creationId xmlns:a16="http://schemas.microsoft.com/office/drawing/2014/main" id="{76FF695F-190B-0AD8-F7A3-9134C8860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9250" y="2028015"/>
              <a:ext cx="1038225" cy="5642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250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sp>
          <p:nvSpPr>
            <p:cNvPr id="24" name="TextBox 9">
              <a:extLst>
                <a:ext uri="{FF2B5EF4-FFF2-40B4-BE49-F238E27FC236}">
                  <a16:creationId xmlns:a16="http://schemas.microsoft.com/office/drawing/2014/main" id="{B4999E9F-08A6-9625-9507-57595D4A9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8775" y="1552575"/>
              <a:ext cx="1038225" cy="5642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150</a:t>
              </a:r>
              <a:endParaRPr kumimoji="0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5B6851EC-1BA4-1AFC-1B21-F29F30F95A77}"/>
                </a:ext>
              </a:extLst>
            </p:cNvPr>
            <p:cNvCxnSpPr>
              <a:cxnSpLocks/>
            </p:cNvCxnSpPr>
            <p:nvPr/>
          </p:nvCxnSpPr>
          <p:spPr>
            <a:xfrm>
              <a:off x="1638300" y="2073904"/>
              <a:ext cx="692150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26" name="TextBox 12">
              <a:extLst>
                <a:ext uri="{FF2B5EF4-FFF2-40B4-BE49-F238E27FC236}">
                  <a16:creationId xmlns:a16="http://schemas.microsoft.com/office/drawing/2014/main" id="{F888EB08-43F3-1F2A-F2B4-3BF20EA9C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6950" y="1793957"/>
              <a:ext cx="600075" cy="55989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＝</a:t>
              </a:r>
            </a:p>
          </p:txBody>
        </p: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id="{A9392BEC-ECE2-F0A4-0BE9-ACDCB999F7B5}"/>
                </a:ext>
              </a:extLst>
            </p:cNvPr>
            <p:cNvCxnSpPr>
              <a:cxnSpLocks/>
            </p:cNvCxnSpPr>
            <p:nvPr/>
          </p:nvCxnSpPr>
          <p:spPr>
            <a:xfrm>
              <a:off x="2774950" y="2073903"/>
              <a:ext cx="787400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28" name="TextBox 14">
              <a:extLst>
                <a:ext uri="{FF2B5EF4-FFF2-40B4-BE49-F238E27FC236}">
                  <a16:creationId xmlns:a16="http://schemas.microsoft.com/office/drawing/2014/main" id="{9227E616-A1F4-EFB5-8DA2-BAA3753EF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612" y="1495871"/>
              <a:ext cx="1038225" cy="5642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2800" b="1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ea typeface="黑体" panose="02010609060101010101" pitchFamily="49" charset="-122"/>
                </a:rPr>
                <a:t>x</a:t>
              </a:r>
              <a:endParaRPr kumimoji="0" lang="zh-CN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黑体" panose="02010609060101010101" pitchFamily="49" charset="-122"/>
              </a:endParaRPr>
            </a:p>
          </p:txBody>
        </p:sp>
      </p:grpSp>
      <p:sp>
        <p:nvSpPr>
          <p:cNvPr id="29" name="TextBox 16">
            <a:extLst>
              <a:ext uri="{FF2B5EF4-FFF2-40B4-BE49-F238E27FC236}">
                <a16:creationId xmlns:a16="http://schemas.microsoft.com/office/drawing/2014/main" id="{B47DF214-1B91-F749-FA95-923BAF1B0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3615367"/>
            <a:ext cx="3157538" cy="5598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250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Arial"/>
                <a:ea typeface="黑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150×180</a:t>
            </a:r>
            <a:endParaRPr lang="zh-CN" altLang="en-US" sz="28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30" name="矩形 18">
            <a:extLst>
              <a:ext uri="{FF2B5EF4-FFF2-40B4-BE49-F238E27FC236}">
                <a16:creationId xmlns:a16="http://schemas.microsoft.com/office/drawing/2014/main" id="{075E03B8-23D6-E3B0-3779-7D2AD482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4068533"/>
            <a:ext cx="1679575" cy="5598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lnSpc>
                <a:spcPct val="120000"/>
              </a:lnSpc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Arial"/>
                <a:ea typeface="黑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108</a:t>
            </a:r>
            <a:endParaRPr lang="zh-CN" altLang="en-US" sz="2800" b="1" dirty="0">
              <a:solidFill>
                <a:srgbClr val="FF0000"/>
              </a:solidFill>
              <a:latin typeface="Times New Roman"/>
              <a:ea typeface="黑体" panose="02010609060101010101" pitchFamily="49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6E5BBD1-709E-ABD7-E21A-7C8A64E31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700" y="4106095"/>
            <a:ext cx="3254375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答：现价</a:t>
            </a:r>
            <a:r>
              <a:rPr lang="en-US" altLang="zh-CN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108</a:t>
            </a:r>
            <a:r>
              <a:rPr lang="zh-CN" altLang="en-US" sz="2800" b="1" dirty="0">
                <a:solidFill>
                  <a:srgbClr val="FF0000"/>
                </a:solidFill>
                <a:latin typeface="Times New Roman"/>
                <a:ea typeface="黑体" panose="02010609060101010101" pitchFamily="49" charset="-122"/>
              </a:rPr>
              <a:t>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-黑-T-A">
      <a:majorFont>
        <a:latin typeface="Times New Roman"/>
        <a:ea typeface="黑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2492</TotalTime>
  <Words>545</Words>
  <Application>Microsoft Office PowerPoint</Application>
  <PresentationFormat>全屏显示(16:9)</PresentationFormat>
  <Paragraphs>58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等线</vt:lpstr>
      <vt:lpstr>黑体</vt:lpstr>
      <vt:lpstr>楷体</vt:lpstr>
      <vt:lpstr>楷体_GB2312</vt:lpstr>
      <vt:lpstr>宋体</vt:lpstr>
      <vt:lpstr>Arial</vt:lpstr>
      <vt:lpstr>Times New Roman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状元成才路</Manager>
  <Company>状元成才路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状元成才路</dc:title>
  <dc:subject>状元成才路</dc:subject>
  <dc:creator>状元成才路;lenovo</dc:creator>
  <cp:keywords>状元成才路</cp:keywords>
  <dc:description>状元成才路</dc:description>
  <cp:lastModifiedBy>魏洲 许</cp:lastModifiedBy>
  <cp:revision>19</cp:revision>
  <dcterms:created xsi:type="dcterms:W3CDTF">2014-04-24T10:36:34Z</dcterms:created>
  <dcterms:modified xsi:type="dcterms:W3CDTF">2023-02-12T15:30:17Z</dcterms:modified>
  <cp:category>状元成才路</cp:category>
  <cp:contentStatus>状元成才路</cp:contentStatus>
  <cp:version>状元成才路</cp:version>
</cp:coreProperties>
</file>