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handoutMasterIdLst>
    <p:handoutMasterId r:id="rId43"/>
  </p:handoutMasterIdLst>
  <p:sldIdLst>
    <p:sldId id="257" r:id="rId2"/>
    <p:sldId id="264" r:id="rId3"/>
    <p:sldId id="266" r:id="rId4"/>
    <p:sldId id="267" r:id="rId5"/>
    <p:sldId id="268" r:id="rId6"/>
    <p:sldId id="269" r:id="rId7"/>
    <p:sldId id="320" r:id="rId8"/>
    <p:sldId id="270" r:id="rId9"/>
    <p:sldId id="288" r:id="rId10"/>
    <p:sldId id="271" r:id="rId11"/>
    <p:sldId id="289" r:id="rId12"/>
    <p:sldId id="272" r:id="rId13"/>
    <p:sldId id="290" r:id="rId14"/>
    <p:sldId id="273" r:id="rId15"/>
    <p:sldId id="291" r:id="rId16"/>
    <p:sldId id="274" r:id="rId17"/>
    <p:sldId id="275" r:id="rId18"/>
    <p:sldId id="292" r:id="rId19"/>
    <p:sldId id="276" r:id="rId20"/>
    <p:sldId id="277" r:id="rId21"/>
    <p:sldId id="293" r:id="rId22"/>
    <p:sldId id="278" r:id="rId23"/>
    <p:sldId id="294" r:id="rId24"/>
    <p:sldId id="279" r:id="rId25"/>
    <p:sldId id="295" r:id="rId26"/>
    <p:sldId id="280" r:id="rId27"/>
    <p:sldId id="296" r:id="rId28"/>
    <p:sldId id="281" r:id="rId29"/>
    <p:sldId id="297" r:id="rId30"/>
    <p:sldId id="282" r:id="rId31"/>
    <p:sldId id="298" r:id="rId32"/>
    <p:sldId id="283" r:id="rId33"/>
    <p:sldId id="299" r:id="rId34"/>
    <p:sldId id="284" r:id="rId35"/>
    <p:sldId id="300" r:id="rId36"/>
    <p:sldId id="285" r:id="rId37"/>
    <p:sldId id="301" r:id="rId38"/>
    <p:sldId id="286" r:id="rId39"/>
    <p:sldId id="302" r:id="rId40"/>
    <p:sldId id="321" r:id="rId41"/>
  </p:sldIdLst>
  <p:sldSz cx="6858000" cy="51435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5">
          <p15:clr>
            <a:srgbClr val="A4A3A4"/>
          </p15:clr>
        </p15:guide>
        <p15:guide id="2" pos="201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2BF2"/>
    <a:srgbClr val="EE42CD"/>
    <a:srgbClr val="DCDCDC"/>
    <a:srgbClr val="F0F0F0"/>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146" d="100"/>
          <a:sy n="146" d="100"/>
        </p:scale>
        <p:origin x="1014" y="-42"/>
      </p:cViewPr>
      <p:guideLst>
        <p:guide orient="horz" pos="1805"/>
        <p:guide pos="201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t>2025/1/25 Saturday</a:t>
            </a:fld>
            <a:endParaRPr lang="zh-CN" altLang="en-US">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t>‹#›</a:t>
            </a:fld>
            <a:endParaRPr lang="zh-CN" altLang="en-US">
              <a:latin typeface="微软雅黑" panose="020B0503020204020204" charset="-122"/>
              <a:ea typeface="微软雅黑" panose="020B0503020204020204" charset="-122"/>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t>2025/1/25 Saturday</a:t>
            </a:fld>
            <a:endParaRPr lang="zh-CN" altLang="en-US"/>
          </a:p>
        </p:txBody>
      </p:sp>
      <p:sp>
        <p:nvSpPr>
          <p:cNvPr id="4" name="幻灯片图像占位符 3"/>
          <p:cNvSpPr>
            <a:spLocks noGrp="1" noRot="1" noChangeAspect="1"/>
          </p:cNvSpPr>
          <p:nvPr>
            <p:ph type="sldImg" idx="2"/>
          </p:nvPr>
        </p:nvSpPr>
        <p:spPr>
          <a:xfrm>
            <a:off x="1371960" y="1143000"/>
            <a:ext cx="411408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t>‹#›</a:t>
            </a:fld>
            <a:endParaRPr lang="zh-CN" altLang="en-US"/>
          </a:p>
        </p:txBody>
      </p:sp>
    </p:spTree>
    <p:extLst>
      <p:ext uri="{BB962C8B-B14F-4D97-AF65-F5344CB8AC3E}">
        <p14:creationId xmlns:p14="http://schemas.microsoft.com/office/powerpoint/2010/main" val="483674020"/>
      </p:ext>
    </p:extLst>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0693870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541702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8138948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7147460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4200694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1457329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174440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31859555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858731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7311977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413584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7185271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2231448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1933940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6733928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8175861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28196455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1907767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1370134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8026198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87128098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335376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70821786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9203760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50474023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6825235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80823002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6398932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0137574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0020473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1784889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3977759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179054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4188132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39753104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1371600" y="1143000"/>
            <a:ext cx="4114800" cy="3086100"/>
          </a:xfrm>
        </p:spPr>
      </p:sp>
      <p:sp>
        <p:nvSpPr>
          <p:cNvPr id="3" name="文本占位符 2"/>
          <p:cNvSpPr>
            <a:spLocks noGrp="1"/>
          </p:cNvSpPr>
          <p:nvPr>
            <p:ph type="body" idx="3"/>
          </p:nvPr>
        </p:nvSpPr>
        <p:spPr/>
        <p:txBody>
          <a:bodyPr/>
          <a:lstStyle/>
          <a:p>
            <a:endParaRPr lang="zh-CN" altLang="en-US"/>
          </a:p>
        </p:txBody>
      </p:sp>
    </p:spTree>
    <p:extLst>
      <p:ext uri="{BB962C8B-B14F-4D97-AF65-F5344CB8AC3E}">
        <p14:creationId xmlns:p14="http://schemas.microsoft.com/office/powerpoint/2010/main" val="29395838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标题">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2" cstate="print"/>
          <a:srcRect/>
          <a:stretch>
            <a:fillRect/>
          </a:stretch>
        </p:blipFill>
        <p:spPr bwMode="auto">
          <a:xfrm>
            <a:off x="5629931" y="69289"/>
            <a:ext cx="1165225" cy="296863"/>
          </a:xfrm>
          <a:prstGeom prst="rect">
            <a:avLst/>
          </a:prstGeom>
          <a:noFill/>
          <a:ln w="9525">
            <a:noFill/>
            <a:miter lim="800000"/>
            <a:headEnd/>
            <a:tailEnd/>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222">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xmlns="" id="{08028DF2-9ECC-4205-B455-88C0455C9947}"/>
              </a:ext>
            </a:extLst>
          </p:cNvPr>
          <p:cNvSpPr>
            <a:spLocks noGrp="1"/>
          </p:cNvSpPr>
          <p:nvPr>
            <p:ph type="ctrTitle"/>
          </p:nvPr>
        </p:nvSpPr>
        <p:spPr>
          <a:xfrm>
            <a:off x="857250" y="841772"/>
            <a:ext cx="5143500" cy="1790700"/>
          </a:xfrm>
        </p:spPr>
        <p:txBody>
          <a:bodyPr anchor="b"/>
          <a:lstStyle>
            <a:lvl1pPr algn="ctr">
              <a:defRPr sz="3375"/>
            </a:lvl1pPr>
          </a:lstStyle>
          <a:p>
            <a:r>
              <a:rPr lang="zh-CN" altLang="en-US"/>
              <a:t>单击此处编辑母版标题样式</a:t>
            </a:r>
          </a:p>
        </p:txBody>
      </p:sp>
      <p:sp>
        <p:nvSpPr>
          <p:cNvPr id="3" name="副标题 2">
            <a:extLst>
              <a:ext uri="{FF2B5EF4-FFF2-40B4-BE49-F238E27FC236}">
                <a16:creationId xmlns:a16="http://schemas.microsoft.com/office/drawing/2014/main" xmlns="" id="{B946218B-305B-4509-BC32-6CEFC770823A}"/>
              </a:ext>
            </a:extLst>
          </p:cNvPr>
          <p:cNvSpPr>
            <a:spLocks noGrp="1"/>
          </p:cNvSpPr>
          <p:nvPr>
            <p:ph type="subTitle" idx="1"/>
          </p:nvPr>
        </p:nvSpPr>
        <p:spPr>
          <a:xfrm>
            <a:off x="857250" y="2701528"/>
            <a:ext cx="5143500" cy="1241822"/>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zh-CN" altLang="en-US"/>
              <a:t>单击此处编辑母版副标题样式</a:t>
            </a:r>
          </a:p>
        </p:txBody>
      </p:sp>
      <p:sp>
        <p:nvSpPr>
          <p:cNvPr id="4" name="日期占位符 3">
            <a:extLst>
              <a:ext uri="{FF2B5EF4-FFF2-40B4-BE49-F238E27FC236}">
                <a16:creationId xmlns:a16="http://schemas.microsoft.com/office/drawing/2014/main" xmlns="" id="{90600B35-3311-460C-A5C7-3AFCBAE8D445}"/>
              </a:ext>
            </a:extLst>
          </p:cNvPr>
          <p:cNvSpPr>
            <a:spLocks noGrp="1"/>
          </p:cNvSpPr>
          <p:nvPr>
            <p:ph type="dt" sz="half" idx="10"/>
          </p:nvPr>
        </p:nvSpPr>
        <p:spPr/>
        <p:txBody>
          <a:bodyPr/>
          <a:lstStyle/>
          <a:p>
            <a:fld id="{7DB7D765-6CA4-4A56-BCE4-1ED82BCF5409}" type="datetimeFigureOut">
              <a:rPr lang="zh-CN" altLang="en-US" smtClean="0"/>
              <a:t>2025/1/25 Saturday</a:t>
            </a:fld>
            <a:endParaRPr lang="zh-CN" altLang="en-US"/>
          </a:p>
        </p:txBody>
      </p:sp>
      <p:sp>
        <p:nvSpPr>
          <p:cNvPr id="5" name="页脚占位符 4">
            <a:extLst>
              <a:ext uri="{FF2B5EF4-FFF2-40B4-BE49-F238E27FC236}">
                <a16:creationId xmlns:a16="http://schemas.microsoft.com/office/drawing/2014/main" xmlns="" id="{1C3526CD-15DA-4FAF-9673-37ADD597641B}"/>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xmlns="" id="{E66B6B40-5A95-47BA-B145-E695325EE1CE}"/>
              </a:ext>
            </a:extLst>
          </p:cNvPr>
          <p:cNvSpPr>
            <a:spLocks noGrp="1"/>
          </p:cNvSpPr>
          <p:nvPr>
            <p:ph type="sldNum" sz="quarter" idx="12"/>
          </p:nvPr>
        </p:nvSpPr>
        <p:spPr/>
        <p:txBody>
          <a:bodyPr/>
          <a:lstStyle/>
          <a:p>
            <a:fld id="{B8C826B7-FCA5-45FD-ACC2-55F4B5B12B68}" type="slidenum">
              <a:rPr lang="zh-CN" altLang="en-US" smtClean="0"/>
              <a:t>‹#›</a:t>
            </a:fld>
            <a:endParaRPr lang="zh-CN" altLang="en-US"/>
          </a:p>
        </p:txBody>
      </p:sp>
    </p:spTree>
    <p:extLst>
      <p:ext uri="{BB962C8B-B14F-4D97-AF65-F5344CB8AC3E}">
        <p14:creationId xmlns:p14="http://schemas.microsoft.com/office/powerpoint/2010/main" val="3040732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4.xml"/><Relationship Id="rId3" Type="http://schemas.openxmlformats.org/officeDocument/2006/relationships/slideLayout" Target="../slideLayouts/slideLayout3.xml"/><Relationship Id="rId7" Type="http://schemas.openxmlformats.org/officeDocument/2006/relationships/tags" Target="../tags/tag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10" Type="http://schemas.openxmlformats.org/officeDocument/2006/relationships/tags" Target="../tags/tag6.xml"/><Relationship Id="rId4" Type="http://schemas.openxmlformats.org/officeDocument/2006/relationships/theme" Target="../theme/theme1.xml"/><Relationship Id="rId9" Type="http://schemas.openxmlformats.org/officeDocument/2006/relationships/tags" Target="../tags/tag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5"/>
            </p:custDataLst>
          </p:nvPr>
        </p:nvSpPr>
        <p:spPr>
          <a:xfrm>
            <a:off x="376809" y="324199"/>
            <a:ext cx="6104384" cy="486297"/>
          </a:xfrm>
          <a:prstGeom prst="rect">
            <a:avLst/>
          </a:prstGeom>
        </p:spPr>
        <p:txBody>
          <a:bodyPr vert="horz" lIns="101600" tIns="38100" rIns="76200" bIns="38100" rtlCol="0" anchor="ctr" anchorCtr="0">
            <a:noAutofit/>
          </a:bodyPr>
          <a:lstStyle/>
          <a:p>
            <a:r>
              <a:rPr lang="zh-CN" altLang="en-US" dirty="0"/>
              <a:t>单击此处编辑母版标题样式</a:t>
            </a:r>
          </a:p>
        </p:txBody>
      </p:sp>
      <p:sp>
        <p:nvSpPr>
          <p:cNvPr id="3" name="文本占位符 2"/>
          <p:cNvSpPr>
            <a:spLocks noGrp="1"/>
          </p:cNvSpPr>
          <p:nvPr>
            <p:ph type="body" idx="1"/>
            <p:custDataLst>
              <p:tags r:id="rId6"/>
            </p:custDataLst>
          </p:nvPr>
        </p:nvSpPr>
        <p:spPr>
          <a:xfrm>
            <a:off x="376809" y="972595"/>
            <a:ext cx="6104384" cy="3782313"/>
          </a:xfrm>
          <a:prstGeom prst="rect">
            <a:avLst/>
          </a:prstGeom>
        </p:spPr>
        <p:txBody>
          <a:bodyPr vert="horz" lIns="101600" tIns="0" rIns="82550" bIns="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7"/>
            </p:custDataLst>
          </p:nvPr>
        </p:nvSpPr>
        <p:spPr>
          <a:xfrm>
            <a:off x="494855" y="4765289"/>
            <a:ext cx="1518750" cy="237746"/>
          </a:xfrm>
          <a:prstGeom prst="rect">
            <a:avLst/>
          </a:prstGeom>
        </p:spPr>
        <p:txBody>
          <a:bodyPr vert="horz" lIns="91440" tIns="45720" rIns="91440" bIns="45720" rtlCol="0" anchor="ctr">
            <a:normAutofit/>
          </a:bodyPr>
          <a:lstStyle>
            <a:lvl1pPr algn="l">
              <a:defRPr sz="900">
                <a:solidFill>
                  <a:schemeClr val="tx1">
                    <a:tint val="75000"/>
                  </a:schemeClr>
                </a:solidFill>
              </a:defRPr>
            </a:lvl1pPr>
          </a:lstStyle>
          <a:p>
            <a:fld id="{760FBDFE-C587-4B4C-A407-44438C67B59E}" type="datetimeFigureOut">
              <a:rPr lang="zh-CN" altLang="en-US" smtClean="0"/>
              <a:t>2025/1/25 Saturday</a:t>
            </a:fld>
            <a:endParaRPr lang="zh-CN" altLang="en-US"/>
          </a:p>
        </p:txBody>
      </p:sp>
      <p:sp>
        <p:nvSpPr>
          <p:cNvPr id="5" name="页脚占位符 4"/>
          <p:cNvSpPr>
            <a:spLocks noGrp="1"/>
          </p:cNvSpPr>
          <p:nvPr>
            <p:ph type="ftr" sz="quarter" idx="3"/>
            <p:custDataLst>
              <p:tags r:id="rId8"/>
            </p:custDataLst>
          </p:nvPr>
        </p:nvSpPr>
        <p:spPr>
          <a:xfrm>
            <a:off x="2315250" y="4765289"/>
            <a:ext cx="2227500" cy="237746"/>
          </a:xfrm>
          <a:prstGeom prst="rect">
            <a:avLst/>
          </a:prstGeom>
        </p:spPr>
        <p:txBody>
          <a:bodyPr vert="horz" lIns="91440" tIns="45720" rIns="91440" bIns="45720" rtlCol="0" anchor="ctr">
            <a:normAutofit/>
          </a:bodyPr>
          <a:lstStyle>
            <a:lvl1pPr algn="ctr">
              <a:defRPr sz="9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9"/>
            </p:custDataLst>
          </p:nvPr>
        </p:nvSpPr>
        <p:spPr>
          <a:xfrm>
            <a:off x="4843463" y="4765289"/>
            <a:ext cx="1518750" cy="237746"/>
          </a:xfrm>
          <a:prstGeom prst="rect">
            <a:avLst/>
          </a:prstGeom>
        </p:spPr>
        <p:txBody>
          <a:bodyPr vert="horz" lIns="91440" tIns="45720" rIns="91440" bIns="45720" rtlCol="0" anchor="ctr">
            <a:normAutofit/>
          </a:bodyPr>
          <a:lstStyle>
            <a:lvl1pPr algn="r">
              <a:defRPr sz="900">
                <a:solidFill>
                  <a:schemeClr val="tx1">
                    <a:tint val="75000"/>
                  </a:schemeClr>
                </a:solidFill>
              </a:defRPr>
            </a:lvl1pPr>
          </a:lstStyle>
          <a:p>
            <a:fld id="{49AE70B2-8BF9-45C0-BB95-33D1B9D3A854}" type="slidenum">
              <a:rPr lang="zh-CN" altLang="en-US" smtClean="0"/>
              <a:t>‹#›</a:t>
            </a:fld>
            <a:endParaRPr lang="zh-CN" altLang="en-US" dirty="0"/>
          </a:p>
        </p:txBody>
      </p:sp>
      <p:sp>
        <p:nvSpPr>
          <p:cNvPr id="7" name="KSO_TEMPLATE" hidden="1"/>
          <p:cNvSpPr/>
          <p:nvPr>
            <p:custDataLst>
              <p:tags r:id="rId10"/>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5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685800" rtl="0" eaLnBrk="1" fontAlgn="auto" latinLnBrk="0" hangingPunct="1">
        <a:lnSpc>
          <a:spcPct val="100000"/>
        </a:lnSpc>
        <a:spcBef>
          <a:spcPct val="0"/>
        </a:spcBef>
        <a:buNone/>
        <a:defRPr sz="2100" b="1" u="none" strike="noStrike" kern="1200" cap="none" spc="200" normalizeH="0">
          <a:solidFill>
            <a:schemeClr val="tx1"/>
          </a:solidFill>
          <a:uFillTx/>
          <a:latin typeface="+mj-lt"/>
          <a:ea typeface="+mj-ea"/>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lt"/>
          <a:ea typeface="+mn-ea"/>
          <a:cs typeface="+mn-cs"/>
        </a:defRPr>
      </a:lvl1pPr>
      <a:lvl2pPr marL="514350" indent="-171450" algn="l" defTabSz="685800" rtl="0" eaLnBrk="1" fontAlgn="auto" latinLnBrk="0" hangingPunct="1">
        <a:lnSpc>
          <a:spcPct val="130000"/>
        </a:lnSpc>
        <a:spcBef>
          <a:spcPts val="0"/>
        </a:spcBef>
        <a:spcAft>
          <a:spcPts val="1000"/>
        </a:spcAft>
        <a:buFont typeface="Arial" panose="020B0604020202020204" pitchFamily="34" charset="0"/>
        <a:buChar char="•"/>
        <a:tabLst>
          <a:tab pos="1207770" algn="l"/>
        </a:tabLst>
        <a:defRPr sz="1200" u="none" strike="noStrike" kern="1200" cap="none" spc="150" normalizeH="0" baseline="0">
          <a:solidFill>
            <a:schemeClr val="tx1"/>
          </a:solidFill>
          <a:uFillTx/>
          <a:latin typeface="+mn-lt"/>
          <a:ea typeface="+mn-ea"/>
          <a:cs typeface="+mn-cs"/>
        </a:defRPr>
      </a:lvl2pPr>
      <a:lvl3pPr marL="8572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lt"/>
          <a:ea typeface="+mn-ea"/>
          <a:cs typeface="+mn-cs"/>
        </a:defRPr>
      </a:lvl3pPr>
      <a:lvl4pPr marL="1200150"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lt"/>
          <a:ea typeface="+mn-ea"/>
          <a:cs typeface="+mn-cs"/>
        </a:defRPr>
      </a:lvl4pPr>
      <a:lvl5pPr marL="1543685" indent="-171450" algn="l" defTabSz="685800" rtl="0" eaLnBrk="1" fontAlgn="auto" latinLnBrk="0" hangingPunct="1">
        <a:lnSpc>
          <a:spcPct val="130000"/>
        </a:lnSpc>
        <a:spcBef>
          <a:spcPts val="0"/>
        </a:spcBef>
        <a:spcAft>
          <a:spcPts val="1000"/>
        </a:spcAft>
        <a:buFont typeface="Arial" panose="020B0604020202020204" pitchFamily="34" charset="0"/>
        <a:buChar char="•"/>
        <a:defRPr sz="1200" u="none" strike="noStrike" kern="1200" cap="none" spc="150" normalizeH="0" baseline="0">
          <a:solidFill>
            <a:schemeClr val="tx1"/>
          </a:solidFill>
          <a:uFillTx/>
          <a:latin typeface="+mn-lt"/>
          <a:ea typeface="+mn-ea"/>
          <a:cs typeface="+mn-cs"/>
        </a:defRPr>
      </a:lvl5pPr>
      <a:lvl6pPr marL="188722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3075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23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5285"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3535"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9335"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5135" algn="l" defTabSz="685800" rtl="0" eaLnBrk="1" latinLnBrk="0" hangingPunct="1">
        <a:defRPr sz="1350" kern="1200">
          <a:solidFill>
            <a:schemeClr val="tx1"/>
          </a:solidFill>
          <a:latin typeface="+mn-lt"/>
          <a:ea typeface="+mn-ea"/>
          <a:cs typeface="+mn-cs"/>
        </a:defRPr>
      </a:lvl6pPr>
      <a:lvl7pPr marL="2059305" algn="l" defTabSz="685800" rtl="0" eaLnBrk="1" latinLnBrk="0" hangingPunct="1">
        <a:defRPr sz="1350" kern="1200">
          <a:solidFill>
            <a:schemeClr val="tx1"/>
          </a:solidFill>
          <a:latin typeface="+mn-lt"/>
          <a:ea typeface="+mn-ea"/>
          <a:cs typeface="+mn-cs"/>
        </a:defRPr>
      </a:lvl7pPr>
      <a:lvl8pPr marL="240220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9.xml"/><Relationship Id="rId1" Type="http://schemas.openxmlformats.org/officeDocument/2006/relationships/slideLayout" Target="../slideLayouts/slideLayout1.xml"/><Relationship Id="rId4" Type="http://schemas.openxmlformats.org/officeDocument/2006/relationships/image" Target="../media/image22.png"/></Relationships>
</file>

<file path=ppt/slides/_rels/slide3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5.tiff"/><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Box 2"/>
          <p:cNvSpPr txBox="1"/>
          <p:nvPr/>
        </p:nvSpPr>
        <p:spPr>
          <a:xfrm>
            <a:off x="1293804" y="1982586"/>
            <a:ext cx="4860811" cy="769441"/>
          </a:xfrm>
          <a:prstGeom prst="rect">
            <a:avLst/>
          </a:prstGeom>
          <a:noFill/>
          <a:ln w="9525">
            <a:noFill/>
          </a:ln>
        </p:spPr>
        <p:txBody>
          <a:bodyPr wrap="square" anchor="t">
            <a:spAutoFit/>
          </a:bodyPr>
          <a:lstStyle/>
          <a:p>
            <a:r>
              <a:rPr lang="zh-CN" altLang="en-US" sz="4400" b="1" dirty="0">
                <a:latin typeface="楷体" panose="02010609060101010101" pitchFamily="49" charset="-122"/>
                <a:ea typeface="楷体" panose="02010609060101010101" pitchFamily="49" charset="-122"/>
              </a:rPr>
              <a:t>第一单元复习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139813" y="494960"/>
            <a:ext cx="6578221" cy="415417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9.</a:t>
            </a:r>
            <a:r>
              <a:rPr lang="zh-CN" altLang="en-US" sz="3600" b="1" dirty="0">
                <a:latin typeface="宋体" panose="02010600030101010101" pitchFamily="2" charset="-122"/>
                <a:ea typeface="宋体" panose="02010600030101010101" pitchFamily="2" charset="-122"/>
              </a:rPr>
              <a:t>港珠澳大桥并非都在海面上，在中部有相当长一段是海底隧道，这主要是为了（ </a:t>
            </a:r>
            <a:r>
              <a:rPr lang="en-US" altLang="zh-CN" sz="4800" b="1" dirty="0">
                <a:solidFill>
                  <a:srgbClr val="FF0000"/>
                </a:solidFill>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 ）。</a:t>
            </a:r>
          </a:p>
          <a:p>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方便大型轮船通行		</a:t>
            </a:r>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缩短通行距离 </a:t>
            </a:r>
          </a:p>
          <a:p>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避开台风的威胁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使旅客有多种风景体验</a:t>
            </a:r>
          </a:p>
        </p:txBody>
      </p:sp>
      <p:pic>
        <p:nvPicPr>
          <p:cNvPr id="2" name="Picture 2"/>
          <p:cNvPicPr>
            <a:picLocks noChangeAspect="1" noChangeArrowheads="1"/>
          </p:cNvPicPr>
          <p:nvPr/>
        </p:nvPicPr>
        <p:blipFill>
          <a:blip r:embed="rId3" cstate="print"/>
          <a:srcRect/>
          <a:stretch>
            <a:fillRect/>
          </a:stretch>
        </p:blipFill>
        <p:spPr bwMode="auto">
          <a:xfrm>
            <a:off x="4561205" y="1733550"/>
            <a:ext cx="384810" cy="5645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矩形 15"/>
          <p:cNvSpPr/>
          <p:nvPr/>
        </p:nvSpPr>
        <p:spPr>
          <a:xfrm>
            <a:off x="139813" y="771820"/>
            <a:ext cx="6578221" cy="359981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10.</a:t>
            </a:r>
            <a:r>
              <a:rPr lang="zh-CN" altLang="en-US" sz="3600" b="1" dirty="0">
                <a:latin typeface="宋体" panose="02010600030101010101" pitchFamily="2" charset="-122"/>
                <a:ea typeface="宋体" panose="02010600030101010101" pitchFamily="2" charset="-122"/>
              </a:rPr>
              <a:t>被誉为“中国天眼”的</a:t>
            </a:r>
            <a:r>
              <a:rPr lang="en-US" altLang="zh-CN" sz="3600" b="1" dirty="0">
                <a:latin typeface="宋体" panose="02010600030101010101" pitchFamily="2" charset="-122"/>
                <a:ea typeface="宋体" panose="02010600030101010101" pitchFamily="2" charset="-122"/>
              </a:rPr>
              <a:t>500</a:t>
            </a:r>
            <a:r>
              <a:rPr lang="zh-CN" altLang="en-US" sz="3600" b="1" dirty="0">
                <a:latin typeface="宋体" panose="02010600030101010101" pitchFamily="2" charset="-122"/>
                <a:ea typeface="宋体" panose="02010600030101010101" pitchFamily="2" charset="-122"/>
              </a:rPr>
              <a:t>米口径球面射电望远镜（</a:t>
            </a:r>
            <a:r>
              <a:rPr lang="en-US" altLang="zh-CN" sz="3600" b="1" dirty="0">
                <a:latin typeface="宋体" panose="02010600030101010101" pitchFamily="2" charset="-122"/>
                <a:ea typeface="宋体" panose="02010600030101010101" pitchFamily="2" charset="-122"/>
              </a:rPr>
              <a:t>FAST</a:t>
            </a:r>
            <a:r>
              <a:rPr lang="zh-CN" altLang="en-US" sz="3600" b="1" dirty="0">
                <a:latin typeface="宋体" panose="02010600030101010101" pitchFamily="2" charset="-122"/>
                <a:ea typeface="宋体" panose="02010600030101010101" pitchFamily="2" charset="-122"/>
              </a:rPr>
              <a:t>）工程的发起者及奠基人是（ </a:t>
            </a:r>
            <a:r>
              <a:rPr lang="en-US" altLang="zh-CN" sz="4800" b="1" dirty="0">
                <a:solidFill>
                  <a:srgbClr val="FF0000"/>
                </a:solidFill>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 </a:t>
            </a:r>
            <a:r>
              <a:rPr lang="zh-CN" altLang="en-US" sz="3600" b="1" dirty="0">
                <a:latin typeface="宋体" panose="02010600030101010101" pitchFamily="2" charset="-122"/>
                <a:ea typeface="宋体" panose="02010600030101010101" pitchFamily="2" charset="-122"/>
              </a:rPr>
              <a:t>南仁东		</a:t>
            </a:r>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茅以升</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袁隆平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钟南山</a:t>
            </a:r>
          </a:p>
        </p:txBody>
      </p:sp>
      <p:pic>
        <p:nvPicPr>
          <p:cNvPr id="2" name="Picture 2"/>
          <p:cNvPicPr>
            <a:picLocks noChangeAspect="1" noChangeArrowheads="1"/>
          </p:cNvPicPr>
          <p:nvPr/>
        </p:nvPicPr>
        <p:blipFill>
          <a:blip r:embed="rId3" cstate="print"/>
          <a:srcRect/>
          <a:stretch>
            <a:fillRect/>
          </a:stretch>
        </p:blipFill>
        <p:spPr bwMode="auto">
          <a:xfrm>
            <a:off x="842010" y="2558415"/>
            <a:ext cx="455295" cy="55816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7909" y="771793"/>
            <a:ext cx="6762466" cy="359981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11.</a:t>
            </a:r>
            <a:r>
              <a:rPr lang="zh-CN" altLang="en-US" sz="3600" b="1" dirty="0">
                <a:latin typeface="宋体" panose="02010600030101010101" pitchFamily="2" charset="-122"/>
                <a:ea typeface="宋体" panose="02010600030101010101" pitchFamily="2" charset="-122"/>
              </a:rPr>
              <a:t>中国标准新一代的动车组“（ 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 ）”，已经实现了真正的“中国高铁”，其中使用的软件，全部是中国自主开发。</a:t>
            </a:r>
          </a:p>
          <a:p>
            <a:pPr marL="742950" indent="-742950"/>
            <a:r>
              <a:rPr lang="en-US" altLang="zh-CN" sz="3600" b="1" dirty="0">
                <a:latin typeface="宋体" panose="02010600030101010101" pitchFamily="2" charset="-122"/>
                <a:ea typeface="宋体" panose="02010600030101010101" pitchFamily="2" charset="-122"/>
              </a:rPr>
              <a:t>    A.</a:t>
            </a:r>
            <a:r>
              <a:rPr lang="zh-CN" altLang="en-US" sz="3600" b="1" dirty="0">
                <a:latin typeface="宋体" panose="02010600030101010101" pitchFamily="2" charset="-122"/>
                <a:ea typeface="宋体" panose="02010600030101010101" pitchFamily="2" charset="-122"/>
              </a:rPr>
              <a:t>振兴号	</a:t>
            </a:r>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蛟龙号 </a:t>
            </a:r>
            <a:endParaRPr lang="en-US" altLang="zh-CN" sz="3600" b="1" dirty="0">
              <a:latin typeface="宋体" panose="02010600030101010101" pitchFamily="2" charset="-122"/>
              <a:ea typeface="宋体" panose="02010600030101010101" pitchFamily="2" charset="-122"/>
            </a:endParaRPr>
          </a:p>
          <a:p>
            <a:pPr marL="742950" indent="-742950"/>
            <a:r>
              <a:rPr lang="en-US" altLang="zh-CN" sz="3600" b="1" dirty="0">
                <a:latin typeface="宋体" panose="02010600030101010101" pitchFamily="2" charset="-122"/>
                <a:ea typeface="宋体" panose="02010600030101010101" pitchFamily="2" charset="-122"/>
              </a:rPr>
              <a:t>    C.</a:t>
            </a:r>
            <a:r>
              <a:rPr lang="zh-CN" altLang="en-US" sz="3600" b="1" dirty="0">
                <a:latin typeface="宋体" panose="02010600030101010101" pitchFamily="2" charset="-122"/>
                <a:ea typeface="宋体" panose="02010600030101010101" pitchFamily="2" charset="-122"/>
              </a:rPr>
              <a:t>复兴号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和谐号</a:t>
            </a:r>
          </a:p>
        </p:txBody>
      </p:sp>
      <p:pic>
        <p:nvPicPr>
          <p:cNvPr id="8194" name="Picture 2"/>
          <p:cNvPicPr>
            <a:picLocks noChangeAspect="1" noChangeArrowheads="1"/>
          </p:cNvPicPr>
          <p:nvPr/>
        </p:nvPicPr>
        <p:blipFill>
          <a:blip r:embed="rId3" cstate="print"/>
          <a:srcRect/>
          <a:stretch>
            <a:fillRect/>
          </a:stretch>
        </p:blipFill>
        <p:spPr bwMode="auto">
          <a:xfrm>
            <a:off x="1247140" y="1448435"/>
            <a:ext cx="391160" cy="57023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819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47909" y="772428"/>
            <a:ext cx="6762466" cy="359981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12.</a:t>
            </a:r>
            <a:r>
              <a:rPr lang="zh-CN" altLang="en-US" sz="3600" b="1" dirty="0">
                <a:latin typeface="宋体" panose="02010600030101010101" pitchFamily="2" charset="-122"/>
                <a:ea typeface="宋体" panose="02010600030101010101" pitchFamily="2" charset="-122"/>
              </a:rPr>
              <a:t>杭州新明小学在建造一个供足球教练站在上面指挥队员训练的塔台，最终要通过（ </a:t>
            </a:r>
            <a:r>
              <a:rPr lang="en-US" altLang="zh-CN" sz="4800" b="1" dirty="0">
                <a:solidFill>
                  <a:srgbClr val="FF0000"/>
                </a:solidFill>
                <a:latin typeface="宋体" panose="02010600030101010101" pitchFamily="2" charset="-122"/>
                <a:ea typeface="宋体" panose="02010600030101010101" pitchFamily="2" charset="-122"/>
              </a:rPr>
              <a:t>A</a:t>
            </a:r>
            <a:r>
              <a:rPr lang="zh-CN" altLang="en-US" sz="4800" b="1" dirty="0">
                <a:solidFill>
                  <a:srgbClr val="FF0000"/>
                </a:solidFill>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）的方式确定建塔资格。</a:t>
            </a:r>
          </a:p>
          <a:p>
            <a:r>
              <a:rPr lang="en-US" altLang="zh-CN" sz="3600" b="1" dirty="0">
                <a:latin typeface="宋体" panose="02010600030101010101" pitchFamily="2" charset="-122"/>
                <a:ea typeface="宋体" panose="02010600030101010101" pitchFamily="2" charset="-122"/>
              </a:rPr>
              <a:t>  A. </a:t>
            </a:r>
            <a:r>
              <a:rPr lang="zh-CN" altLang="en-US" sz="3600" b="1" dirty="0">
                <a:latin typeface="宋体" panose="02010600030101010101" pitchFamily="2" charset="-122"/>
                <a:ea typeface="宋体" panose="02010600030101010101" pitchFamily="2" charset="-122"/>
              </a:rPr>
              <a:t>竞标	</a:t>
            </a:r>
            <a:r>
              <a:rPr lang="en-US" altLang="zh-CN" sz="3600" b="1" dirty="0">
                <a:latin typeface="宋体" panose="02010600030101010101" pitchFamily="2" charset="-122"/>
                <a:ea typeface="宋体" panose="02010600030101010101" pitchFamily="2" charset="-122"/>
              </a:rPr>
              <a:t>     B.</a:t>
            </a:r>
            <a:r>
              <a:rPr lang="zh-CN" altLang="en-US" sz="3600" b="1" dirty="0">
                <a:latin typeface="宋体" panose="02010600030101010101" pitchFamily="2" charset="-122"/>
                <a:ea typeface="宋体" panose="02010600030101010101" pitchFamily="2" charset="-122"/>
              </a:rPr>
              <a:t>内定  </a:t>
            </a:r>
          </a:p>
          <a:p>
            <a:r>
              <a:rPr lang="en-US" altLang="zh-CN" sz="3600" b="1" dirty="0">
                <a:latin typeface="宋体" panose="02010600030101010101" pitchFamily="2" charset="-122"/>
                <a:ea typeface="宋体" panose="02010600030101010101" pitchFamily="2" charset="-122"/>
              </a:rPr>
              <a:t>  C.</a:t>
            </a:r>
            <a:r>
              <a:rPr lang="zh-CN" altLang="en-US" sz="3600" b="1" dirty="0">
                <a:latin typeface="宋体" panose="02010600030101010101" pitchFamily="2" charset="-122"/>
                <a:ea typeface="宋体" panose="02010600030101010101" pitchFamily="2" charset="-122"/>
              </a:rPr>
              <a:t>抽签	</a:t>
            </a:r>
            <a:r>
              <a:rPr lang="en-US" altLang="zh-CN" sz="3600" b="1" dirty="0">
                <a:latin typeface="宋体" panose="02010600030101010101" pitchFamily="2" charset="-122"/>
                <a:ea typeface="宋体" panose="02010600030101010101" pitchFamily="2" charset="-122"/>
              </a:rPr>
              <a:t>     D.</a:t>
            </a:r>
            <a:r>
              <a:rPr lang="zh-CN" altLang="en-US" sz="3600" b="1" dirty="0">
                <a:latin typeface="宋体" panose="02010600030101010101" pitchFamily="2" charset="-122"/>
                <a:ea typeface="宋体" panose="02010600030101010101" pitchFamily="2" charset="-122"/>
              </a:rPr>
              <a:t>随机</a:t>
            </a:r>
          </a:p>
        </p:txBody>
      </p:sp>
      <p:pic>
        <p:nvPicPr>
          <p:cNvPr id="8194" name="Picture 2"/>
          <p:cNvPicPr>
            <a:picLocks noChangeAspect="1" noChangeArrowheads="1"/>
          </p:cNvPicPr>
          <p:nvPr/>
        </p:nvPicPr>
        <p:blipFill>
          <a:blip r:embed="rId3" cstate="print"/>
          <a:srcRect/>
          <a:stretch>
            <a:fillRect/>
          </a:stretch>
        </p:blipFill>
        <p:spPr bwMode="auto">
          <a:xfrm>
            <a:off x="4838065" y="1939290"/>
            <a:ext cx="513715" cy="80835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819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19001" y="26358"/>
            <a:ext cx="6557749" cy="505777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13.</a:t>
            </a:r>
            <a:r>
              <a:rPr lang="zh-CN" altLang="en-US" sz="3600" b="1" dirty="0">
                <a:latin typeface="宋体" panose="02010600030101010101" pitchFamily="2" charset="-122"/>
                <a:ea typeface="宋体" panose="02010600030101010101" pitchFamily="2" charset="-122"/>
              </a:rPr>
              <a:t>下列不适合建造“教练塔台”的材料是（ 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a:t>
            </a:r>
          </a:p>
          <a:p>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木头		</a:t>
            </a:r>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塑料		</a:t>
            </a:r>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钢筋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混凝土</a:t>
            </a:r>
          </a:p>
          <a:p>
            <a:pPr>
              <a:lnSpc>
                <a:spcPct val="70000"/>
              </a:lnSpc>
            </a:pPr>
            <a:r>
              <a:rPr lang="en-US" altLang="zh-CN" sz="3600" b="1" dirty="0">
                <a:latin typeface="宋体" panose="02010600030101010101" pitchFamily="2" charset="-122"/>
                <a:ea typeface="宋体" panose="02010600030101010101" pitchFamily="2" charset="-122"/>
              </a:rPr>
              <a:t>14.</a:t>
            </a:r>
            <a:r>
              <a:rPr lang="zh-CN" altLang="en-US" sz="3600" b="1" dirty="0">
                <a:latin typeface="宋体" panose="02010600030101010101" pitchFamily="2" charset="-122"/>
                <a:ea typeface="宋体" panose="02010600030101010101" pitchFamily="2" charset="-122"/>
              </a:rPr>
              <a:t>“教练塔台”的建造高度一般以（ 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a:t>
            </a:r>
            <a:endParaRPr lang="en-US" altLang="zh-CN" sz="3600" b="1" dirty="0">
              <a:latin typeface="宋体" panose="02010600030101010101" pitchFamily="2" charset="-122"/>
              <a:ea typeface="宋体" panose="02010600030101010101" pitchFamily="2" charset="-122"/>
            </a:endParaRPr>
          </a:p>
          <a:p>
            <a:r>
              <a:rPr lang="zh-CN" altLang="en-US" sz="3600" b="1" dirty="0">
                <a:latin typeface="宋体" panose="02010600030101010101" pitchFamily="2" charset="-122"/>
                <a:ea typeface="宋体" panose="02010600030101010101" pitchFamily="2" charset="-122"/>
              </a:rPr>
              <a:t>为宜。</a:t>
            </a:r>
          </a:p>
          <a:p>
            <a:r>
              <a:rPr lang="en-US" altLang="zh-CN" sz="3600" b="1" dirty="0">
                <a:latin typeface="宋体" panose="02010600030101010101" pitchFamily="2" charset="-122"/>
                <a:ea typeface="宋体" panose="02010600030101010101" pitchFamily="2" charset="-122"/>
              </a:rPr>
              <a:t>A. 20</a:t>
            </a:r>
            <a:r>
              <a:rPr lang="zh-CN" altLang="en-US" sz="3600" b="1" dirty="0">
                <a:latin typeface="宋体" panose="02010600030101010101" pitchFamily="2" charset="-122"/>
                <a:ea typeface="宋体" panose="02010600030101010101" pitchFamily="2" charset="-122"/>
              </a:rPr>
              <a:t>厘米		</a:t>
            </a:r>
            <a:r>
              <a:rPr lang="en-US" altLang="zh-CN" sz="3600" b="1" dirty="0">
                <a:latin typeface="宋体" panose="02010600030101010101" pitchFamily="2" charset="-122"/>
                <a:ea typeface="宋体" panose="02010600030101010101" pitchFamily="2" charset="-122"/>
              </a:rPr>
              <a:t>B. 50</a:t>
            </a:r>
            <a:r>
              <a:rPr lang="zh-CN" altLang="en-US" sz="3600" b="1" dirty="0">
                <a:latin typeface="宋体" panose="02010600030101010101" pitchFamily="2" charset="-122"/>
                <a:ea typeface="宋体" panose="02010600030101010101" pitchFamily="2" charset="-122"/>
              </a:rPr>
              <a:t>厘米</a:t>
            </a:r>
          </a:p>
          <a:p>
            <a:r>
              <a:rPr lang="en-US" altLang="zh-CN" sz="3600" b="1" dirty="0">
                <a:latin typeface="宋体" panose="02010600030101010101" pitchFamily="2" charset="-122"/>
                <a:ea typeface="宋体" panose="02010600030101010101" pitchFamily="2" charset="-122"/>
              </a:rPr>
              <a:t>C. 150</a:t>
            </a:r>
            <a:r>
              <a:rPr lang="zh-CN" altLang="en-US" sz="3600" b="1" dirty="0">
                <a:latin typeface="宋体" panose="02010600030101010101" pitchFamily="2" charset="-122"/>
                <a:ea typeface="宋体" panose="02010600030101010101" pitchFamily="2" charset="-122"/>
              </a:rPr>
              <a:t>厘米		</a:t>
            </a:r>
            <a:r>
              <a:rPr lang="en-US" altLang="zh-CN" sz="3600" b="1" dirty="0">
                <a:latin typeface="宋体" panose="02010600030101010101" pitchFamily="2" charset="-122"/>
                <a:ea typeface="宋体" panose="02010600030101010101" pitchFamily="2" charset="-122"/>
              </a:rPr>
              <a:t>D. 150</a:t>
            </a:r>
            <a:r>
              <a:rPr lang="zh-CN" altLang="en-US" sz="3600" b="1" dirty="0">
                <a:latin typeface="宋体" panose="02010600030101010101" pitchFamily="2" charset="-122"/>
                <a:ea typeface="宋体" panose="02010600030101010101" pitchFamily="2" charset="-122"/>
              </a:rPr>
              <a:t>米</a:t>
            </a:r>
          </a:p>
        </p:txBody>
      </p:sp>
      <p:pic>
        <p:nvPicPr>
          <p:cNvPr id="9" name="Picture 2"/>
          <p:cNvPicPr>
            <a:picLocks noChangeAspect="1" noChangeArrowheads="1"/>
          </p:cNvPicPr>
          <p:nvPr/>
        </p:nvPicPr>
        <p:blipFill>
          <a:blip r:embed="rId3" cstate="print"/>
          <a:srcRect/>
          <a:stretch>
            <a:fillRect/>
          </a:stretch>
        </p:blipFill>
        <p:spPr bwMode="auto">
          <a:xfrm>
            <a:off x="2689860" y="736600"/>
            <a:ext cx="452120" cy="588645"/>
          </a:xfrm>
          <a:prstGeom prst="rect">
            <a:avLst/>
          </a:prstGeom>
          <a:noFill/>
          <a:ln w="9525">
            <a:noFill/>
            <a:miter lim="800000"/>
            <a:headEnd/>
            <a:tailEnd/>
          </a:ln>
        </p:spPr>
      </p:pic>
      <p:pic>
        <p:nvPicPr>
          <p:cNvPr id="10" name="Picture 2"/>
          <p:cNvPicPr>
            <a:picLocks noChangeAspect="1" noChangeArrowheads="1"/>
          </p:cNvPicPr>
          <p:nvPr/>
        </p:nvPicPr>
        <p:blipFill>
          <a:blip r:embed="rId3" cstate="print"/>
          <a:srcRect/>
          <a:stretch>
            <a:fillRect/>
          </a:stretch>
        </p:blipFill>
        <p:spPr bwMode="auto">
          <a:xfrm>
            <a:off x="1692910" y="2774950"/>
            <a:ext cx="546100" cy="5689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9"/>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50751" y="48583"/>
            <a:ext cx="6557749" cy="304609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15.</a:t>
            </a:r>
            <a:r>
              <a:rPr lang="zh-CN" altLang="en-US" sz="3600" b="1" dirty="0">
                <a:latin typeface="宋体" panose="02010600030101010101" pitchFamily="2" charset="-122"/>
                <a:ea typeface="宋体" panose="02010600030101010101" pitchFamily="2" charset="-122"/>
              </a:rPr>
              <a:t>为了增强塔台的稳定性，建造塔台的材料最好选择（ </a:t>
            </a:r>
            <a:r>
              <a:rPr lang="en-US" altLang="zh-CN" sz="4800" b="1" dirty="0">
                <a:solidFill>
                  <a:srgbClr val="FF0000"/>
                </a:solidFill>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 ）形状的。</a:t>
            </a:r>
          </a:p>
          <a:p>
            <a:r>
              <a:rPr lang="en-US" altLang="zh-CN" sz="3600" b="1" dirty="0">
                <a:latin typeface="宋体" panose="02010600030101010101" pitchFamily="2" charset="-122"/>
                <a:ea typeface="宋体" panose="02010600030101010101" pitchFamily="2" charset="-122"/>
              </a:rPr>
              <a:t>  A.</a:t>
            </a:r>
            <a:r>
              <a:rPr lang="zh-CN" altLang="en-US" sz="3600" b="1" dirty="0">
                <a:latin typeface="宋体" panose="02010600030101010101" pitchFamily="2" charset="-122"/>
                <a:ea typeface="宋体" panose="02010600030101010101" pitchFamily="2" charset="-122"/>
              </a:rPr>
              <a:t>三角形		</a:t>
            </a:r>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四边形</a:t>
            </a:r>
          </a:p>
          <a:p>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C.</a:t>
            </a:r>
            <a:r>
              <a:rPr lang="zh-CN" altLang="en-US" sz="3600" b="1" dirty="0">
                <a:latin typeface="宋体" panose="02010600030101010101" pitchFamily="2" charset="-122"/>
                <a:ea typeface="宋体" panose="02010600030101010101" pitchFamily="2" charset="-122"/>
              </a:rPr>
              <a:t>五边形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都可以</a:t>
            </a:r>
          </a:p>
        </p:txBody>
      </p:sp>
      <p:pic>
        <p:nvPicPr>
          <p:cNvPr id="9218" name="Picture 2"/>
          <p:cNvPicPr>
            <a:picLocks noChangeAspect="1" noChangeArrowheads="1"/>
          </p:cNvPicPr>
          <p:nvPr/>
        </p:nvPicPr>
        <p:blipFill>
          <a:blip r:embed="rId3" cstate="print"/>
          <a:srcRect/>
          <a:stretch>
            <a:fillRect/>
          </a:stretch>
        </p:blipFill>
        <p:spPr bwMode="auto">
          <a:xfrm>
            <a:off x="5423535" y="718820"/>
            <a:ext cx="534035" cy="614680"/>
          </a:xfrm>
          <a:prstGeom prst="rect">
            <a:avLst/>
          </a:prstGeom>
          <a:noFill/>
          <a:ln w="9525">
            <a:noFill/>
            <a:miter lim="800000"/>
            <a:headEnd/>
            <a:tailEnd/>
          </a:ln>
        </p:spPr>
      </p:pic>
      <p:sp>
        <p:nvSpPr>
          <p:cNvPr id="6" name="矩形 5"/>
          <p:cNvSpPr/>
          <p:nvPr/>
        </p:nvSpPr>
        <p:spPr>
          <a:xfrm>
            <a:off x="146297" y="3020993"/>
            <a:ext cx="6530453" cy="138366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16.</a:t>
            </a:r>
            <a:r>
              <a:rPr lang="zh-CN" altLang="en-US" sz="3600" b="1" dirty="0">
                <a:latin typeface="宋体" panose="02010600030101010101" pitchFamily="2" charset="-122"/>
                <a:ea typeface="宋体" panose="02010600030101010101" pitchFamily="2" charset="-122"/>
              </a:rPr>
              <a:t>下列结构中，在搭建塔台模型时用得最多的形状是（ 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a:t>
            </a:r>
          </a:p>
        </p:txBody>
      </p:sp>
      <p:sp>
        <p:nvSpPr>
          <p:cNvPr id="2" name="矩形 1"/>
          <p:cNvSpPr/>
          <p:nvPr/>
        </p:nvSpPr>
        <p:spPr>
          <a:xfrm>
            <a:off x="321320" y="4372015"/>
            <a:ext cx="6387152" cy="64516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B.</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C.</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D.</a:t>
            </a:r>
            <a:endParaRPr lang="zh-CN" altLang="en-US" sz="3600" b="1" dirty="0">
              <a:latin typeface="宋体" panose="02010600030101010101" pitchFamily="2" charset="-122"/>
              <a:ea typeface="宋体" panose="02010600030101010101" pitchFamily="2" charset="-122"/>
            </a:endParaRPr>
          </a:p>
        </p:txBody>
      </p:sp>
      <p:sp>
        <p:nvSpPr>
          <p:cNvPr id="8" name="矩形 7"/>
          <p:cNvSpPr/>
          <p:nvPr/>
        </p:nvSpPr>
        <p:spPr>
          <a:xfrm>
            <a:off x="849194" y="4467707"/>
            <a:ext cx="540000" cy="540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grpSp>
        <p:nvGrpSpPr>
          <p:cNvPr id="5" name="组合 4"/>
          <p:cNvGrpSpPr/>
          <p:nvPr/>
        </p:nvGrpSpPr>
        <p:grpSpPr>
          <a:xfrm>
            <a:off x="2299335" y="4458970"/>
            <a:ext cx="546100" cy="548640"/>
            <a:chOff x="3734" y="6025"/>
            <a:chExt cx="860" cy="864"/>
          </a:xfrm>
        </p:grpSpPr>
        <p:sp>
          <p:nvSpPr>
            <p:cNvPr id="3" name="矩形 2"/>
            <p:cNvSpPr/>
            <p:nvPr/>
          </p:nvSpPr>
          <p:spPr>
            <a:xfrm>
              <a:off x="3737" y="6039"/>
              <a:ext cx="850" cy="8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cxnSp>
          <p:nvCxnSpPr>
            <p:cNvPr id="14" name="直接连接符 13"/>
            <p:cNvCxnSpPr/>
            <p:nvPr/>
          </p:nvCxnSpPr>
          <p:spPr>
            <a:xfrm>
              <a:off x="3734" y="6025"/>
              <a:ext cx="860" cy="860"/>
            </a:xfrm>
            <a:prstGeom prst="line">
              <a:avLst/>
            </a:prstGeom>
          </p:spPr>
          <p:style>
            <a:lnRef idx="2">
              <a:schemeClr val="dk1"/>
            </a:lnRef>
            <a:fillRef idx="0">
              <a:schemeClr val="dk1"/>
            </a:fillRef>
            <a:effectRef idx="1">
              <a:schemeClr val="dk1"/>
            </a:effectRef>
            <a:fontRef idx="minor">
              <a:schemeClr val="tx1"/>
            </a:fontRef>
          </p:style>
        </p:cxnSp>
        <p:cxnSp>
          <p:nvCxnSpPr>
            <p:cNvPr id="16" name="直接连接符 15"/>
            <p:cNvCxnSpPr/>
            <p:nvPr/>
          </p:nvCxnSpPr>
          <p:spPr>
            <a:xfrm flipH="1">
              <a:off x="3744" y="6036"/>
              <a:ext cx="827" cy="838"/>
            </a:xfrm>
            <a:prstGeom prst="line">
              <a:avLst/>
            </a:prstGeom>
          </p:spPr>
          <p:style>
            <a:lnRef idx="2">
              <a:schemeClr val="dk1"/>
            </a:lnRef>
            <a:fillRef idx="0">
              <a:schemeClr val="dk1"/>
            </a:fillRef>
            <a:effectRef idx="1">
              <a:schemeClr val="dk1"/>
            </a:effectRef>
            <a:fontRef idx="minor">
              <a:schemeClr val="tx1"/>
            </a:fontRef>
          </p:style>
        </p:cxnSp>
      </p:grpSp>
      <p:grpSp>
        <p:nvGrpSpPr>
          <p:cNvPr id="13" name="组合 12"/>
          <p:cNvGrpSpPr/>
          <p:nvPr/>
        </p:nvGrpSpPr>
        <p:grpSpPr>
          <a:xfrm>
            <a:off x="3753485" y="4458335"/>
            <a:ext cx="539750" cy="539750"/>
            <a:chOff x="5564" y="6050"/>
            <a:chExt cx="850" cy="850"/>
          </a:xfrm>
        </p:grpSpPr>
        <p:sp>
          <p:nvSpPr>
            <p:cNvPr id="11" name="矩形 10"/>
            <p:cNvSpPr/>
            <p:nvPr/>
          </p:nvSpPr>
          <p:spPr>
            <a:xfrm>
              <a:off x="5564" y="6050"/>
              <a:ext cx="850" cy="8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cxnSp>
          <p:nvCxnSpPr>
            <p:cNvPr id="18" name="直接连接符 17"/>
            <p:cNvCxnSpPr>
              <a:stCxn id="11" idx="0"/>
              <a:endCxn id="11" idx="2"/>
            </p:cNvCxnSpPr>
            <p:nvPr/>
          </p:nvCxnSpPr>
          <p:spPr>
            <a:xfrm>
              <a:off x="5989" y="6050"/>
              <a:ext cx="0" cy="850"/>
            </a:xfrm>
            <a:prstGeom prst="line">
              <a:avLst/>
            </a:prstGeom>
          </p:spPr>
          <p:style>
            <a:lnRef idx="2">
              <a:schemeClr val="dk1"/>
            </a:lnRef>
            <a:fillRef idx="0">
              <a:schemeClr val="dk1"/>
            </a:fillRef>
            <a:effectRef idx="1">
              <a:schemeClr val="dk1"/>
            </a:effectRef>
            <a:fontRef idx="minor">
              <a:schemeClr val="tx1"/>
            </a:fontRef>
          </p:style>
        </p:cxnSp>
        <p:cxnSp>
          <p:nvCxnSpPr>
            <p:cNvPr id="20" name="直接连接符 19"/>
            <p:cNvCxnSpPr>
              <a:stCxn id="11" idx="1"/>
              <a:endCxn id="11" idx="3"/>
            </p:cNvCxnSpPr>
            <p:nvPr/>
          </p:nvCxnSpPr>
          <p:spPr>
            <a:xfrm>
              <a:off x="5564" y="6475"/>
              <a:ext cx="850" cy="0"/>
            </a:xfrm>
            <a:prstGeom prst="line">
              <a:avLst/>
            </a:prstGeom>
          </p:spPr>
          <p:style>
            <a:lnRef idx="2">
              <a:schemeClr val="dk1"/>
            </a:lnRef>
            <a:fillRef idx="0">
              <a:schemeClr val="dk1"/>
            </a:fillRef>
            <a:effectRef idx="1">
              <a:schemeClr val="dk1"/>
            </a:effectRef>
            <a:fontRef idx="minor">
              <a:schemeClr val="tx1"/>
            </a:fontRef>
          </p:style>
        </p:cxnSp>
      </p:grpSp>
      <p:grpSp>
        <p:nvGrpSpPr>
          <p:cNvPr id="15" name="组合 14"/>
          <p:cNvGrpSpPr/>
          <p:nvPr/>
        </p:nvGrpSpPr>
        <p:grpSpPr>
          <a:xfrm>
            <a:off x="5266055" y="4449445"/>
            <a:ext cx="539750" cy="548640"/>
            <a:chOff x="7369" y="6025"/>
            <a:chExt cx="850" cy="864"/>
          </a:xfrm>
        </p:grpSpPr>
        <p:sp>
          <p:nvSpPr>
            <p:cNvPr id="12" name="矩形 11"/>
            <p:cNvSpPr/>
            <p:nvPr/>
          </p:nvSpPr>
          <p:spPr>
            <a:xfrm>
              <a:off x="7369" y="6039"/>
              <a:ext cx="850" cy="85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lang="zh-CN" altLang="en-US"/>
            </a:p>
          </p:txBody>
        </p:sp>
        <p:cxnSp>
          <p:nvCxnSpPr>
            <p:cNvPr id="22" name="直接连接符 21"/>
            <p:cNvCxnSpPr/>
            <p:nvPr/>
          </p:nvCxnSpPr>
          <p:spPr>
            <a:xfrm flipH="1">
              <a:off x="7581" y="6025"/>
              <a:ext cx="408" cy="849"/>
            </a:xfrm>
            <a:prstGeom prst="line">
              <a:avLst/>
            </a:prstGeom>
          </p:spPr>
          <p:style>
            <a:lnRef idx="2">
              <a:schemeClr val="dk1"/>
            </a:lnRef>
            <a:fillRef idx="0">
              <a:schemeClr val="dk1"/>
            </a:fillRef>
            <a:effectRef idx="1">
              <a:schemeClr val="dk1"/>
            </a:effectRef>
            <a:fontRef idx="minor">
              <a:schemeClr val="tx1"/>
            </a:fontRef>
          </p:style>
        </p:cxnSp>
      </p:grpSp>
      <p:pic>
        <p:nvPicPr>
          <p:cNvPr id="4" name="Picture 2"/>
          <p:cNvPicPr>
            <a:picLocks noChangeAspect="1" noChangeArrowheads="1"/>
          </p:cNvPicPr>
          <p:nvPr/>
        </p:nvPicPr>
        <p:blipFill>
          <a:blip r:embed="rId4" cstate="print"/>
          <a:srcRect/>
          <a:stretch>
            <a:fillRect/>
          </a:stretch>
        </p:blipFill>
        <p:spPr bwMode="auto">
          <a:xfrm>
            <a:off x="5423535" y="3688715"/>
            <a:ext cx="493395" cy="61658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921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矩形 22"/>
          <p:cNvSpPr/>
          <p:nvPr/>
        </p:nvSpPr>
        <p:spPr>
          <a:xfrm>
            <a:off x="-635" y="494665"/>
            <a:ext cx="6858635" cy="415417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17.</a:t>
            </a:r>
            <a:r>
              <a:rPr lang="zh-CN" altLang="en-US" sz="3600" b="1" dirty="0">
                <a:latin typeface="宋体" panose="02010600030101010101" pitchFamily="2" charset="-122"/>
                <a:ea typeface="宋体" panose="02010600030101010101" pitchFamily="2" charset="-122"/>
              </a:rPr>
              <a:t>在建造塔台模型时，发现四边形的结构不稳固、容易变形。下列说法错误的是（ </a:t>
            </a:r>
            <a:r>
              <a:rPr lang="en-US" altLang="zh-CN" sz="4800" b="1" dirty="0">
                <a:solidFill>
                  <a:srgbClr val="FF0000"/>
                </a:solidFill>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少用些四边形的结构</a:t>
            </a:r>
          </a:p>
          <a:p>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在四边形中加一根斜杆</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尽可能用三角形结构</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四边形可塔出不同形状的塔台</a:t>
            </a:r>
          </a:p>
        </p:txBody>
      </p:sp>
      <p:pic>
        <p:nvPicPr>
          <p:cNvPr id="24" name="Picture 2"/>
          <p:cNvPicPr>
            <a:picLocks noChangeAspect="1" noChangeArrowheads="1"/>
          </p:cNvPicPr>
          <p:nvPr/>
        </p:nvPicPr>
        <p:blipFill>
          <a:blip r:embed="rId3" cstate="print"/>
          <a:srcRect/>
          <a:stretch>
            <a:fillRect/>
          </a:stretch>
        </p:blipFill>
        <p:spPr bwMode="auto">
          <a:xfrm>
            <a:off x="3891280" y="1746250"/>
            <a:ext cx="471805" cy="5721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81280" y="494665"/>
            <a:ext cx="6694805" cy="4154170"/>
          </a:xfrm>
          <a:prstGeom prst="rect">
            <a:avLst/>
          </a:prstGeom>
        </p:spPr>
        <p:txBody>
          <a:bodyPr wrap="square">
            <a:spAutoFit/>
          </a:bodyPr>
          <a:lstStyle/>
          <a:p>
            <a:pPr algn="just"/>
            <a:r>
              <a:rPr lang="en-US" altLang="zh-CN" sz="3600" b="1" dirty="0">
                <a:latin typeface="宋体" panose="02010600030101010101" pitchFamily="2" charset="-122"/>
                <a:ea typeface="宋体" panose="02010600030101010101" pitchFamily="2" charset="-122"/>
              </a:rPr>
              <a:t>18.</a:t>
            </a:r>
            <a:r>
              <a:rPr lang="zh-CN" altLang="en-US" sz="3600" b="1" dirty="0">
                <a:latin typeface="宋体" panose="02010600030101010101" pitchFamily="2" charset="-122"/>
                <a:ea typeface="宋体" panose="02010600030101010101" pitchFamily="2" charset="-122"/>
              </a:rPr>
              <a:t>架高压线的铁塔不容易倒塌的原因是（ 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a:t>
            </a:r>
          </a:p>
          <a:p>
            <a:pPr algn="just"/>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架塔的材料全部应用了金属材料</a:t>
            </a:r>
          </a:p>
          <a:p>
            <a:pPr algn="just"/>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整个塔身很重，抗风能力很强</a:t>
            </a:r>
          </a:p>
          <a:p>
            <a:pPr algn="just"/>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应用了上小下大的框架结构</a:t>
            </a:r>
          </a:p>
          <a:p>
            <a:pPr algn="just"/>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应用了上重下轻的框架结构</a:t>
            </a:r>
          </a:p>
        </p:txBody>
      </p:sp>
      <p:pic>
        <p:nvPicPr>
          <p:cNvPr id="2" name="Picture 2"/>
          <p:cNvPicPr>
            <a:picLocks noChangeAspect="1" noChangeArrowheads="1"/>
          </p:cNvPicPr>
          <p:nvPr/>
        </p:nvPicPr>
        <p:blipFill>
          <a:blip r:embed="rId3" cstate="print"/>
          <a:srcRect/>
          <a:stretch>
            <a:fillRect/>
          </a:stretch>
        </p:blipFill>
        <p:spPr bwMode="auto">
          <a:xfrm>
            <a:off x="2647950" y="1167130"/>
            <a:ext cx="417195" cy="55499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222250" y="772160"/>
            <a:ext cx="6413500" cy="359981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19.</a:t>
            </a:r>
            <a:r>
              <a:rPr lang="zh-CN" altLang="en-US" sz="3600" b="1" dirty="0">
                <a:latin typeface="宋体" panose="02010600030101010101" pitchFamily="2" charset="-122"/>
                <a:ea typeface="宋体" panose="02010600030101010101" pitchFamily="2" charset="-122"/>
              </a:rPr>
              <a:t>一个合格的塔台模型，必须（ </a:t>
            </a:r>
            <a:r>
              <a:rPr lang="en-US" altLang="zh-CN" sz="4800" b="1" dirty="0">
                <a:solidFill>
                  <a:srgbClr val="FF0000"/>
                </a:solidFill>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能承受一定的重量和风力</a:t>
            </a:r>
          </a:p>
          <a:p>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具有一定的抗震能力</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节省材料</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以上都要</a:t>
            </a:r>
          </a:p>
        </p:txBody>
      </p:sp>
      <p:pic>
        <p:nvPicPr>
          <p:cNvPr id="3" name="Picture 3"/>
          <p:cNvPicPr>
            <a:picLocks noChangeAspect="1" noChangeArrowheads="1"/>
          </p:cNvPicPr>
          <p:nvPr/>
        </p:nvPicPr>
        <p:blipFill>
          <a:blip r:embed="rId3" cstate="print"/>
          <a:srcRect/>
          <a:stretch>
            <a:fillRect/>
          </a:stretch>
        </p:blipFill>
        <p:spPr bwMode="auto">
          <a:xfrm>
            <a:off x="933450" y="1482725"/>
            <a:ext cx="487680" cy="51689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08280" y="494665"/>
            <a:ext cx="6442075" cy="415417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20.</a:t>
            </a:r>
            <a:r>
              <a:rPr lang="zh-CN" altLang="en-US" sz="3600" b="1" dirty="0">
                <a:latin typeface="宋体" panose="02010600030101010101" pitchFamily="2" charset="-122"/>
                <a:ea typeface="宋体" panose="02010600030101010101" pitchFamily="2" charset="-122"/>
              </a:rPr>
              <a:t>海底隧道两端建造两个人工岛，这样设计的主要目的是（ 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设立桥隧养护站</a:t>
            </a:r>
          </a:p>
          <a:p>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桥隧间的承转过渡</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设立观光点</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设立管理救援站</a:t>
            </a:r>
          </a:p>
        </p:txBody>
      </p:sp>
      <p:pic>
        <p:nvPicPr>
          <p:cNvPr id="12290" name="Picture 2"/>
          <p:cNvPicPr>
            <a:picLocks noChangeAspect="1" noChangeArrowheads="1"/>
          </p:cNvPicPr>
          <p:nvPr/>
        </p:nvPicPr>
        <p:blipFill>
          <a:blip r:embed="rId3" cstate="print"/>
          <a:srcRect/>
          <a:stretch>
            <a:fillRect/>
          </a:stretch>
        </p:blipFill>
        <p:spPr bwMode="auto">
          <a:xfrm>
            <a:off x="932815" y="1729105"/>
            <a:ext cx="461010" cy="6102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22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84557" y="338330"/>
            <a:ext cx="6598693" cy="4154170"/>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一、选择题。（将正确答案的序号填在括号里）（每题</a:t>
            </a:r>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分，共</a:t>
            </a:r>
            <a:r>
              <a:rPr lang="en-US" altLang="zh-CN" sz="3600" b="1" dirty="0">
                <a:latin typeface="宋体" panose="02010600030101010101" pitchFamily="2" charset="-122"/>
                <a:ea typeface="宋体" panose="02010600030101010101" pitchFamily="2" charset="-122"/>
              </a:rPr>
              <a:t>40</a:t>
            </a:r>
            <a:r>
              <a:rPr lang="zh-CN" altLang="en-US" sz="3600" b="1" dirty="0">
                <a:latin typeface="宋体" panose="02010600030101010101" pitchFamily="2" charset="-122"/>
                <a:ea typeface="宋体" panose="02010600030101010101" pitchFamily="2" charset="-122"/>
              </a:rPr>
              <a:t>分）</a:t>
            </a:r>
          </a:p>
          <a:p>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一项工程是由（</a:t>
            </a:r>
            <a:r>
              <a:rPr lang="zh-CN" altLang="en-US" sz="3600" b="1" baseline="30000"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baseline="30000"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）组成的，各系统内部需要协同工作。</a:t>
            </a:r>
          </a:p>
          <a:p>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A. </a:t>
            </a:r>
            <a:r>
              <a:rPr lang="zh-CN" altLang="en-US" sz="3600" b="1" dirty="0">
                <a:latin typeface="宋体" panose="02010600030101010101" pitchFamily="2" charset="-122"/>
                <a:ea typeface="宋体" panose="02010600030101010101" pitchFamily="2" charset="-122"/>
              </a:rPr>
              <a:t>一个系统    </a:t>
            </a:r>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二个系统 </a:t>
            </a:r>
            <a:endParaRPr lang="en-US" altLang="zh-CN" sz="3600" b="1" dirty="0">
              <a:latin typeface="宋体" panose="02010600030101010101" pitchFamily="2" charset="-122"/>
              <a:ea typeface="宋体" panose="02010600030101010101" pitchFamily="2" charset="-122"/>
            </a:endParaRPr>
          </a:p>
          <a:p>
            <a:r>
              <a:rPr lang="en-US" altLang="zh-CN" sz="3600" b="1" dirty="0">
                <a:latin typeface="宋体" panose="02010600030101010101" pitchFamily="2" charset="-122"/>
                <a:ea typeface="宋体" panose="02010600030101010101" pitchFamily="2" charset="-122"/>
              </a:rPr>
              <a:t> C.</a:t>
            </a:r>
            <a:r>
              <a:rPr lang="zh-CN" altLang="en-US" sz="3600" b="1" dirty="0">
                <a:latin typeface="宋体" panose="02010600030101010101" pitchFamily="2" charset="-122"/>
                <a:ea typeface="宋体" panose="02010600030101010101" pitchFamily="2" charset="-122"/>
              </a:rPr>
              <a:t>多个系统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不一定</a:t>
            </a:r>
          </a:p>
        </p:txBody>
      </p:sp>
      <p:pic>
        <p:nvPicPr>
          <p:cNvPr id="2" name="Picture 2"/>
          <p:cNvPicPr>
            <a:picLocks noChangeAspect="1" noChangeArrowheads="1"/>
          </p:cNvPicPr>
          <p:nvPr/>
        </p:nvPicPr>
        <p:blipFill>
          <a:blip r:embed="rId3" cstate="print"/>
          <a:srcRect/>
          <a:stretch>
            <a:fillRect/>
          </a:stretch>
        </p:blipFill>
        <p:spPr bwMode="auto">
          <a:xfrm>
            <a:off x="3966845" y="2094865"/>
            <a:ext cx="445135" cy="6273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74086" y="33286"/>
            <a:ext cx="6509982" cy="5077460"/>
          </a:xfrm>
          <a:prstGeom prst="rect">
            <a:avLst/>
          </a:prstGeom>
        </p:spPr>
        <p:txBody>
          <a:bodyPr wrap="square">
            <a:spAutoFit/>
          </a:bodyPr>
          <a:lstStyle/>
          <a:p>
            <a:pPr fontAlgn="auto">
              <a:lnSpc>
                <a:spcPts val="4320"/>
              </a:lnSpc>
            </a:pPr>
            <a:r>
              <a:rPr lang="zh-CN" altLang="en-US" sz="3600" b="1" dirty="0">
                <a:latin typeface="宋体" panose="02010600030101010101" pitchFamily="2" charset="-122"/>
                <a:ea typeface="宋体" panose="02010600030101010101" pitchFamily="2" charset="-122"/>
              </a:rPr>
              <a:t>二、判断题。（对的画“√”，错的画“</a:t>
            </a:r>
            <a:r>
              <a:rPr lang="en-US" altLang="zh-CN" sz="3600" b="1" dirty="0">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”）（每空</a:t>
            </a:r>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分，共</a:t>
            </a:r>
            <a:r>
              <a:rPr lang="en-US" altLang="zh-CN" sz="3600" b="1" dirty="0">
                <a:latin typeface="宋体" panose="02010600030101010101" pitchFamily="2" charset="-122"/>
                <a:ea typeface="宋体" panose="02010600030101010101" pitchFamily="2" charset="-122"/>
              </a:rPr>
              <a:t>10</a:t>
            </a:r>
            <a:r>
              <a:rPr lang="zh-CN" altLang="en-US" sz="3600" b="1" dirty="0">
                <a:latin typeface="宋体" panose="02010600030101010101" pitchFamily="2" charset="-122"/>
                <a:ea typeface="宋体" panose="02010600030101010101" pitchFamily="2" charset="-122"/>
              </a:rPr>
              <a:t>分）</a:t>
            </a:r>
          </a:p>
          <a:p>
            <a:pPr fontAlgn="auto">
              <a:lnSpc>
                <a:spcPts val="4320"/>
              </a:lnSpc>
            </a:pPr>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许多发明创造来源于对生活的观察，可以在自然界中找到原型。	</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zh-CN" altLang="en-US" sz="4800" b="1" dirty="0">
                <a:solidFill>
                  <a:srgbClr val="FF0000"/>
                </a:solidFill>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  ）</a:t>
            </a:r>
          </a:p>
          <a:p>
            <a:pPr fontAlgn="auto">
              <a:lnSpc>
                <a:spcPts val="4320"/>
              </a:lnSpc>
            </a:pPr>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工程建设不需要运用相关科学知识以及技术的支撑，就能完成。	</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p>
        </p:txBody>
      </p:sp>
      <p:pic>
        <p:nvPicPr>
          <p:cNvPr id="8" name="Picture 2"/>
          <p:cNvPicPr>
            <a:picLocks noChangeAspect="1" noChangeArrowheads="1"/>
          </p:cNvPicPr>
          <p:nvPr/>
        </p:nvPicPr>
        <p:blipFill>
          <a:blip r:embed="rId3" cstate="print"/>
          <a:srcRect/>
          <a:stretch>
            <a:fillRect/>
          </a:stretch>
        </p:blipFill>
        <p:spPr bwMode="auto">
          <a:xfrm>
            <a:off x="5207635" y="2783840"/>
            <a:ext cx="635000" cy="582930"/>
          </a:xfrm>
          <a:prstGeom prst="rect">
            <a:avLst/>
          </a:prstGeom>
          <a:noFill/>
          <a:ln w="9525">
            <a:noFill/>
            <a:miter lim="800000"/>
            <a:headEnd/>
            <a:tailEnd/>
          </a:ln>
        </p:spPr>
      </p:pic>
      <p:pic>
        <p:nvPicPr>
          <p:cNvPr id="9" name="Picture 2"/>
          <p:cNvPicPr>
            <a:picLocks noChangeAspect="1" noChangeArrowheads="1"/>
          </p:cNvPicPr>
          <p:nvPr/>
        </p:nvPicPr>
        <p:blipFill>
          <a:blip r:embed="rId3" cstate="print"/>
          <a:srcRect/>
          <a:stretch>
            <a:fillRect/>
          </a:stretch>
        </p:blipFill>
        <p:spPr bwMode="auto">
          <a:xfrm>
            <a:off x="5046980" y="4457065"/>
            <a:ext cx="795655" cy="58229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74086" y="679716"/>
            <a:ext cx="6509982" cy="378460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3.</a:t>
            </a:r>
            <a:r>
              <a:rPr lang="zh-CN" altLang="en-US" sz="3600" b="1" dirty="0">
                <a:latin typeface="宋体" panose="02010600030101010101" pitchFamily="2" charset="-122"/>
                <a:ea typeface="宋体" panose="02010600030101010101" pitchFamily="2" charset="-122"/>
              </a:rPr>
              <a:t>港珠澳大桥的建成，将为粤港澳大湾区的经济发展带来强劲的动力。</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zh-CN" altLang="en-US" sz="4800" b="1" dirty="0">
                <a:solidFill>
                  <a:srgbClr val="FF0000"/>
                </a:solidFill>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4.</a:t>
            </a:r>
            <a:r>
              <a:rPr lang="zh-CN" altLang="en-US" sz="3600" b="1" dirty="0">
                <a:latin typeface="宋体" panose="02010600030101010101" pitchFamily="2" charset="-122"/>
                <a:ea typeface="宋体" panose="02010600030101010101" pitchFamily="2" charset="-122"/>
              </a:rPr>
              <a:t>港珠澳大桥的桥梁和隧道之间是通过修建人工岛来实现的。	</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zh-CN" altLang="en-US" sz="4800" b="1" dirty="0">
                <a:solidFill>
                  <a:srgbClr val="FF0000"/>
                </a:solidFill>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  ）</a:t>
            </a:r>
          </a:p>
        </p:txBody>
      </p:sp>
      <p:pic>
        <p:nvPicPr>
          <p:cNvPr id="2" name="Picture 2"/>
          <p:cNvPicPr>
            <a:picLocks noChangeAspect="1" noChangeArrowheads="1"/>
          </p:cNvPicPr>
          <p:nvPr/>
        </p:nvPicPr>
        <p:blipFill>
          <a:blip r:embed="rId3" cstate="print"/>
          <a:srcRect/>
          <a:stretch>
            <a:fillRect/>
          </a:stretch>
        </p:blipFill>
        <p:spPr bwMode="auto">
          <a:xfrm>
            <a:off x="4787265" y="1902460"/>
            <a:ext cx="931545" cy="583565"/>
          </a:xfrm>
          <a:prstGeom prst="rect">
            <a:avLst/>
          </a:prstGeom>
          <a:noFill/>
          <a:ln w="9525">
            <a:noFill/>
            <a:miter lim="800000"/>
            <a:headEnd/>
            <a:tailEnd/>
          </a:ln>
        </p:spPr>
      </p:pic>
      <p:pic>
        <p:nvPicPr>
          <p:cNvPr id="7" name="Picture 2"/>
          <p:cNvPicPr>
            <a:picLocks noChangeAspect="1" noChangeArrowheads="1"/>
          </p:cNvPicPr>
          <p:nvPr/>
        </p:nvPicPr>
        <p:blipFill>
          <a:blip r:embed="rId3" cstate="print"/>
          <a:srcRect/>
          <a:stretch>
            <a:fillRect/>
          </a:stretch>
        </p:blipFill>
        <p:spPr bwMode="auto">
          <a:xfrm>
            <a:off x="4912360" y="3684905"/>
            <a:ext cx="680720" cy="70548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67109" y="2555361"/>
            <a:ext cx="6523630" cy="193802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6. </a:t>
            </a:r>
            <a:r>
              <a:rPr lang="zh-CN" altLang="en-US" sz="3600" b="1" dirty="0">
                <a:latin typeface="宋体" panose="02010600030101010101" pitchFamily="2" charset="-122"/>
                <a:ea typeface="宋体" panose="02010600030101010101" pitchFamily="2" charset="-122"/>
              </a:rPr>
              <a:t>如果在设计方案中遇到疑难问题，我们可以去查阅相关资料。	</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zh-CN" altLang="en-US" sz="4800" b="1" dirty="0">
                <a:solidFill>
                  <a:srgbClr val="FF0000"/>
                </a:solidFill>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  ）</a:t>
            </a:r>
          </a:p>
        </p:txBody>
      </p:sp>
      <p:sp>
        <p:nvSpPr>
          <p:cNvPr id="3" name="矩形 2"/>
          <p:cNvSpPr/>
          <p:nvPr/>
        </p:nvSpPr>
        <p:spPr>
          <a:xfrm>
            <a:off x="167005" y="617220"/>
            <a:ext cx="6523990" cy="1938020"/>
          </a:xfrm>
          <a:prstGeom prst="rect">
            <a:avLst/>
          </a:prstGeom>
        </p:spPr>
        <p:txBody>
          <a:bodyPr wrap="square">
            <a:spAutoFit/>
          </a:bodyPr>
          <a:lstStyle/>
          <a:p>
            <a:pPr algn="just"/>
            <a:r>
              <a:rPr lang="en-US" altLang="zh-CN" sz="3600" b="1" dirty="0">
                <a:latin typeface="宋体" panose="02010600030101010101" pitchFamily="2" charset="-122"/>
                <a:ea typeface="宋体" panose="02010600030101010101" pitchFamily="2" charset="-122"/>
              </a:rPr>
              <a:t>5.</a:t>
            </a:r>
            <a:r>
              <a:rPr lang="zh-CN" altLang="en-US" sz="3600" b="1" dirty="0">
                <a:latin typeface="宋体" panose="02010600030101010101" pitchFamily="2" charset="-122"/>
                <a:ea typeface="宋体" panose="02010600030101010101" pitchFamily="2" charset="-122"/>
              </a:rPr>
              <a:t>在工程项目设计中，要考虑是否达标、是否安全、是否廉价三个因素。</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zh-CN" altLang="en-US" sz="4800" b="1" dirty="0">
                <a:solidFill>
                  <a:srgbClr val="FF0000"/>
                </a:solidFill>
                <a:latin typeface="宋体" panose="02010600030101010101" pitchFamily="2" charset="-122"/>
                <a:ea typeface="宋体" panose="02010600030101010101" pitchFamily="2" charset="-122"/>
              </a:rPr>
              <a:t>√</a:t>
            </a:r>
            <a:r>
              <a:rPr lang="zh-CN" altLang="en-US" sz="3600" b="1" dirty="0">
                <a:latin typeface="宋体" panose="02010600030101010101" pitchFamily="2" charset="-122"/>
                <a:ea typeface="宋体" panose="02010600030101010101" pitchFamily="2" charset="-122"/>
              </a:rPr>
              <a:t>  ）</a:t>
            </a:r>
          </a:p>
        </p:txBody>
      </p:sp>
      <p:pic>
        <p:nvPicPr>
          <p:cNvPr id="14338" name="Picture 2"/>
          <p:cNvPicPr>
            <a:picLocks noChangeAspect="1" noChangeArrowheads="1"/>
          </p:cNvPicPr>
          <p:nvPr/>
        </p:nvPicPr>
        <p:blipFill>
          <a:blip r:embed="rId3" cstate="print"/>
          <a:srcRect/>
          <a:stretch>
            <a:fillRect/>
          </a:stretch>
        </p:blipFill>
        <p:spPr bwMode="auto">
          <a:xfrm>
            <a:off x="5083810" y="1765300"/>
            <a:ext cx="554990" cy="609600"/>
          </a:xfrm>
          <a:prstGeom prst="rect">
            <a:avLst/>
          </a:prstGeom>
          <a:noFill/>
          <a:ln w="9525">
            <a:noFill/>
            <a:miter lim="800000"/>
            <a:headEnd/>
            <a:tailEnd/>
          </a:ln>
        </p:spPr>
      </p:pic>
      <p:pic>
        <p:nvPicPr>
          <p:cNvPr id="7" name="Picture 2"/>
          <p:cNvPicPr>
            <a:picLocks noChangeAspect="1" noChangeArrowheads="1"/>
          </p:cNvPicPr>
          <p:nvPr/>
        </p:nvPicPr>
        <p:blipFill>
          <a:blip r:embed="rId3" cstate="print"/>
          <a:srcRect/>
          <a:stretch>
            <a:fillRect/>
          </a:stretch>
        </p:blipFill>
        <p:spPr bwMode="auto">
          <a:xfrm>
            <a:off x="5083810" y="3804285"/>
            <a:ext cx="606425" cy="5594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4338"/>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67109" y="679571"/>
            <a:ext cx="6523630" cy="378460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7. </a:t>
            </a:r>
            <a:r>
              <a:rPr lang="zh-CN" altLang="en-US" sz="3600" b="1" dirty="0">
                <a:latin typeface="宋体" panose="02010600030101010101" pitchFamily="2" charset="-122"/>
                <a:ea typeface="宋体" panose="02010600030101010101" pitchFamily="2" charset="-122"/>
              </a:rPr>
              <a:t>投标发布会上，我们小组互相补充，使方案尽可能得到完美的呈现。</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8. </a:t>
            </a:r>
            <a:r>
              <a:rPr lang="zh-CN" altLang="en-US" sz="3600" b="1" dirty="0">
                <a:latin typeface="宋体" panose="02010600030101010101" pitchFamily="2" charset="-122"/>
                <a:ea typeface="宋体" panose="02010600030101010101" pitchFamily="2" charset="-122"/>
              </a:rPr>
              <a:t>无论建造怎样的塔台，首先要考虑的是建筑物的美观性。	</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p>
        </p:txBody>
      </p:sp>
      <p:pic>
        <p:nvPicPr>
          <p:cNvPr id="6" name="Picture 2"/>
          <p:cNvPicPr>
            <a:picLocks noChangeAspect="1" noChangeArrowheads="1"/>
          </p:cNvPicPr>
          <p:nvPr/>
        </p:nvPicPr>
        <p:blipFill>
          <a:blip r:embed="rId3" cstate="print"/>
          <a:srcRect/>
          <a:stretch>
            <a:fillRect/>
          </a:stretch>
        </p:blipFill>
        <p:spPr bwMode="auto">
          <a:xfrm>
            <a:off x="5148580" y="1888490"/>
            <a:ext cx="889635" cy="488315"/>
          </a:xfrm>
          <a:prstGeom prst="rect">
            <a:avLst/>
          </a:prstGeom>
          <a:noFill/>
          <a:ln w="9525">
            <a:noFill/>
            <a:miter lim="800000"/>
            <a:headEnd/>
            <a:tailEnd/>
          </a:ln>
        </p:spPr>
      </p:pic>
      <p:pic>
        <p:nvPicPr>
          <p:cNvPr id="7" name="Picture 2"/>
          <p:cNvPicPr>
            <a:picLocks noChangeAspect="1" noChangeArrowheads="1"/>
          </p:cNvPicPr>
          <p:nvPr/>
        </p:nvPicPr>
        <p:blipFill>
          <a:blip r:embed="rId3" cstate="print"/>
          <a:srcRect/>
          <a:stretch>
            <a:fillRect/>
          </a:stretch>
        </p:blipFill>
        <p:spPr bwMode="auto">
          <a:xfrm>
            <a:off x="5148580" y="3734435"/>
            <a:ext cx="606425" cy="56578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32627" y="956939"/>
            <a:ext cx="6393976" cy="323024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9. </a:t>
            </a:r>
            <a:r>
              <a:rPr lang="zh-CN" altLang="en-US" sz="3600" b="1" dirty="0">
                <a:latin typeface="宋体" panose="02010600030101010101" pitchFamily="2" charset="-122"/>
                <a:ea typeface="宋体" panose="02010600030101010101" pitchFamily="2" charset="-122"/>
              </a:rPr>
              <a:t>四边形与三角形相比，四边形的稳定性更好。</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10.</a:t>
            </a:r>
            <a:r>
              <a:rPr lang="zh-CN" altLang="en-US" sz="3600" b="1" dirty="0">
                <a:latin typeface="宋体" panose="02010600030101010101" pitchFamily="2" charset="-122"/>
                <a:ea typeface="宋体" panose="02010600030101010101" pitchFamily="2" charset="-122"/>
              </a:rPr>
              <a:t>在建造塔台时，尽可能用三角形框架，是为了节省材料。	</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p>
        </p:txBody>
      </p:sp>
      <p:pic>
        <p:nvPicPr>
          <p:cNvPr id="15362" name="Picture 2"/>
          <p:cNvPicPr>
            <a:picLocks noChangeAspect="1" noChangeArrowheads="1"/>
          </p:cNvPicPr>
          <p:nvPr/>
        </p:nvPicPr>
        <p:blipFill>
          <a:blip r:embed="rId3" cstate="print"/>
          <a:srcRect/>
          <a:stretch>
            <a:fillRect/>
          </a:stretch>
        </p:blipFill>
        <p:spPr bwMode="auto">
          <a:xfrm>
            <a:off x="5343525" y="1567815"/>
            <a:ext cx="578485" cy="578485"/>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5153660" y="3535680"/>
            <a:ext cx="768985" cy="4495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536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p:cNvPicPr>
            <a:picLocks noChangeAspect="1" noChangeArrowheads="1"/>
          </p:cNvPicPr>
          <p:nvPr/>
        </p:nvPicPr>
        <p:blipFill>
          <a:blip r:embed="rId3" cstate="print"/>
          <a:srcRect/>
          <a:stretch>
            <a:fillRect/>
          </a:stretch>
        </p:blipFill>
        <p:spPr bwMode="auto">
          <a:xfrm>
            <a:off x="1911018" y="770008"/>
            <a:ext cx="373063" cy="449263"/>
          </a:xfrm>
          <a:prstGeom prst="rect">
            <a:avLst/>
          </a:prstGeom>
          <a:noFill/>
          <a:ln w="9525">
            <a:noFill/>
            <a:miter lim="800000"/>
            <a:headEnd/>
            <a:tailEnd/>
          </a:ln>
        </p:spPr>
      </p:pic>
      <p:pic>
        <p:nvPicPr>
          <p:cNvPr id="5" name="Picture 2"/>
          <p:cNvPicPr>
            <a:picLocks noChangeAspect="1" noChangeArrowheads="1"/>
          </p:cNvPicPr>
          <p:nvPr/>
        </p:nvPicPr>
        <p:blipFill>
          <a:blip r:embed="rId3" cstate="print"/>
          <a:srcRect/>
          <a:stretch>
            <a:fillRect/>
          </a:stretch>
        </p:blipFill>
        <p:spPr bwMode="auto">
          <a:xfrm>
            <a:off x="3776213" y="1584325"/>
            <a:ext cx="373063" cy="449263"/>
          </a:xfrm>
          <a:prstGeom prst="rect">
            <a:avLst/>
          </a:prstGeom>
          <a:noFill/>
          <a:ln w="9525">
            <a:noFill/>
            <a:miter lim="800000"/>
            <a:headEnd/>
            <a:tailEnd/>
          </a:ln>
        </p:spPr>
      </p:pic>
      <p:sp>
        <p:nvSpPr>
          <p:cNvPr id="6" name="矩形 5"/>
          <p:cNvSpPr/>
          <p:nvPr/>
        </p:nvSpPr>
        <p:spPr>
          <a:xfrm>
            <a:off x="209332" y="147050"/>
            <a:ext cx="6277970" cy="2306955"/>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三、图形题。（每线</a:t>
            </a:r>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分，共</a:t>
            </a:r>
            <a:r>
              <a:rPr lang="en-US" altLang="zh-CN" sz="3600" b="1" dirty="0">
                <a:latin typeface="宋体" panose="02010600030101010101" pitchFamily="2" charset="-122"/>
                <a:ea typeface="宋体" panose="02010600030101010101" pitchFamily="2" charset="-122"/>
              </a:rPr>
              <a:t>14</a:t>
            </a:r>
            <a:r>
              <a:rPr lang="zh-CN" altLang="en-US" sz="3600" b="1" dirty="0">
                <a:latin typeface="宋体" panose="02010600030101010101" pitchFamily="2" charset="-122"/>
                <a:ea typeface="宋体" panose="02010600030101010101" pitchFamily="2" charset="-122"/>
              </a:rPr>
              <a:t>分）</a:t>
            </a:r>
          </a:p>
          <a:p>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下面结构中都缺少一个支撑物，将它补画出来。</a:t>
            </a:r>
          </a:p>
        </p:txBody>
      </p:sp>
      <p:pic>
        <p:nvPicPr>
          <p:cNvPr id="15363" name="Picture 3"/>
          <p:cNvPicPr>
            <a:picLocks noChangeAspect="1" noChangeArrowheads="1"/>
          </p:cNvPicPr>
          <p:nvPr/>
        </p:nvPicPr>
        <p:blipFill>
          <a:blip r:embed="rId4" cstate="print">
            <a:clrChange>
              <a:clrFrom>
                <a:srgbClr val="FFFFFF">
                  <a:alpha val="100000"/>
                </a:srgbClr>
              </a:clrFrom>
              <a:clrTo>
                <a:srgbClr val="FFFFFF">
                  <a:alpha val="100000"/>
                  <a:alpha val="0"/>
                </a:srgbClr>
              </a:clrTo>
            </a:clrChange>
            <a:lum bright="-48000" contrast="66000"/>
          </a:blip>
          <a:stretch>
            <a:fillRect/>
          </a:stretch>
        </p:blipFill>
        <p:spPr bwMode="auto">
          <a:xfrm>
            <a:off x="832253" y="2669291"/>
            <a:ext cx="1256801" cy="1677136"/>
          </a:xfrm>
          <a:prstGeom prst="rect">
            <a:avLst/>
          </a:prstGeom>
        </p:spPr>
      </p:pic>
      <p:pic>
        <p:nvPicPr>
          <p:cNvPr id="15364" name="Picture 4"/>
          <p:cNvPicPr>
            <a:picLocks noChangeAspect="1" noChangeArrowheads="1"/>
          </p:cNvPicPr>
          <p:nvPr/>
        </p:nvPicPr>
        <p:blipFill>
          <a:blip r:embed="rId5" cstate="print">
            <a:clrChange>
              <a:clrFrom>
                <a:srgbClr val="FFFFFF">
                  <a:alpha val="100000"/>
                </a:srgbClr>
              </a:clrFrom>
              <a:clrTo>
                <a:srgbClr val="FFFFFF">
                  <a:alpha val="100000"/>
                  <a:alpha val="0"/>
                </a:srgbClr>
              </a:clrTo>
            </a:clrChange>
            <a:lum bright="-48000" contrast="66000"/>
          </a:blip>
          <a:stretch>
            <a:fillRect/>
          </a:stretch>
        </p:blipFill>
        <p:spPr bwMode="auto">
          <a:xfrm>
            <a:off x="2654940" y="2580295"/>
            <a:ext cx="1167381" cy="1748765"/>
          </a:xfrm>
          <a:prstGeom prst="rect">
            <a:avLst/>
          </a:prstGeom>
        </p:spPr>
      </p:pic>
      <p:pic>
        <p:nvPicPr>
          <p:cNvPr id="15365" name="Picture 5"/>
          <p:cNvPicPr>
            <a:picLocks noChangeAspect="1" noChangeArrowheads="1"/>
          </p:cNvPicPr>
          <p:nvPr/>
        </p:nvPicPr>
        <p:blipFill>
          <a:blip r:embed="rId6" cstate="print">
            <a:clrChange>
              <a:clrFrom>
                <a:srgbClr val="FFFFFF">
                  <a:alpha val="100000"/>
                </a:srgbClr>
              </a:clrFrom>
              <a:clrTo>
                <a:srgbClr val="FFFFFF">
                  <a:alpha val="100000"/>
                  <a:alpha val="0"/>
                </a:srgbClr>
              </a:clrTo>
            </a:clrChange>
            <a:lum bright="-48000" contrast="66000"/>
          </a:blip>
          <a:stretch>
            <a:fillRect/>
          </a:stretch>
        </p:blipFill>
        <p:spPr bwMode="auto">
          <a:xfrm>
            <a:off x="4740347" y="2682083"/>
            <a:ext cx="1245876" cy="1656283"/>
          </a:xfrm>
          <a:prstGeom prst="rect">
            <a:avLst/>
          </a:prstGeom>
        </p:spPr>
      </p:pic>
      <p:cxnSp>
        <p:nvCxnSpPr>
          <p:cNvPr id="10" name="直接连接符 9"/>
          <p:cNvCxnSpPr/>
          <p:nvPr/>
        </p:nvCxnSpPr>
        <p:spPr>
          <a:xfrm flipH="1">
            <a:off x="1249720" y="3014535"/>
            <a:ext cx="334368" cy="272955"/>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flipH="1" flipV="1">
            <a:off x="3005732" y="3201055"/>
            <a:ext cx="359389" cy="250208"/>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flipV="1">
            <a:off x="5052896" y="3562720"/>
            <a:ext cx="686935" cy="25021"/>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536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5200" y="1418469"/>
            <a:ext cx="6469039" cy="230695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一项工程的建设会遇到多重限制，需要克服多种困难，请你将建造港珠澳大桥的困难和解决方法连一连。</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接连接符 18"/>
          <p:cNvCxnSpPr>
            <a:stCxn id="18" idx="1"/>
          </p:cNvCxnSpPr>
          <p:nvPr/>
        </p:nvCxnSpPr>
        <p:spPr>
          <a:xfrm flipH="1" flipV="1">
            <a:off x="2915920" y="1006475"/>
            <a:ext cx="1116965" cy="1703070"/>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a:stCxn id="28" idx="1"/>
          </p:cNvCxnSpPr>
          <p:nvPr/>
        </p:nvCxnSpPr>
        <p:spPr>
          <a:xfrm flipH="1" flipV="1">
            <a:off x="2865755" y="2014855"/>
            <a:ext cx="1249680" cy="1943100"/>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a:stCxn id="6" idx="1"/>
          </p:cNvCxnSpPr>
          <p:nvPr/>
        </p:nvCxnSpPr>
        <p:spPr>
          <a:xfrm flipH="1">
            <a:off x="2930525" y="941070"/>
            <a:ext cx="1102360" cy="2317750"/>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a:stCxn id="12" idx="1"/>
          </p:cNvCxnSpPr>
          <p:nvPr/>
        </p:nvCxnSpPr>
        <p:spPr>
          <a:xfrm flipH="1">
            <a:off x="2954020" y="1611630"/>
            <a:ext cx="1159510" cy="2461260"/>
          </a:xfrm>
          <a:prstGeom prst="line">
            <a:avLst/>
          </a:prstGeom>
          <a:ln w="15875" cmpd="sng">
            <a:solidFill>
              <a:srgbClr val="FF0000"/>
            </a:solidFill>
          </a:ln>
        </p:spPr>
        <p:style>
          <a:lnRef idx="1">
            <a:schemeClr val="accent1"/>
          </a:lnRef>
          <a:fillRef idx="0">
            <a:schemeClr val="accent1"/>
          </a:fillRef>
          <a:effectRef idx="0">
            <a:schemeClr val="accent1"/>
          </a:effectRef>
          <a:fontRef idx="minor">
            <a:schemeClr val="tx1"/>
          </a:fontRef>
        </p:style>
      </p:cxnSp>
      <p:grpSp>
        <p:nvGrpSpPr>
          <p:cNvPr id="4" name="组合 3"/>
          <p:cNvGrpSpPr/>
          <p:nvPr/>
        </p:nvGrpSpPr>
        <p:grpSpPr>
          <a:xfrm>
            <a:off x="143510" y="382905"/>
            <a:ext cx="2785110" cy="1014730"/>
            <a:chOff x="167" y="-54"/>
            <a:chExt cx="4386" cy="1598"/>
          </a:xfrm>
        </p:grpSpPr>
        <p:sp>
          <p:nvSpPr>
            <p:cNvPr id="3" name="矩形 2"/>
            <p:cNvSpPr/>
            <p:nvPr/>
          </p:nvSpPr>
          <p:spPr>
            <a:xfrm>
              <a:off x="168" y="-54"/>
              <a:ext cx="4385" cy="1598"/>
            </a:xfrm>
            <a:prstGeom prst="rect">
              <a:avLst/>
            </a:prstGeom>
          </p:spPr>
          <p:txBody>
            <a:bodyPr wrap="square">
              <a:spAutoFit/>
            </a:bodyPr>
            <a:lstStyle/>
            <a:p>
              <a:pPr algn="ctr"/>
              <a:r>
                <a:rPr lang="zh-CN" altLang="en-US" sz="2000" b="1">
                  <a:latin typeface="宋体" panose="02010600030101010101" pitchFamily="2" charset="-122"/>
                  <a:ea typeface="宋体" panose="02010600030101010101" pitchFamily="2" charset="-122"/>
                  <a:sym typeface="+mn-ea"/>
                </a:rPr>
                <a:t>大桥要穿越白海豚自然保护区，要实现海豚不迁徙、零伤亡</a:t>
              </a:r>
              <a:endParaRPr lang="zh-CN" altLang="en-US" sz="2000" b="1" dirty="0">
                <a:latin typeface="宋体" panose="02010600030101010101" pitchFamily="2" charset="-122"/>
                <a:ea typeface="宋体" panose="02010600030101010101" pitchFamily="2" charset="-122"/>
              </a:endParaRPr>
            </a:p>
          </p:txBody>
        </p:sp>
        <p:sp>
          <p:nvSpPr>
            <p:cNvPr id="2" name="矩形 1"/>
            <p:cNvSpPr/>
            <p:nvPr/>
          </p:nvSpPr>
          <p:spPr>
            <a:xfrm>
              <a:off x="167" y="0"/>
              <a:ext cx="4193" cy="1466"/>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5" name="组合 4"/>
          <p:cNvGrpSpPr/>
          <p:nvPr/>
        </p:nvGrpSpPr>
        <p:grpSpPr>
          <a:xfrm>
            <a:off x="4032885" y="741680"/>
            <a:ext cx="3013710" cy="398780"/>
            <a:chOff x="-38" y="-27"/>
            <a:chExt cx="4746" cy="628"/>
          </a:xfrm>
        </p:grpSpPr>
        <p:sp>
          <p:nvSpPr>
            <p:cNvPr id="6" name="矩形 5"/>
            <p:cNvSpPr/>
            <p:nvPr/>
          </p:nvSpPr>
          <p:spPr>
            <a:xfrm>
              <a:off x="-38" y="-27"/>
              <a:ext cx="4746" cy="628"/>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人工造岛</a:t>
              </a:r>
            </a:p>
          </p:txBody>
        </p:sp>
        <p:sp>
          <p:nvSpPr>
            <p:cNvPr id="7" name="矩形 6"/>
            <p:cNvSpPr/>
            <p:nvPr/>
          </p:nvSpPr>
          <p:spPr>
            <a:xfrm>
              <a:off x="167" y="0"/>
              <a:ext cx="4141" cy="574"/>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8" name="组合 7"/>
          <p:cNvGrpSpPr/>
          <p:nvPr/>
        </p:nvGrpSpPr>
        <p:grpSpPr>
          <a:xfrm>
            <a:off x="130810" y="1584960"/>
            <a:ext cx="2785110" cy="1014730"/>
            <a:chOff x="167" y="-54"/>
            <a:chExt cx="4386" cy="1598"/>
          </a:xfrm>
        </p:grpSpPr>
        <p:sp>
          <p:nvSpPr>
            <p:cNvPr id="9" name="矩形 8"/>
            <p:cNvSpPr/>
            <p:nvPr/>
          </p:nvSpPr>
          <p:spPr>
            <a:xfrm>
              <a:off x="168" y="-54"/>
              <a:ext cx="4385" cy="1598"/>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伶仃洋区域有重要的水运航道和空运航线，部分地区无法修建大桥</a:t>
              </a:r>
            </a:p>
          </p:txBody>
        </p:sp>
        <p:sp>
          <p:nvSpPr>
            <p:cNvPr id="10" name="矩形 9"/>
            <p:cNvSpPr/>
            <p:nvPr/>
          </p:nvSpPr>
          <p:spPr>
            <a:xfrm>
              <a:off x="167" y="0"/>
              <a:ext cx="4193" cy="1466"/>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11" name="组合 10"/>
          <p:cNvGrpSpPr/>
          <p:nvPr/>
        </p:nvGrpSpPr>
        <p:grpSpPr>
          <a:xfrm>
            <a:off x="4113530" y="1412240"/>
            <a:ext cx="2674620" cy="398780"/>
            <a:chOff x="-135" y="0"/>
            <a:chExt cx="4212" cy="628"/>
          </a:xfrm>
        </p:grpSpPr>
        <p:sp>
          <p:nvSpPr>
            <p:cNvPr id="12" name="矩形 11"/>
            <p:cNvSpPr/>
            <p:nvPr/>
          </p:nvSpPr>
          <p:spPr>
            <a:xfrm>
              <a:off x="-135" y="0"/>
              <a:ext cx="4142" cy="628"/>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用圆钢筒围岛</a:t>
              </a:r>
            </a:p>
          </p:txBody>
        </p:sp>
        <p:sp>
          <p:nvSpPr>
            <p:cNvPr id="13" name="矩形 12"/>
            <p:cNvSpPr/>
            <p:nvPr/>
          </p:nvSpPr>
          <p:spPr>
            <a:xfrm>
              <a:off x="-64" y="0"/>
              <a:ext cx="4141" cy="574"/>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14" name="组合 13"/>
          <p:cNvGrpSpPr/>
          <p:nvPr/>
        </p:nvGrpSpPr>
        <p:grpSpPr>
          <a:xfrm>
            <a:off x="132715" y="2737485"/>
            <a:ext cx="2797810" cy="1014730"/>
            <a:chOff x="167" y="-54"/>
            <a:chExt cx="4406" cy="1598"/>
          </a:xfrm>
        </p:grpSpPr>
        <p:sp>
          <p:nvSpPr>
            <p:cNvPr id="15" name="矩形 14"/>
            <p:cNvSpPr/>
            <p:nvPr/>
          </p:nvSpPr>
          <p:spPr>
            <a:xfrm>
              <a:off x="188" y="-54"/>
              <a:ext cx="4385" cy="1598"/>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海底隧道需要岛屿连接，但所在区域没有现成的自然岛屿</a:t>
              </a:r>
            </a:p>
          </p:txBody>
        </p:sp>
        <p:sp>
          <p:nvSpPr>
            <p:cNvPr id="16" name="矩形 15"/>
            <p:cNvSpPr/>
            <p:nvPr/>
          </p:nvSpPr>
          <p:spPr>
            <a:xfrm>
              <a:off x="167" y="0"/>
              <a:ext cx="4193" cy="1466"/>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17" name="组合 16"/>
          <p:cNvGrpSpPr/>
          <p:nvPr/>
        </p:nvGrpSpPr>
        <p:grpSpPr>
          <a:xfrm>
            <a:off x="4032885" y="2048510"/>
            <a:ext cx="2861310" cy="1322070"/>
            <a:chOff x="-268" y="0"/>
            <a:chExt cx="4506" cy="2082"/>
          </a:xfrm>
        </p:grpSpPr>
        <p:sp>
          <p:nvSpPr>
            <p:cNvPr id="18" name="矩形 17"/>
            <p:cNvSpPr/>
            <p:nvPr/>
          </p:nvSpPr>
          <p:spPr>
            <a:xfrm>
              <a:off x="-268" y="0"/>
              <a:ext cx="4506" cy="2082"/>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调整设计方案将桥墩数量从</a:t>
              </a:r>
              <a:r>
                <a:rPr lang="en-US" altLang="zh-CN" sz="2000" b="1" dirty="0">
                  <a:latin typeface="宋体" panose="02010600030101010101" pitchFamily="2" charset="-122"/>
                  <a:ea typeface="宋体" panose="02010600030101010101" pitchFamily="2" charset="-122"/>
                </a:rPr>
                <a:t>3</a:t>
              </a:r>
              <a:r>
                <a:rPr lang="zh-CN" altLang="en-US" sz="2000" b="1" dirty="0">
                  <a:latin typeface="宋体" panose="02010600030101010101" pitchFamily="2" charset="-122"/>
                  <a:ea typeface="宋体" panose="02010600030101010101" pitchFamily="2" charset="-122"/>
                </a:rPr>
                <a:t>个减少至</a:t>
              </a:r>
              <a:r>
                <a:rPr lang="en-US" altLang="zh-CN" sz="2000" b="1" dirty="0">
                  <a:latin typeface="宋体" panose="02010600030101010101" pitchFamily="2" charset="-122"/>
                  <a:ea typeface="宋体" panose="02010600030101010101" pitchFamily="2" charset="-122"/>
                </a:rPr>
                <a:t>224</a:t>
              </a:r>
              <a:r>
                <a:rPr lang="zh-CN" altLang="en-US" sz="2000" b="1" dirty="0">
                  <a:latin typeface="宋体" panose="02010600030101010101" pitchFamily="2" charset="-122"/>
                  <a:ea typeface="宋体" panose="02010600030101010101" pitchFamily="2" charset="-122"/>
                </a:rPr>
                <a:t>个，避免繁殖期进行大规模疏浚、开挖作业等</a:t>
              </a:r>
            </a:p>
          </p:txBody>
        </p:sp>
        <p:sp>
          <p:nvSpPr>
            <p:cNvPr id="20" name="矩形 19"/>
            <p:cNvSpPr/>
            <p:nvPr/>
          </p:nvSpPr>
          <p:spPr>
            <a:xfrm>
              <a:off x="-64" y="0"/>
              <a:ext cx="4141" cy="2022"/>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23" name="组合 22"/>
          <p:cNvGrpSpPr/>
          <p:nvPr/>
        </p:nvGrpSpPr>
        <p:grpSpPr>
          <a:xfrm>
            <a:off x="130810" y="3840480"/>
            <a:ext cx="2797810" cy="1014730"/>
            <a:chOff x="167" y="-54"/>
            <a:chExt cx="4406" cy="1598"/>
          </a:xfrm>
        </p:grpSpPr>
        <p:sp>
          <p:nvSpPr>
            <p:cNvPr id="25" name="矩形 24"/>
            <p:cNvSpPr/>
            <p:nvPr/>
          </p:nvSpPr>
          <p:spPr>
            <a:xfrm>
              <a:off x="188" y="-54"/>
              <a:ext cx="4385" cy="1598"/>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建岛的海床上有淤泥，机械会滑出，又不能移走淤泥</a:t>
              </a:r>
            </a:p>
          </p:txBody>
        </p:sp>
        <p:sp>
          <p:nvSpPr>
            <p:cNvPr id="26" name="矩形 25"/>
            <p:cNvSpPr/>
            <p:nvPr/>
          </p:nvSpPr>
          <p:spPr>
            <a:xfrm>
              <a:off x="167" y="0"/>
              <a:ext cx="4193" cy="1466"/>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grpSp>
        <p:nvGrpSpPr>
          <p:cNvPr id="27" name="组合 26"/>
          <p:cNvGrpSpPr/>
          <p:nvPr/>
        </p:nvGrpSpPr>
        <p:grpSpPr>
          <a:xfrm>
            <a:off x="4115435" y="3604260"/>
            <a:ext cx="2674620" cy="706755"/>
            <a:chOff x="-135" y="0"/>
            <a:chExt cx="4212" cy="1113"/>
          </a:xfrm>
        </p:grpSpPr>
        <p:sp>
          <p:nvSpPr>
            <p:cNvPr id="28" name="矩形 27"/>
            <p:cNvSpPr/>
            <p:nvPr/>
          </p:nvSpPr>
          <p:spPr>
            <a:xfrm>
              <a:off x="-135" y="0"/>
              <a:ext cx="4142" cy="1113"/>
            </a:xfrm>
            <a:prstGeom prst="rect">
              <a:avLst/>
            </a:prstGeom>
          </p:spPr>
          <p:txBody>
            <a:bodyPr wrap="square">
              <a:spAutoFit/>
            </a:bodyPr>
            <a:lstStyle/>
            <a:p>
              <a:pPr algn="ctr"/>
              <a:r>
                <a:rPr lang="zh-CN" altLang="en-US" sz="2000" b="1" dirty="0">
                  <a:latin typeface="宋体" panose="02010600030101010101" pitchFamily="2" charset="-122"/>
                  <a:ea typeface="宋体" panose="02010600030101010101" pitchFamily="2" charset="-122"/>
                </a:rPr>
                <a:t>在水域上修建六七千米长的海底隧道</a:t>
              </a:r>
            </a:p>
          </p:txBody>
        </p:sp>
        <p:sp>
          <p:nvSpPr>
            <p:cNvPr id="29" name="矩形 28"/>
            <p:cNvSpPr/>
            <p:nvPr/>
          </p:nvSpPr>
          <p:spPr>
            <a:xfrm>
              <a:off x="-64" y="0"/>
              <a:ext cx="4141" cy="1042"/>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600" b="1">
                <a:solidFill>
                  <a:schemeClr val="tx1"/>
                </a:solidFill>
                <a:latin typeface="宋体" panose="02010600030101010101" pitchFamily="2" charset="-122"/>
                <a:ea typeface="宋体" panose="02010600030101010101" pitchFamily="2" charset="-122"/>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25008" y="587442"/>
            <a:ext cx="6407623" cy="3969385"/>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四、综合题。（每空</a:t>
            </a:r>
            <a:r>
              <a:rPr lang="en-US" altLang="zh-CN" sz="3600" b="1" dirty="0">
                <a:latin typeface="宋体" panose="02010600030101010101" pitchFamily="2" charset="-122"/>
                <a:ea typeface="宋体" panose="02010600030101010101" pitchFamily="2" charset="-122"/>
              </a:rPr>
              <a:t>4</a:t>
            </a:r>
            <a:r>
              <a:rPr lang="zh-CN" altLang="en-US" sz="3600" b="1" dirty="0">
                <a:latin typeface="宋体" panose="02010600030101010101" pitchFamily="2" charset="-122"/>
                <a:ea typeface="宋体" panose="02010600030101010101" pitchFamily="2" charset="-122"/>
              </a:rPr>
              <a:t>分，共</a:t>
            </a:r>
            <a:r>
              <a:rPr lang="en-US" altLang="zh-CN" sz="3600" b="1" dirty="0">
                <a:latin typeface="宋体" panose="02010600030101010101" pitchFamily="2" charset="-122"/>
                <a:ea typeface="宋体" panose="02010600030101010101" pitchFamily="2" charset="-122"/>
              </a:rPr>
              <a:t>36</a:t>
            </a:r>
            <a:r>
              <a:rPr lang="zh-CN" altLang="en-US" sz="3600" b="1" dirty="0">
                <a:latin typeface="宋体" panose="02010600030101010101" pitchFamily="2" charset="-122"/>
                <a:ea typeface="宋体" panose="02010600030101010101" pitchFamily="2" charset="-122"/>
              </a:rPr>
              <a:t>分）</a:t>
            </a:r>
          </a:p>
          <a:p>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电塔多建设在野外的发电厂、配电站附近，它是电力部门重要实施，能架空电线并起到保护和支撑作用，把电输送到千家万户。（</a:t>
            </a:r>
            <a:r>
              <a:rPr lang="en-US" altLang="zh-CN" sz="3600" b="1" dirty="0">
                <a:latin typeface="宋体" panose="02010600030101010101" pitchFamily="2" charset="-122"/>
                <a:ea typeface="宋体" panose="02010600030101010101" pitchFamily="2" charset="-122"/>
              </a:rPr>
              <a:t>8</a:t>
            </a:r>
            <a:r>
              <a:rPr lang="zh-CN" altLang="en-US" sz="3600" b="1" dirty="0">
                <a:latin typeface="宋体" panose="02010600030101010101" pitchFamily="2" charset="-122"/>
                <a:ea typeface="宋体" panose="02010600030101010101" pitchFamily="2" charset="-122"/>
              </a:rPr>
              <a:t>分）</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347857" y="217961"/>
            <a:ext cx="6161964" cy="4707890"/>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）高大的电塔，不仅做到了结实不变形，还保持直立不倒，这主要因为（ 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电塔是实心的			</a:t>
            </a:r>
          </a:p>
          <a:p>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电塔抗风能力弱</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电塔结构特点可以提高其稳定性	</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电塔上重下轻</a:t>
            </a:r>
          </a:p>
        </p:txBody>
      </p:sp>
      <p:pic>
        <p:nvPicPr>
          <p:cNvPr id="17410" name="Picture 2"/>
          <p:cNvPicPr>
            <a:picLocks noChangeAspect="1" noChangeArrowheads="1"/>
          </p:cNvPicPr>
          <p:nvPr/>
        </p:nvPicPr>
        <p:blipFill>
          <a:blip r:embed="rId3" cstate="print"/>
          <a:srcRect/>
          <a:stretch>
            <a:fillRect/>
          </a:stretch>
        </p:blipFill>
        <p:spPr bwMode="auto">
          <a:xfrm>
            <a:off x="4245610" y="1416050"/>
            <a:ext cx="499110" cy="58991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74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03105" y="222261"/>
            <a:ext cx="6291618" cy="470789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技术指根据生产实践经验和自然科学原理发展而成的各种工艺操作方法与技能，其中包括（ </a:t>
            </a:r>
            <a:r>
              <a:rPr lang="en-US" altLang="zh-CN" sz="4800" b="1" dirty="0">
                <a:solidFill>
                  <a:srgbClr val="FF0000"/>
                </a:solidFill>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电工技术、焊接技术</a:t>
            </a:r>
          </a:p>
          <a:p>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木工技术、激光技术</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作物栽培技术、育种技术</a:t>
            </a:r>
          </a:p>
          <a:p>
            <a:r>
              <a:rPr lang="en-US" altLang="zh-CN" sz="3600" b="1" dirty="0">
                <a:latin typeface="宋体" panose="02010600030101010101" pitchFamily="2" charset="-122"/>
                <a:ea typeface="宋体" panose="02010600030101010101" pitchFamily="2" charset="-122"/>
              </a:rPr>
              <a:t>D. </a:t>
            </a:r>
            <a:r>
              <a:rPr lang="zh-CN" altLang="en-US" sz="3600" b="1" dirty="0">
                <a:latin typeface="宋体" panose="02010600030101010101" pitchFamily="2" charset="-122"/>
                <a:ea typeface="宋体" panose="02010600030101010101" pitchFamily="2" charset="-122"/>
              </a:rPr>
              <a:t>以上都是</a:t>
            </a:r>
          </a:p>
        </p:txBody>
      </p:sp>
      <p:pic>
        <p:nvPicPr>
          <p:cNvPr id="2" name="Picture 2"/>
          <p:cNvPicPr>
            <a:picLocks noChangeAspect="1" noChangeArrowheads="1"/>
          </p:cNvPicPr>
          <p:nvPr/>
        </p:nvPicPr>
        <p:blipFill>
          <a:blip r:embed="rId3" cstate="print"/>
          <a:srcRect/>
          <a:stretch>
            <a:fillRect/>
          </a:stretch>
        </p:blipFill>
        <p:spPr bwMode="auto">
          <a:xfrm>
            <a:off x="1391285" y="1948180"/>
            <a:ext cx="396875" cy="57531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94697" y="772303"/>
            <a:ext cx="6469039" cy="3599815"/>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）下列做法中，（ 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 ）不能增加我们建造高塔的稳定性。</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在高塔上使用三角形框架</a:t>
            </a:r>
          </a:p>
          <a:p>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增加高塔上部的体积</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给高塔建一个大一些的底座</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减少高塔上部非必要的材料 </a:t>
            </a:r>
          </a:p>
        </p:txBody>
      </p:sp>
      <p:pic>
        <p:nvPicPr>
          <p:cNvPr id="18434" name="Picture 2"/>
          <p:cNvPicPr>
            <a:picLocks noChangeAspect="1" noChangeArrowheads="1"/>
          </p:cNvPicPr>
          <p:nvPr/>
        </p:nvPicPr>
        <p:blipFill>
          <a:blip r:embed="rId3" cstate="print"/>
          <a:srcRect/>
          <a:stretch>
            <a:fillRect/>
          </a:stretch>
        </p:blipFill>
        <p:spPr bwMode="auto">
          <a:xfrm>
            <a:off x="4833620" y="879475"/>
            <a:ext cx="450215" cy="67246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843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85082" y="1141115"/>
            <a:ext cx="6488844" cy="2861310"/>
          </a:xfrm>
          <a:prstGeom prst="rect">
            <a:avLst/>
          </a:prstGeom>
          <a:noFill/>
        </p:spPr>
        <p:txBody>
          <a:bodyPr wrap="square" rtlCol="0">
            <a:spAutoFit/>
          </a:bodyPr>
          <a:lstStyle/>
          <a:p>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拱形的研究。（</a:t>
            </a:r>
            <a:r>
              <a:rPr lang="en-US" altLang="zh-CN" sz="3600" b="1" dirty="0">
                <a:latin typeface="宋体" panose="02010600030101010101" pitchFamily="2" charset="-122"/>
                <a:ea typeface="宋体" panose="02010600030101010101" pitchFamily="2" charset="-122"/>
              </a:rPr>
              <a:t>8</a:t>
            </a:r>
            <a:r>
              <a:rPr lang="zh-CN" altLang="en-US" sz="3600" b="1" dirty="0">
                <a:latin typeface="宋体" panose="02010600030101010101" pitchFamily="2" charset="-122"/>
                <a:ea typeface="宋体" panose="02010600030101010101" pitchFamily="2" charset="-122"/>
              </a:rPr>
              <a:t>分）</a:t>
            </a:r>
            <a:endParaRPr lang="en-US" altLang="zh-CN" sz="3600" b="1" dirty="0">
              <a:latin typeface="宋体" panose="02010600030101010101" pitchFamily="2" charset="-122"/>
              <a:ea typeface="宋体" panose="02010600030101010101" pitchFamily="2" charset="-122"/>
            </a:endParaRPr>
          </a:p>
          <a:p>
            <a:r>
              <a:rPr lang="zh-CN" altLang="en-US" sz="3600" b="1" dirty="0">
                <a:latin typeface="宋体" panose="02010600030101010101" pitchFamily="2" charset="-122"/>
                <a:ea typeface="宋体" panose="02010600030101010101" pitchFamily="2" charset="-122"/>
              </a:rPr>
              <a:t>     小刚为了研究拱形特点，仿照书本搭了  一个瓜皮拱，并画了如右两幅受力示意图，</a:t>
            </a:r>
            <a:endParaRPr lang="en-US" altLang="zh-CN" sz="3600" b="1" dirty="0">
              <a:latin typeface="宋体" panose="02010600030101010101" pitchFamily="2" charset="-122"/>
              <a:ea typeface="宋体" panose="02010600030101010101" pitchFamily="2" charset="-122"/>
            </a:endParaRPr>
          </a:p>
          <a:p>
            <a:r>
              <a:rPr lang="zh-CN" altLang="en-US" sz="3600" b="1" dirty="0">
                <a:latin typeface="宋体" panose="02010600030101010101" pitchFamily="2" charset="-122"/>
                <a:ea typeface="宋体" panose="02010600030101010101" pitchFamily="2" charset="-122"/>
              </a:rPr>
              <a:t>请 根据天使分析并回答问题。</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94557" y="1880112"/>
            <a:ext cx="6469038" cy="1383665"/>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）小刚画的两幅受力示意图中，图</a:t>
            </a:r>
            <a:r>
              <a:rPr lang="zh-CN" altLang="en-US" sz="3600" b="1" u="sng" dirty="0">
                <a:uFill>
                  <a:solidFill>
                    <a:schemeClr val="tx1"/>
                  </a:solidFill>
                </a:uFill>
                <a:latin typeface="宋体" panose="02010600030101010101" pitchFamily="2" charset="-122"/>
                <a:ea typeface="宋体" panose="02010600030101010101" pitchFamily="2" charset="-122"/>
              </a:rPr>
              <a:t> </a:t>
            </a:r>
            <a:r>
              <a:rPr lang="zh-CN" altLang="en-US" sz="4800" b="1" u="sng" dirty="0">
                <a:solidFill>
                  <a:srgbClr val="FF0000"/>
                </a:solidFill>
                <a:uFill>
                  <a:solidFill>
                    <a:schemeClr val="tx1"/>
                  </a:solidFill>
                </a:uFill>
                <a:latin typeface="宋体" panose="02010600030101010101" pitchFamily="2" charset="-122"/>
                <a:ea typeface="宋体" panose="02010600030101010101" pitchFamily="2" charset="-122"/>
              </a:rPr>
              <a:t>乙</a:t>
            </a:r>
            <a:r>
              <a:rPr lang="zh-CN" altLang="en-US" sz="3600" b="1" u="sng" dirty="0">
                <a:uFill>
                  <a:solidFill>
                    <a:schemeClr val="tx1"/>
                  </a:solidFill>
                </a:uFill>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是正确的。</a:t>
            </a:r>
          </a:p>
        </p:txBody>
      </p:sp>
      <p:pic>
        <p:nvPicPr>
          <p:cNvPr id="19" name="Picture 2"/>
          <p:cNvPicPr>
            <a:picLocks noChangeAspect="1" noChangeArrowheads="1"/>
          </p:cNvPicPr>
          <p:nvPr/>
        </p:nvPicPr>
        <p:blipFill>
          <a:blip r:embed="rId3" cstate="print">
            <a:clrChange>
              <a:clrFrom>
                <a:srgbClr val="FFFFFF">
                  <a:alpha val="100000"/>
                </a:srgbClr>
              </a:clrFrom>
              <a:clrTo>
                <a:srgbClr val="FFFFFF">
                  <a:alpha val="100000"/>
                  <a:alpha val="0"/>
                </a:srgbClr>
              </a:clrTo>
            </a:clrChange>
            <a:lum bright="-48000" contrast="66000"/>
          </a:blip>
          <a:stretch>
            <a:fillRect/>
          </a:stretch>
        </p:blipFill>
        <p:spPr bwMode="auto">
          <a:xfrm>
            <a:off x="1777698" y="855241"/>
            <a:ext cx="3254991" cy="936477"/>
          </a:xfrm>
          <a:prstGeom prst="rect">
            <a:avLst/>
          </a:prstGeom>
        </p:spPr>
      </p:pic>
      <p:pic>
        <p:nvPicPr>
          <p:cNvPr id="19459" name="Picture 3"/>
          <p:cNvPicPr>
            <a:picLocks noChangeAspect="1" noChangeArrowheads="1"/>
          </p:cNvPicPr>
          <p:nvPr/>
        </p:nvPicPr>
        <p:blipFill>
          <a:blip r:embed="rId4" cstate="print"/>
          <a:srcRect/>
          <a:stretch>
            <a:fillRect/>
          </a:stretch>
        </p:blipFill>
        <p:spPr bwMode="auto">
          <a:xfrm>
            <a:off x="1778000" y="2493645"/>
            <a:ext cx="714375" cy="5918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94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矩形 14"/>
          <p:cNvSpPr/>
          <p:nvPr/>
        </p:nvSpPr>
        <p:spPr>
          <a:xfrm>
            <a:off x="195192" y="494542"/>
            <a:ext cx="6469038" cy="4154170"/>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）瓜皮拱之所以能承受更大的压力，是因为它能吧拱顶受到的向下的压力</a:t>
            </a:r>
            <a:r>
              <a:rPr lang="zh-CN" altLang="en-US" sz="3600" b="1" u="sng" dirty="0">
                <a:uFill>
                  <a:solidFill>
                    <a:schemeClr val="tx1"/>
                  </a:solidFill>
                </a:uFill>
                <a:latin typeface="宋体" panose="02010600030101010101" pitchFamily="2" charset="-122"/>
                <a:ea typeface="宋体" panose="02010600030101010101" pitchFamily="2" charset="-122"/>
              </a:rPr>
              <a:t>  </a:t>
            </a:r>
            <a:r>
              <a:rPr lang="en-US" altLang="zh-CN" sz="4800" b="1" u="sng" dirty="0">
                <a:solidFill>
                  <a:srgbClr val="FF0000"/>
                </a:solidFill>
                <a:uFill>
                  <a:solidFill>
                    <a:schemeClr val="tx1"/>
                  </a:solidFill>
                </a:uFill>
                <a:latin typeface="宋体" panose="02010600030101010101" pitchFamily="2" charset="-122"/>
                <a:ea typeface="宋体" panose="02010600030101010101" pitchFamily="2" charset="-122"/>
              </a:rPr>
              <a:t>C </a:t>
            </a:r>
            <a:r>
              <a:rPr lang="en-US" altLang="zh-CN" sz="3600" b="1" u="sng" dirty="0">
                <a:uFill>
                  <a:solidFill>
                    <a:schemeClr val="tx1"/>
                  </a:solidFill>
                </a:uFill>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传递给相邻的部分。（从三个答案中选一个，填字母：</a:t>
            </a:r>
            <a:r>
              <a:rPr lang="en-US" altLang="zh-CN" sz="3600" b="1" dirty="0">
                <a:latin typeface="宋体" panose="02010600030101010101" pitchFamily="2" charset="-122"/>
                <a:ea typeface="宋体" panose="02010600030101010101" pitchFamily="2" charset="-122"/>
              </a:rPr>
              <a:t>A. </a:t>
            </a:r>
            <a:r>
              <a:rPr lang="zh-CN" altLang="en-US" sz="3600" b="1" dirty="0">
                <a:latin typeface="宋体" panose="02010600030101010101" pitchFamily="2" charset="-122"/>
                <a:ea typeface="宋体" panose="02010600030101010101" pitchFamily="2" charset="-122"/>
              </a:rPr>
              <a:t>向上和向外 </a:t>
            </a:r>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向下和向里 </a:t>
            </a:r>
            <a:r>
              <a:rPr lang="en-US" altLang="zh-CN" sz="3600" b="1" dirty="0">
                <a:latin typeface="宋体" panose="02010600030101010101" pitchFamily="2" charset="-122"/>
                <a:ea typeface="宋体" panose="02010600030101010101" pitchFamily="2" charset="-122"/>
              </a:rPr>
              <a:t>C. </a:t>
            </a:r>
            <a:r>
              <a:rPr lang="zh-CN" altLang="en-US" sz="3600" b="1" dirty="0">
                <a:latin typeface="宋体" panose="02010600030101010101" pitchFamily="2" charset="-122"/>
                <a:ea typeface="宋体" panose="02010600030101010101" pitchFamily="2" charset="-122"/>
              </a:rPr>
              <a:t>向下和向外）</a:t>
            </a:r>
          </a:p>
        </p:txBody>
      </p:sp>
      <p:pic>
        <p:nvPicPr>
          <p:cNvPr id="21" name="Picture 3"/>
          <p:cNvPicPr>
            <a:picLocks noChangeAspect="1" noChangeArrowheads="1"/>
          </p:cNvPicPr>
          <p:nvPr/>
        </p:nvPicPr>
        <p:blipFill>
          <a:blip r:embed="rId3" cstate="print"/>
          <a:srcRect/>
          <a:stretch>
            <a:fillRect/>
          </a:stretch>
        </p:blipFill>
        <p:spPr bwMode="auto">
          <a:xfrm>
            <a:off x="3950970" y="1721485"/>
            <a:ext cx="437515" cy="54165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18525" y="1418259"/>
            <a:ext cx="6421272" cy="2306955"/>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3.</a:t>
            </a:r>
            <a:r>
              <a:rPr lang="zh-CN" altLang="en-US" sz="3600" b="1" dirty="0">
                <a:latin typeface="宋体" panose="02010600030101010101" pitchFamily="2" charset="-122"/>
                <a:ea typeface="宋体" panose="02010600030101010101" pitchFamily="2" charset="-122"/>
              </a:rPr>
              <a:t>小科学校要建造一座塔台，以供足球裁判站在塔台上看得更清楚。现在面向全体学生进行方案征集。（</a:t>
            </a:r>
            <a:r>
              <a:rPr lang="en-US" altLang="zh-CN" sz="3600" b="1" dirty="0">
                <a:latin typeface="宋体" panose="02010600030101010101" pitchFamily="2" charset="-122"/>
                <a:ea typeface="宋体" panose="02010600030101010101" pitchFamily="2" charset="-122"/>
              </a:rPr>
              <a:t>20</a:t>
            </a:r>
            <a:r>
              <a:rPr lang="zh-CN" altLang="en-US" sz="3600" b="1" dirty="0">
                <a:latin typeface="宋体" panose="02010600030101010101" pitchFamily="2" charset="-122"/>
                <a:ea typeface="宋体" panose="02010600030101010101" pitchFamily="2" charset="-122"/>
              </a:rPr>
              <a:t>分）</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96520" y="0"/>
            <a:ext cx="6762115" cy="5239385"/>
          </a:xfrm>
          <a:prstGeom prst="rect">
            <a:avLst/>
          </a:prstGeom>
        </p:spPr>
        <p:txBody>
          <a:bodyPr wrap="square">
            <a:spAutoFit/>
          </a:bodyPr>
          <a:lstStyle/>
          <a:p>
            <a:pPr fontAlgn="auto">
              <a:lnSpc>
                <a:spcPct val="90000"/>
              </a:lnSpc>
            </a:pPr>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1</a:t>
            </a:r>
            <a:r>
              <a:rPr lang="zh-CN" altLang="en-US" sz="3600" b="1" dirty="0">
                <a:latin typeface="宋体" panose="02010600030101010101" pitchFamily="2" charset="-122"/>
                <a:ea typeface="宋体" panose="02010600030101010101" pitchFamily="2" charset="-122"/>
              </a:rPr>
              <a:t>）小科小组想要建造一座塔台，应该经历  （ 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 ）这些步骤。</a:t>
            </a:r>
          </a:p>
          <a:p>
            <a:pPr fontAlgn="auto">
              <a:lnSpc>
                <a:spcPct val="90000"/>
              </a:lnSpc>
            </a:pPr>
            <a:r>
              <a:rPr lang="zh-CN" altLang="en-US" sz="3600" b="1" dirty="0">
                <a:latin typeface="宋体" panose="02010600030101010101" pitchFamily="2" charset="-122"/>
                <a:ea typeface="宋体" panose="02010600030101010101" pitchFamily="2" charset="-122"/>
              </a:rPr>
              <a:t>①在限制的条件下进行设计②制作一个模型（画或写解决方案）③实施建设④测试这个模型，评估并改进⑤明确一个要解决的问题</a:t>
            </a:r>
          </a:p>
          <a:p>
            <a:pPr fontAlgn="auto">
              <a:lnSpc>
                <a:spcPct val="90000"/>
              </a:lnSpc>
            </a:pPr>
            <a:r>
              <a:rPr lang="en-US" altLang="zh-CN" sz="3600" b="1" dirty="0">
                <a:latin typeface="宋体" panose="02010600030101010101" pitchFamily="2" charset="-122"/>
                <a:ea typeface="宋体" panose="02010600030101010101" pitchFamily="2" charset="-122"/>
              </a:rPr>
              <a:t>A.①②④⑤③</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B.⑤①②④③</a:t>
            </a:r>
          </a:p>
          <a:p>
            <a:pPr fontAlgn="auto">
              <a:lnSpc>
                <a:spcPct val="90000"/>
              </a:lnSpc>
            </a:pPr>
            <a:r>
              <a:rPr lang="en-US" altLang="zh-CN" sz="3600" b="1" dirty="0">
                <a:latin typeface="宋体" panose="02010600030101010101" pitchFamily="2" charset="-122"/>
                <a:ea typeface="宋体" panose="02010600030101010101" pitchFamily="2" charset="-122"/>
              </a:rPr>
              <a:t>C.⑤②④①③    D.①⑤②④③</a:t>
            </a:r>
            <a:endParaRPr lang="zh-CN" altLang="en-US" sz="3600" b="1" dirty="0">
              <a:latin typeface="宋体" panose="02010600030101010101" pitchFamily="2" charset="-122"/>
              <a:ea typeface="宋体" panose="02010600030101010101" pitchFamily="2" charset="-122"/>
            </a:endParaRPr>
          </a:p>
        </p:txBody>
      </p:sp>
      <p:pic>
        <p:nvPicPr>
          <p:cNvPr id="20482" name="Picture 2"/>
          <p:cNvPicPr>
            <a:picLocks noChangeAspect="1" noChangeArrowheads="1"/>
          </p:cNvPicPr>
          <p:nvPr/>
        </p:nvPicPr>
        <p:blipFill>
          <a:blip r:embed="rId3" cstate="print"/>
          <a:srcRect/>
          <a:stretch>
            <a:fillRect/>
          </a:stretch>
        </p:blipFill>
        <p:spPr bwMode="auto">
          <a:xfrm>
            <a:off x="4018280" y="557530"/>
            <a:ext cx="564515" cy="7429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04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112395" y="771525"/>
            <a:ext cx="6633210" cy="3599815"/>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2</a:t>
            </a:r>
            <a:r>
              <a:rPr lang="zh-CN" altLang="en-US" sz="3600" b="1" dirty="0">
                <a:latin typeface="宋体" panose="02010600030101010101" pitchFamily="2" charset="-122"/>
                <a:ea typeface="宋体" panose="02010600030101010101" pitchFamily="2" charset="-122"/>
              </a:rPr>
              <a:t>）在设计过程中，你认为小科要注意满足（ 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 ）的要求。</a:t>
            </a:r>
          </a:p>
          <a:p>
            <a:r>
              <a:rPr lang="zh-CN" altLang="en-US" sz="3600" b="1" dirty="0">
                <a:latin typeface="宋体" panose="02010600030101010101" pitchFamily="2" charset="-122"/>
                <a:ea typeface="宋体" panose="02010600030101010101" pitchFamily="2" charset="-122"/>
              </a:rPr>
              <a:t> ①美观　②稳固　③价廉　</a:t>
            </a:r>
          </a:p>
          <a:p>
            <a:r>
              <a:rPr lang="zh-CN" altLang="en-US" sz="3600" b="1" dirty="0">
                <a:latin typeface="宋体" panose="02010600030101010101" pitchFamily="2" charset="-122"/>
                <a:ea typeface="宋体" panose="02010600030101010101" pitchFamily="2" charset="-122"/>
              </a:rPr>
              <a:t> ④塔台越高越好</a:t>
            </a:r>
          </a:p>
          <a:p>
            <a:r>
              <a:rPr lang="en-US" altLang="zh-CN" sz="3600" b="1" dirty="0">
                <a:latin typeface="宋体" panose="02010600030101010101" pitchFamily="2" charset="-122"/>
                <a:ea typeface="宋体" panose="02010600030101010101" pitchFamily="2" charset="-122"/>
              </a:rPr>
              <a:t>  A.①</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B.①②</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  C.①②③</a:t>
            </a: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  D.①②③④</a:t>
            </a:r>
            <a:endParaRPr lang="zh-CN" altLang="en-US" sz="3600" b="1" dirty="0">
              <a:latin typeface="宋体" panose="02010600030101010101" pitchFamily="2" charset="-122"/>
              <a:ea typeface="宋体" panose="02010600030101010101" pitchFamily="2" charset="-122"/>
            </a:endParaRPr>
          </a:p>
        </p:txBody>
      </p:sp>
      <p:pic>
        <p:nvPicPr>
          <p:cNvPr id="21507" name="Picture 3"/>
          <p:cNvPicPr>
            <a:picLocks noChangeAspect="1" noChangeArrowheads="1"/>
          </p:cNvPicPr>
          <p:nvPr/>
        </p:nvPicPr>
        <p:blipFill>
          <a:blip r:embed="rId3" cstate="print"/>
          <a:srcRect/>
          <a:stretch>
            <a:fillRect/>
          </a:stretch>
        </p:blipFill>
        <p:spPr bwMode="auto">
          <a:xfrm>
            <a:off x="3546475" y="1484630"/>
            <a:ext cx="463550" cy="56578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15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06375" y="494665"/>
            <a:ext cx="6445885" cy="4154170"/>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3</a:t>
            </a:r>
            <a:r>
              <a:rPr lang="zh-CN" altLang="en-US" sz="3600" b="1" dirty="0">
                <a:latin typeface="宋体" panose="02010600030101010101" pitchFamily="2" charset="-122"/>
                <a:ea typeface="宋体" panose="02010600030101010101" pitchFamily="2" charset="-122"/>
              </a:rPr>
              <a:t>）他们在设计过程中采用了框架结构，最主要的目的是（ 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使塔台更加美观</a:t>
            </a:r>
          </a:p>
          <a:p>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使塔台顶端能容纳更多人</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增大塔台稳定性</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增加塔台高度</a:t>
            </a:r>
          </a:p>
        </p:txBody>
      </p:sp>
      <p:pic>
        <p:nvPicPr>
          <p:cNvPr id="21507" name="Picture 3"/>
          <p:cNvPicPr>
            <a:picLocks noChangeAspect="1" noChangeArrowheads="1"/>
          </p:cNvPicPr>
          <p:nvPr/>
        </p:nvPicPr>
        <p:blipFill>
          <a:blip r:embed="rId3" cstate="print"/>
          <a:srcRect/>
          <a:stretch>
            <a:fillRect/>
          </a:stretch>
        </p:blipFill>
        <p:spPr bwMode="auto">
          <a:xfrm>
            <a:off x="882015" y="1691005"/>
            <a:ext cx="487045" cy="6070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150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0"/>
            <a:ext cx="6858635" cy="5262245"/>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4</a:t>
            </a:r>
            <a:r>
              <a:rPr lang="zh-CN" altLang="en-US" sz="3600" b="1" dirty="0">
                <a:latin typeface="宋体" panose="02010600030101010101" pitchFamily="2" charset="-122"/>
                <a:ea typeface="宋体" panose="02010600030101010101" pitchFamily="2" charset="-122"/>
              </a:rPr>
              <a:t>）小科在制作模型时，先用了</a:t>
            </a:r>
            <a:r>
              <a:rPr lang="en-US" altLang="zh-CN" sz="3600" b="1" dirty="0">
                <a:latin typeface="宋体" panose="02010600030101010101" pitchFamily="2" charset="-122"/>
                <a:ea typeface="宋体" panose="02010600030101010101" pitchFamily="2" charset="-122"/>
              </a:rPr>
              <a:t>12</a:t>
            </a:r>
            <a:r>
              <a:rPr lang="zh-CN" altLang="en-US" sz="3600" b="1" dirty="0">
                <a:latin typeface="宋体" panose="02010600030101010101" pitchFamily="2" charset="-122"/>
                <a:ea typeface="宋体" panose="02010600030101010101" pitchFamily="2" charset="-122"/>
              </a:rPr>
              <a:t>根小棒搭了一个正方体框架，为了框架坚固，你认为可以增加</a:t>
            </a:r>
            <a:r>
              <a:rPr lang="en-US" altLang="zh-CN" sz="3600" b="1" u="sng"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根小棒，使结构中的“小格子”</a:t>
            </a:r>
          </a:p>
          <a:p>
            <a:r>
              <a:rPr lang="zh-CN" altLang="en-US" sz="3600" b="1" dirty="0">
                <a:latin typeface="宋体" panose="02010600030101010101" pitchFamily="2" charset="-122"/>
                <a:ea typeface="宋体" panose="02010600030101010101" pitchFamily="2" charset="-122"/>
              </a:rPr>
              <a:t>都是</a:t>
            </a:r>
            <a:r>
              <a:rPr lang="en-US" altLang="zh-CN" sz="3600" b="1" u="sng"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形的。（  </a:t>
            </a:r>
            <a:r>
              <a:rPr lang="en-US" altLang="zh-CN" sz="4800" b="1" dirty="0">
                <a:solidFill>
                  <a:srgbClr val="FF0000"/>
                </a:solidFill>
                <a:latin typeface="宋体" panose="02010600030101010101" pitchFamily="2" charset="-122"/>
                <a:ea typeface="宋体" panose="02010600030101010101" pitchFamily="2" charset="-122"/>
              </a:rPr>
              <a:t>B</a:t>
            </a:r>
            <a:r>
              <a:rPr lang="en-US" altLang="zh-CN" sz="3600" b="1" dirty="0">
                <a:latin typeface="宋体" panose="02010600030101010101" pitchFamily="2" charset="-122"/>
                <a:ea typeface="宋体" panose="02010600030101010101" pitchFamily="2" charset="-122"/>
              </a:rPr>
              <a:t> </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 6    </a:t>
            </a:r>
            <a:r>
              <a:rPr lang="zh-CN" altLang="en-US" sz="3600" b="1" dirty="0">
                <a:latin typeface="宋体" panose="02010600030101010101" pitchFamily="2" charset="-122"/>
                <a:ea typeface="宋体" panose="02010600030101010101" pitchFamily="2" charset="-122"/>
              </a:rPr>
              <a:t>正方形	</a:t>
            </a:r>
          </a:p>
          <a:p>
            <a:r>
              <a:rPr lang="en-US" altLang="zh-CN" sz="3600" b="1" dirty="0">
                <a:latin typeface="宋体" panose="02010600030101010101" pitchFamily="2" charset="-122"/>
                <a:ea typeface="宋体" panose="02010600030101010101" pitchFamily="2" charset="-122"/>
              </a:rPr>
              <a:t>B. 6    </a:t>
            </a:r>
            <a:r>
              <a:rPr lang="zh-CN" altLang="en-US" sz="3600" b="1" dirty="0">
                <a:latin typeface="宋体" panose="02010600030101010101" pitchFamily="2" charset="-122"/>
                <a:ea typeface="宋体" panose="02010600030101010101" pitchFamily="2" charset="-122"/>
              </a:rPr>
              <a:t>三角形</a:t>
            </a:r>
          </a:p>
          <a:p>
            <a:r>
              <a:rPr lang="en-US" altLang="zh-CN" sz="3600" b="1" dirty="0">
                <a:latin typeface="宋体" panose="02010600030101010101" pitchFamily="2" charset="-122"/>
                <a:ea typeface="宋体" panose="02010600030101010101" pitchFamily="2" charset="-122"/>
              </a:rPr>
              <a:t>C. 4    </a:t>
            </a:r>
            <a:r>
              <a:rPr lang="zh-CN" altLang="en-US" sz="3600" b="1" dirty="0">
                <a:latin typeface="宋体" panose="02010600030101010101" pitchFamily="2" charset="-122"/>
                <a:ea typeface="宋体" panose="02010600030101010101" pitchFamily="2" charset="-122"/>
              </a:rPr>
              <a:t>正方形	</a:t>
            </a:r>
          </a:p>
          <a:p>
            <a:r>
              <a:rPr lang="en-US" altLang="zh-CN" sz="3600" b="1" dirty="0">
                <a:latin typeface="宋体" panose="02010600030101010101" pitchFamily="2" charset="-122"/>
                <a:ea typeface="宋体" panose="02010600030101010101" pitchFamily="2" charset="-122"/>
              </a:rPr>
              <a:t>D. 4    </a:t>
            </a:r>
            <a:r>
              <a:rPr lang="zh-CN" altLang="en-US" sz="3600" b="1" dirty="0">
                <a:latin typeface="宋体" panose="02010600030101010101" pitchFamily="2" charset="-122"/>
                <a:ea typeface="宋体" panose="02010600030101010101" pitchFamily="2" charset="-122"/>
              </a:rPr>
              <a:t>三角形</a:t>
            </a:r>
          </a:p>
        </p:txBody>
      </p:sp>
      <p:pic>
        <p:nvPicPr>
          <p:cNvPr id="22530" name="Picture 2" descr="F:\何子琪\《先学后练》相关文件\《先》六科下\《先》六科下2021\试卷\Links\S3.tif"/>
          <p:cNvPicPr>
            <a:picLocks noChangeAspect="1" noChangeArrowheads="1"/>
          </p:cNvPicPr>
          <p:nvPr/>
        </p:nvPicPr>
        <p:blipFill>
          <a:blip r:embed="rId3" cstate="print">
            <a:clrChange>
              <a:clrFrom>
                <a:srgbClr val="FFFFFF">
                  <a:alpha val="100000"/>
                </a:srgbClr>
              </a:clrFrom>
              <a:clrTo>
                <a:srgbClr val="FFFFFF">
                  <a:alpha val="100000"/>
                  <a:alpha val="0"/>
                </a:srgbClr>
              </a:clrTo>
            </a:clrChange>
            <a:lum bright="-48000" contrast="66000"/>
          </a:blip>
          <a:stretch>
            <a:fillRect/>
          </a:stretch>
        </p:blipFill>
        <p:spPr bwMode="auto">
          <a:xfrm>
            <a:off x="5921233" y="2277167"/>
            <a:ext cx="590550" cy="588963"/>
          </a:xfrm>
          <a:prstGeom prst="rect">
            <a:avLst/>
          </a:prstGeom>
        </p:spPr>
      </p:pic>
      <p:pic>
        <p:nvPicPr>
          <p:cNvPr id="22531" name="Picture 3"/>
          <p:cNvPicPr>
            <a:picLocks noChangeAspect="1" noChangeArrowheads="1"/>
          </p:cNvPicPr>
          <p:nvPr/>
        </p:nvPicPr>
        <p:blipFill>
          <a:blip r:embed="rId4" cstate="print"/>
          <a:srcRect/>
          <a:stretch>
            <a:fillRect/>
          </a:stretch>
        </p:blipFill>
        <p:spPr bwMode="auto">
          <a:xfrm>
            <a:off x="4152265" y="2277110"/>
            <a:ext cx="495935" cy="5892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0" y="66040"/>
            <a:ext cx="6840220" cy="2306955"/>
          </a:xfrm>
          <a:prstGeom prst="rect">
            <a:avLst/>
          </a:prstGeom>
        </p:spPr>
        <p:txBody>
          <a:bodyPr wrap="square">
            <a:spAutoFit/>
          </a:bodyPr>
          <a:lstStyle/>
          <a:p>
            <a:pPr algn="just"/>
            <a:r>
              <a:rPr lang="zh-CN" altLang="en-US" sz="3600" b="1" dirty="0">
                <a:latin typeface="宋体" panose="02010600030101010101" pitchFamily="2" charset="-122"/>
                <a:ea typeface="宋体" panose="02010600030101010101" pitchFamily="2" charset="-122"/>
              </a:rPr>
              <a:t>（</a:t>
            </a:r>
            <a:r>
              <a:rPr lang="en-US" altLang="zh-CN" sz="3600" b="1" dirty="0">
                <a:latin typeface="宋体" panose="02010600030101010101" pitchFamily="2" charset="-122"/>
                <a:ea typeface="宋体" panose="02010600030101010101" pitchFamily="2" charset="-122"/>
              </a:rPr>
              <a:t>5</a:t>
            </a:r>
            <a:r>
              <a:rPr lang="zh-CN" altLang="en-US" sz="3600" b="1" dirty="0">
                <a:latin typeface="宋体" panose="02010600030101010101" pitchFamily="2" charset="-122"/>
                <a:ea typeface="宋体" panose="02010600030101010101" pitchFamily="2" charset="-122"/>
              </a:rPr>
              <a:t>）在测试模型时，小科发现塔台稳定性不是特别好，你有什么建议吗？（至少写两点）</a:t>
            </a:r>
          </a:p>
          <a:p>
            <a:pPr algn="just"/>
            <a:r>
              <a:rPr lang="zh-CN" altLang="en-US" sz="3600" b="1" dirty="0">
                <a:latin typeface="宋体" panose="02010600030101010101" pitchFamily="2" charset="-122"/>
                <a:ea typeface="宋体" panose="02010600030101010101" pitchFamily="2" charset="-122"/>
              </a:rPr>
              <a:t>	</a:t>
            </a:r>
          </a:p>
        </p:txBody>
      </p:sp>
      <p:sp>
        <p:nvSpPr>
          <p:cNvPr id="6" name="TextBox 5"/>
          <p:cNvSpPr txBox="1"/>
          <p:nvPr/>
        </p:nvSpPr>
        <p:spPr>
          <a:xfrm>
            <a:off x="38735" y="1973580"/>
            <a:ext cx="6762115" cy="3046095"/>
          </a:xfrm>
          <a:prstGeom prst="rect">
            <a:avLst/>
          </a:prstGeom>
          <a:noFill/>
        </p:spPr>
        <p:txBody>
          <a:bodyPr wrap="square" rtlCol="0">
            <a:spAutoFit/>
          </a:bodyPr>
          <a:lstStyle/>
          <a:p>
            <a:pPr algn="just"/>
            <a:r>
              <a:rPr lang="zh-CN" altLang="en-US" sz="4800" b="1" dirty="0">
                <a:solidFill>
                  <a:srgbClr val="FF0000"/>
                </a:solidFill>
                <a:latin typeface="宋体" panose="02010600030101010101" pitchFamily="2" charset="-122"/>
                <a:ea typeface="宋体" panose="02010600030101010101" pitchFamily="2" charset="-122"/>
              </a:rPr>
              <a:t>①多利用三角形的稳定性；②把塔台建得下重上轻；③把塔台建得上小下大。</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92075" y="86995"/>
            <a:ext cx="6704965" cy="5118100"/>
          </a:xfrm>
          <a:prstGeom prst="rect">
            <a:avLst/>
          </a:prstGeom>
        </p:spPr>
        <p:txBody>
          <a:bodyPr wrap="square">
            <a:spAutoFit/>
          </a:bodyPr>
          <a:lstStyle/>
          <a:p>
            <a:pPr fontAlgn="auto">
              <a:lnSpc>
                <a:spcPts val="3920"/>
              </a:lnSpc>
            </a:pPr>
            <a:r>
              <a:rPr lang="en-US" altLang="zh-CN" sz="3600" b="1" dirty="0">
                <a:latin typeface="宋体" panose="02010600030101010101" pitchFamily="2" charset="-122"/>
                <a:ea typeface="宋体" panose="02010600030101010101" pitchFamily="2" charset="-122"/>
              </a:rPr>
              <a:t>3.</a:t>
            </a:r>
            <a:r>
              <a:rPr lang="zh-CN" altLang="en-US" sz="3600" b="1" dirty="0">
                <a:latin typeface="宋体" panose="02010600030101010101" pitchFamily="2" charset="-122"/>
                <a:ea typeface="宋体" panose="02010600030101010101" pitchFamily="2" charset="-122"/>
              </a:rPr>
              <a:t>建造高大的铁塔，下列表述中错误的是（ 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a:t>
            </a:r>
          </a:p>
          <a:p>
            <a:pPr fontAlgn="auto">
              <a:lnSpc>
                <a:spcPts val="392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铁塔中大部分结构是镂空的三角形，稳固且风阻小</a:t>
            </a:r>
          </a:p>
          <a:p>
            <a:pPr fontAlgn="auto">
              <a:lnSpc>
                <a:spcPts val="392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将铁塔的下部造得大一些，可以起到更加稳固的作用</a:t>
            </a:r>
          </a:p>
          <a:p>
            <a:pPr fontAlgn="auto">
              <a:lnSpc>
                <a:spcPts val="392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如果要进一步加固铁塔，可将塔的表面用铁皮密封加固</a:t>
            </a:r>
          </a:p>
          <a:p>
            <a:pPr fontAlgn="auto">
              <a:lnSpc>
                <a:spcPts val="3920"/>
              </a:lnSpc>
            </a:pPr>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铁塔下部分比较重，这样不容易倾倒</a:t>
            </a:r>
          </a:p>
        </p:txBody>
      </p:sp>
      <p:pic>
        <p:nvPicPr>
          <p:cNvPr id="2" name="Picture 2"/>
          <p:cNvPicPr>
            <a:picLocks noChangeAspect="1" noChangeArrowheads="1"/>
          </p:cNvPicPr>
          <p:nvPr/>
        </p:nvPicPr>
        <p:blipFill>
          <a:blip r:embed="rId3" cstate="print"/>
          <a:srcRect/>
          <a:stretch>
            <a:fillRect/>
          </a:stretch>
        </p:blipFill>
        <p:spPr bwMode="auto">
          <a:xfrm>
            <a:off x="2649855" y="584200"/>
            <a:ext cx="388620" cy="49593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42938"/>
            <a:ext cx="6858000" cy="3857625"/>
          </a:xfrm>
          <a:prstGeom prst="rect">
            <a:avLst/>
          </a:prstGeom>
        </p:spPr>
      </p:pic>
      <p:pic>
        <p:nvPicPr>
          <p:cNvPr id="2" name="图片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984" y="1265174"/>
            <a:ext cx="4822031" cy="2052042"/>
          </a:xfrm>
          <a:prstGeom prst="rect">
            <a:avLst/>
          </a:prstGeom>
        </p:spPr>
      </p:pic>
      <p:sp>
        <p:nvSpPr>
          <p:cNvPr id="3" name="文本框 2"/>
          <p:cNvSpPr txBox="1"/>
          <p:nvPr/>
        </p:nvSpPr>
        <p:spPr>
          <a:xfrm>
            <a:off x="1449363" y="3493403"/>
            <a:ext cx="4012637" cy="403957"/>
          </a:xfrm>
          <a:prstGeom prst="rect">
            <a:avLst/>
          </a:prstGeom>
          <a:noFill/>
        </p:spPr>
        <p:txBody>
          <a:bodyPr wrap="none" rtlCol="0">
            <a:spAutoFit/>
          </a:bodyPr>
          <a:lstStyle/>
          <a:p>
            <a:r>
              <a:rPr lang="zh-CN" altLang="en-US" sz="2025" b="1" dirty="0">
                <a:solidFill>
                  <a:srgbClr val="FF0000"/>
                </a:solidFill>
                <a:latin typeface="华文新魏" panose="02010800040101010101" pitchFamily="2" charset="-122"/>
                <a:ea typeface="华文新魏" panose="02010800040101010101" pitchFamily="2" charset="-122"/>
              </a:rPr>
              <a:t>微信扫一扫   关注</a:t>
            </a:r>
            <a:r>
              <a:rPr lang="en-US" altLang="zh-CN" sz="2025" b="1" dirty="0">
                <a:solidFill>
                  <a:srgbClr val="FF0000"/>
                </a:solidFill>
                <a:latin typeface="华文新魏" panose="02010800040101010101" pitchFamily="2" charset="-122"/>
                <a:ea typeface="华文新魏" panose="02010800040101010101" pitchFamily="2" charset="-122"/>
              </a:rPr>
              <a:t>——</a:t>
            </a:r>
            <a:r>
              <a:rPr lang="zh-CN" altLang="en-US" sz="2025" b="1" dirty="0">
                <a:solidFill>
                  <a:srgbClr val="FF0000"/>
                </a:solidFill>
                <a:latin typeface="华文新魏" panose="02010800040101010101" pitchFamily="2" charset="-122"/>
                <a:ea typeface="华文新魏" panose="02010800040101010101" pitchFamily="2" charset="-122"/>
              </a:rPr>
              <a:t>小学科学网</a:t>
            </a:r>
            <a:endParaRPr lang="zh-CN" altLang="en-US" sz="2025" b="1" dirty="0">
              <a:solidFill>
                <a:srgbClr val="FF0000"/>
              </a:solidFill>
              <a:latin typeface="华文新魏" panose="02010800040101010101" pitchFamily="2" charset="-122"/>
              <a:ea typeface="华文新魏" panose="02010800040101010101" pitchFamily="2" charset="-122"/>
            </a:endParaRPr>
          </a:p>
        </p:txBody>
      </p:sp>
    </p:spTree>
    <p:extLst>
      <p:ext uri="{BB962C8B-B14F-4D97-AF65-F5344CB8AC3E}">
        <p14:creationId xmlns:p14="http://schemas.microsoft.com/office/powerpoint/2010/main" val="2810717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矩形 9"/>
          <p:cNvSpPr/>
          <p:nvPr/>
        </p:nvSpPr>
        <p:spPr>
          <a:xfrm>
            <a:off x="38735" y="241300"/>
            <a:ext cx="6781165" cy="4743450"/>
          </a:xfrm>
          <a:prstGeom prst="rect">
            <a:avLst/>
          </a:prstGeom>
        </p:spPr>
        <p:txBody>
          <a:bodyPr wrap="square">
            <a:spAutoFit/>
          </a:bodyPr>
          <a:lstStyle/>
          <a:p>
            <a:pPr algn="just" fontAlgn="auto">
              <a:lnSpc>
                <a:spcPct val="90000"/>
              </a:lnSpc>
            </a:pPr>
            <a:r>
              <a:rPr lang="en-US" altLang="zh-CN" sz="3200" b="1" dirty="0">
                <a:latin typeface="宋体" panose="02010600030101010101" pitchFamily="2" charset="-122"/>
                <a:ea typeface="宋体" panose="02010600030101010101" pitchFamily="2" charset="-122"/>
              </a:rPr>
              <a:t>4.</a:t>
            </a:r>
            <a:r>
              <a:rPr lang="zh-CN" altLang="en-US" sz="3200" b="1" dirty="0">
                <a:latin typeface="宋体" panose="02010600030101010101" pitchFamily="2" charset="-122"/>
                <a:ea typeface="宋体" panose="02010600030101010101" pitchFamily="2" charset="-122"/>
              </a:rPr>
              <a:t>六（</a:t>
            </a:r>
            <a:r>
              <a:rPr lang="en-US" altLang="zh-CN" sz="3200" b="1" dirty="0">
                <a:latin typeface="宋体" panose="02010600030101010101" pitchFamily="2" charset="-122"/>
                <a:ea typeface="宋体" panose="02010600030101010101" pitchFamily="2" charset="-122"/>
              </a:rPr>
              <a:t>2</a:t>
            </a:r>
            <a:r>
              <a:rPr lang="zh-CN" altLang="en-US" sz="3200" b="1" dirty="0">
                <a:latin typeface="宋体" panose="02010600030101010101" pitchFamily="2" charset="-122"/>
                <a:ea typeface="宋体" panose="02010600030101010101" pitchFamily="2" charset="-122"/>
              </a:rPr>
              <a:t>）班的同学进行课外活动，他们学习了材料和结构的知识后，要设计建造自己的高塔并检验高塔承受压力的能力，下列按正确的操作顺序排列的是</a:t>
            </a:r>
            <a:r>
              <a:rPr lang="zh-CN" altLang="en-US" sz="3600" b="1" dirty="0">
                <a:latin typeface="宋体" panose="02010600030101010101" pitchFamily="2" charset="-122"/>
                <a:ea typeface="宋体" panose="02010600030101010101" pitchFamily="2" charset="-122"/>
              </a:rPr>
              <a:t>（ </a:t>
            </a:r>
            <a:r>
              <a:rPr lang="en-US" altLang="zh-CN" sz="4800" b="1" dirty="0">
                <a:solidFill>
                  <a:srgbClr val="FF0000"/>
                </a:solidFill>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 ）。</a:t>
            </a:r>
          </a:p>
          <a:p>
            <a:pPr algn="just" fontAlgn="auto">
              <a:lnSpc>
                <a:spcPct val="90000"/>
              </a:lnSpc>
            </a:pPr>
            <a:r>
              <a:rPr lang="zh-CN" altLang="en-US" sz="3200" b="1" dirty="0">
                <a:latin typeface="宋体" panose="02010600030101010101" pitchFamily="2" charset="-122"/>
                <a:ea typeface="宋体" panose="02010600030101010101" pitchFamily="2" charset="-122"/>
              </a:rPr>
              <a:t>①测量高塔的高度和承受力；②画出设计草图；③选择制作材料和连接物，确定合适、牢固的连接方法。</a:t>
            </a:r>
          </a:p>
          <a:p>
            <a:pPr algn="just" fontAlgn="auto">
              <a:lnSpc>
                <a:spcPct val="90000"/>
              </a:lnSpc>
            </a:pPr>
            <a:r>
              <a:rPr lang="en-US" altLang="zh-CN" sz="3200" b="1" dirty="0">
                <a:latin typeface="宋体" panose="02010600030101010101" pitchFamily="2" charset="-122"/>
                <a:ea typeface="宋体" panose="02010600030101010101" pitchFamily="2" charset="-122"/>
              </a:rPr>
              <a:t>A.②③①</a:t>
            </a:r>
            <a:r>
              <a:rPr lang="zh-CN" altLang="en-US" sz="3200" b="1" dirty="0">
                <a:latin typeface="宋体" panose="02010600030101010101" pitchFamily="2" charset="-122"/>
                <a:ea typeface="宋体" panose="02010600030101010101" pitchFamily="2" charset="-122"/>
              </a:rPr>
              <a:t>		</a:t>
            </a:r>
            <a:r>
              <a:rPr lang="en-US" altLang="zh-CN" sz="3200" b="1" dirty="0">
                <a:latin typeface="宋体" panose="02010600030101010101" pitchFamily="2" charset="-122"/>
                <a:ea typeface="宋体" panose="02010600030101010101" pitchFamily="2" charset="-122"/>
              </a:rPr>
              <a:t>B.②①③</a:t>
            </a:r>
            <a:r>
              <a:rPr lang="zh-CN" altLang="en-US" sz="3200" b="1" dirty="0">
                <a:latin typeface="宋体" panose="02010600030101010101" pitchFamily="2" charset="-122"/>
                <a:ea typeface="宋体" panose="02010600030101010101" pitchFamily="2" charset="-122"/>
              </a:rPr>
              <a:t>	</a:t>
            </a:r>
          </a:p>
          <a:p>
            <a:pPr algn="just" fontAlgn="auto">
              <a:lnSpc>
                <a:spcPct val="90000"/>
              </a:lnSpc>
            </a:pPr>
            <a:r>
              <a:rPr lang="en-US" altLang="zh-CN" sz="3200" b="1" dirty="0">
                <a:latin typeface="宋体" panose="02010600030101010101" pitchFamily="2" charset="-122"/>
                <a:ea typeface="宋体" panose="02010600030101010101" pitchFamily="2" charset="-122"/>
              </a:rPr>
              <a:t>C.①②③</a:t>
            </a:r>
            <a:r>
              <a:rPr lang="zh-CN" altLang="en-US" sz="3200" b="1" dirty="0">
                <a:latin typeface="宋体" panose="02010600030101010101" pitchFamily="2" charset="-122"/>
                <a:ea typeface="宋体" panose="02010600030101010101" pitchFamily="2" charset="-122"/>
              </a:rPr>
              <a:t>		</a:t>
            </a:r>
            <a:r>
              <a:rPr lang="en-US" altLang="zh-CN" sz="3200" b="1" dirty="0">
                <a:latin typeface="宋体" panose="02010600030101010101" pitchFamily="2" charset="-122"/>
                <a:ea typeface="宋体" panose="02010600030101010101" pitchFamily="2" charset="-122"/>
              </a:rPr>
              <a:t>D.①③②</a:t>
            </a:r>
            <a:endParaRPr lang="zh-CN" altLang="en-US" sz="3200" b="1" dirty="0">
              <a:latin typeface="宋体" panose="02010600030101010101" pitchFamily="2" charset="-122"/>
              <a:ea typeface="宋体" panose="02010600030101010101" pitchFamily="2" charset="-122"/>
            </a:endParaRPr>
          </a:p>
        </p:txBody>
      </p:sp>
      <p:pic>
        <p:nvPicPr>
          <p:cNvPr id="2" name="Picture 2"/>
          <p:cNvPicPr>
            <a:picLocks noChangeAspect="1" noChangeArrowheads="1"/>
          </p:cNvPicPr>
          <p:nvPr/>
        </p:nvPicPr>
        <p:blipFill>
          <a:blip r:embed="rId3" cstate="print"/>
          <a:srcRect/>
          <a:stretch>
            <a:fillRect/>
          </a:stretch>
        </p:blipFill>
        <p:spPr bwMode="auto">
          <a:xfrm>
            <a:off x="2420620" y="2054225"/>
            <a:ext cx="411480" cy="56959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11521" y="494735"/>
            <a:ext cx="6434920" cy="415417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5.</a:t>
            </a:r>
            <a:r>
              <a:rPr lang="zh-CN" altLang="en-US" sz="3600" b="1" dirty="0">
                <a:latin typeface="宋体" panose="02010600030101010101" pitchFamily="2" charset="-122"/>
                <a:ea typeface="宋体" panose="02010600030101010101" pitchFamily="2" charset="-122"/>
              </a:rPr>
              <a:t>科学实践讲究团队协作，在设计塔台模型时应该（ 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一个人完成任务	</a:t>
            </a:r>
          </a:p>
          <a:p>
            <a:r>
              <a:rPr lang="en-US" altLang="zh-CN" sz="3600" b="1" dirty="0">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明确各自任务并有组织地执行</a:t>
            </a:r>
          </a:p>
          <a:p>
            <a:r>
              <a:rPr lang="en-US" altLang="zh-CN" sz="3600" b="1" dirty="0">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分工合作，不想做可以不做</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完成任务就好，过程不重要</a:t>
            </a:r>
          </a:p>
        </p:txBody>
      </p:sp>
      <p:pic>
        <p:nvPicPr>
          <p:cNvPr id="2" name="Picture 2"/>
          <p:cNvPicPr>
            <a:picLocks noChangeAspect="1" noChangeArrowheads="1"/>
          </p:cNvPicPr>
          <p:nvPr/>
        </p:nvPicPr>
        <p:blipFill>
          <a:blip r:embed="rId3" cstate="print"/>
          <a:srcRect/>
          <a:stretch>
            <a:fillRect/>
          </a:stretch>
        </p:blipFill>
        <p:spPr bwMode="auto">
          <a:xfrm>
            <a:off x="5112385" y="1113155"/>
            <a:ext cx="382270" cy="6508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11521" y="494735"/>
            <a:ext cx="6434920" cy="415417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6.</a:t>
            </a:r>
            <a:r>
              <a:rPr lang="zh-CN" altLang="en-US" sz="3600" b="1" dirty="0">
                <a:latin typeface="宋体" panose="02010600030101010101" pitchFamily="2" charset="-122"/>
                <a:ea typeface="宋体" panose="02010600030101010101" pitchFamily="2" charset="-122"/>
              </a:rPr>
              <a:t>户外太阳伞，一般情况下不容易被风吹倒，其原因是（ </a:t>
            </a:r>
            <a:r>
              <a:rPr lang="en-US" altLang="zh-CN" sz="4800" b="1" dirty="0">
                <a:solidFill>
                  <a:srgbClr val="FF0000"/>
                </a:solidFill>
                <a:latin typeface="宋体" panose="02010600030101010101" pitchFamily="2" charset="-122"/>
                <a:ea typeface="宋体" panose="02010600030101010101" pitchFamily="2" charset="-122"/>
              </a:rPr>
              <a:t>C</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 </a:t>
            </a:r>
            <a:r>
              <a:rPr lang="zh-CN" altLang="en-US" sz="3600" b="1" dirty="0">
                <a:latin typeface="宋体" panose="02010600030101010101" pitchFamily="2" charset="-122"/>
                <a:ea typeface="宋体" panose="02010600030101010101" pitchFamily="2" charset="-122"/>
              </a:rPr>
              <a:t>上面体积小，下面体积大</a:t>
            </a:r>
          </a:p>
          <a:p>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上面体积大，下面体积小</a:t>
            </a:r>
          </a:p>
          <a:p>
            <a:r>
              <a:rPr lang="en-US" altLang="zh-CN" sz="3600" b="1" dirty="0">
                <a:latin typeface="宋体" panose="02010600030101010101" pitchFamily="2" charset="-122"/>
                <a:ea typeface="宋体" panose="02010600030101010101" pitchFamily="2" charset="-122"/>
              </a:rPr>
              <a:t>C. </a:t>
            </a:r>
            <a:r>
              <a:rPr lang="zh-CN" altLang="en-US" sz="3600" b="1" dirty="0">
                <a:latin typeface="宋体" panose="02010600030101010101" pitchFamily="2" charset="-122"/>
                <a:ea typeface="宋体" panose="02010600030101010101" pitchFamily="2" charset="-122"/>
              </a:rPr>
              <a:t>上面轻，下面重</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上面重，下面轻</a:t>
            </a:r>
          </a:p>
        </p:txBody>
      </p:sp>
      <p:pic>
        <p:nvPicPr>
          <p:cNvPr id="2" name="Picture 2"/>
          <p:cNvPicPr>
            <a:picLocks noChangeAspect="1" noChangeArrowheads="1"/>
          </p:cNvPicPr>
          <p:nvPr/>
        </p:nvPicPr>
        <p:blipFill>
          <a:blip r:embed="rId3" cstate="print"/>
          <a:srcRect/>
          <a:stretch>
            <a:fillRect/>
          </a:stretch>
        </p:blipFill>
        <p:spPr bwMode="auto">
          <a:xfrm>
            <a:off x="909320" y="1667510"/>
            <a:ext cx="472440" cy="63055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矩形 8"/>
          <p:cNvSpPr/>
          <p:nvPr/>
        </p:nvSpPr>
        <p:spPr>
          <a:xfrm>
            <a:off x="218203" y="494711"/>
            <a:ext cx="6421272" cy="4154170"/>
          </a:xfrm>
          <a:prstGeom prst="rect">
            <a:avLst/>
          </a:prstGeom>
        </p:spPr>
        <p:txBody>
          <a:bodyPr wrap="square">
            <a:spAutoFit/>
          </a:bodyPr>
          <a:lstStyle/>
          <a:p>
            <a:r>
              <a:rPr lang="zh-CN" altLang="en-US" sz="3600" b="1" dirty="0">
                <a:latin typeface="宋体" panose="02010600030101010101" pitchFamily="2" charset="-122"/>
                <a:ea typeface="宋体" panose="02010600030101010101" pitchFamily="2" charset="-122"/>
              </a:rPr>
              <a:t> </a:t>
            </a:r>
            <a:r>
              <a:rPr lang="en-US" altLang="zh-CN" sz="3600" b="1" dirty="0">
                <a:latin typeface="宋体" panose="02010600030101010101" pitchFamily="2" charset="-122"/>
                <a:ea typeface="宋体" panose="02010600030101010101" pitchFamily="2" charset="-122"/>
              </a:rPr>
              <a:t>7.2008</a:t>
            </a:r>
            <a:r>
              <a:rPr lang="zh-CN" altLang="en-US" sz="3600" b="1" dirty="0">
                <a:latin typeface="宋体" panose="02010600030101010101" pitchFamily="2" charset="-122"/>
                <a:ea typeface="宋体" panose="02010600030101010101" pitchFamily="2" charset="-122"/>
              </a:rPr>
              <a:t>年北京奥运会主会场“鸟巢”的主体结构类型是（ </a:t>
            </a:r>
            <a:r>
              <a:rPr lang="en-US" altLang="zh-CN" sz="4800" b="1" dirty="0">
                <a:solidFill>
                  <a:srgbClr val="FF0000"/>
                </a:solidFill>
                <a:latin typeface="宋体" panose="02010600030101010101" pitchFamily="2" charset="-122"/>
                <a:ea typeface="宋体" panose="02010600030101010101" pitchFamily="2" charset="-122"/>
              </a:rPr>
              <a:t>B</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 </a:t>
            </a:r>
            <a:r>
              <a:rPr lang="zh-CN" altLang="en-US" sz="3600" b="1" dirty="0">
                <a:latin typeface="宋体" panose="02010600030101010101" pitchFamily="2" charset="-122"/>
                <a:ea typeface="宋体" panose="02010600030101010101" pitchFamily="2" charset="-122"/>
              </a:rPr>
              <a:t>实体结构</a:t>
            </a:r>
          </a:p>
          <a:p>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框架结构</a:t>
            </a:r>
          </a:p>
          <a:p>
            <a:r>
              <a:rPr lang="en-US" altLang="zh-CN" sz="3600" b="1" dirty="0">
                <a:latin typeface="宋体" panose="02010600030101010101" pitchFamily="2" charset="-122"/>
                <a:ea typeface="宋体" panose="02010600030101010101" pitchFamily="2" charset="-122"/>
              </a:rPr>
              <a:t>C. </a:t>
            </a:r>
            <a:r>
              <a:rPr lang="zh-CN" altLang="en-US" sz="3600" b="1" dirty="0">
                <a:latin typeface="宋体" panose="02010600030101010101" pitchFamily="2" charset="-122"/>
                <a:ea typeface="宋体" panose="02010600030101010101" pitchFamily="2" charset="-122"/>
              </a:rPr>
              <a:t>壳体结构</a:t>
            </a:r>
          </a:p>
          <a:p>
            <a:r>
              <a:rPr lang="en-US" altLang="zh-CN" sz="3600" b="1" dirty="0">
                <a:latin typeface="宋体" panose="02010600030101010101" pitchFamily="2" charset="-122"/>
                <a:ea typeface="宋体" panose="02010600030101010101" pitchFamily="2" charset="-122"/>
              </a:rPr>
              <a:t>D. </a:t>
            </a:r>
            <a:r>
              <a:rPr lang="zh-CN" altLang="en-US" sz="3600" b="1" dirty="0">
                <a:latin typeface="宋体" panose="02010600030101010101" pitchFamily="2" charset="-122"/>
                <a:ea typeface="宋体" panose="02010600030101010101" pitchFamily="2" charset="-122"/>
              </a:rPr>
              <a:t>以上都不是</a:t>
            </a:r>
          </a:p>
        </p:txBody>
      </p:sp>
      <p:pic>
        <p:nvPicPr>
          <p:cNvPr id="2" name="Picture 2"/>
          <p:cNvPicPr>
            <a:picLocks noChangeAspect="1" noChangeArrowheads="1"/>
          </p:cNvPicPr>
          <p:nvPr/>
        </p:nvPicPr>
        <p:blipFill>
          <a:blip r:embed="rId3" cstate="print"/>
          <a:srcRect/>
          <a:stretch>
            <a:fillRect/>
          </a:stretch>
        </p:blipFill>
        <p:spPr bwMode="auto">
          <a:xfrm>
            <a:off x="959680" y="1764058"/>
            <a:ext cx="388937" cy="4492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300564" y="494815"/>
            <a:ext cx="6257498" cy="4154170"/>
          </a:xfrm>
          <a:prstGeom prst="rect">
            <a:avLst/>
          </a:prstGeom>
        </p:spPr>
        <p:txBody>
          <a:bodyPr wrap="square">
            <a:spAutoFit/>
          </a:bodyPr>
          <a:lstStyle/>
          <a:p>
            <a:r>
              <a:rPr lang="en-US" altLang="zh-CN" sz="3600" b="1" dirty="0">
                <a:latin typeface="宋体" panose="02010600030101010101" pitchFamily="2" charset="-122"/>
                <a:ea typeface="宋体" panose="02010600030101010101" pitchFamily="2" charset="-122"/>
              </a:rPr>
              <a:t>8.</a:t>
            </a:r>
            <a:r>
              <a:rPr lang="zh-CN" altLang="en-US" sz="3600" b="1" dirty="0">
                <a:latin typeface="宋体" panose="02010600030101010101" pitchFamily="2" charset="-122"/>
                <a:ea typeface="宋体" panose="02010600030101010101" pitchFamily="2" charset="-122"/>
              </a:rPr>
              <a:t>无论古代还是现代，不管平房还是楼房，房子的主要功能是（ </a:t>
            </a:r>
            <a:r>
              <a:rPr lang="en-US" altLang="zh-CN" sz="4800" b="1" dirty="0">
                <a:solidFill>
                  <a:srgbClr val="FF0000"/>
                </a:solidFill>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 ）。</a:t>
            </a:r>
          </a:p>
          <a:p>
            <a:r>
              <a:rPr lang="en-US" altLang="zh-CN" sz="3600" b="1" dirty="0">
                <a:latin typeface="宋体" panose="02010600030101010101" pitchFamily="2" charset="-122"/>
                <a:ea typeface="宋体" panose="02010600030101010101" pitchFamily="2" charset="-122"/>
              </a:rPr>
              <a:t>A.</a:t>
            </a:r>
            <a:r>
              <a:rPr lang="zh-CN" altLang="en-US" sz="3600" b="1" dirty="0">
                <a:latin typeface="宋体" panose="02010600030101010101" pitchFamily="2" charset="-122"/>
                <a:ea typeface="宋体" panose="02010600030101010101" pitchFamily="2" charset="-122"/>
              </a:rPr>
              <a:t>避暑御寒	</a:t>
            </a:r>
          </a:p>
          <a:p>
            <a:r>
              <a:rPr lang="en-US" altLang="zh-CN" sz="3600" b="1" dirty="0">
                <a:latin typeface="宋体" panose="02010600030101010101" pitchFamily="2" charset="-122"/>
                <a:ea typeface="宋体" panose="02010600030101010101" pitchFamily="2" charset="-122"/>
              </a:rPr>
              <a:t>B. </a:t>
            </a:r>
            <a:r>
              <a:rPr lang="zh-CN" altLang="en-US" sz="3600" b="1" dirty="0">
                <a:latin typeface="宋体" panose="02010600030101010101" pitchFamily="2" charset="-122"/>
                <a:ea typeface="宋体" panose="02010600030101010101" pitchFamily="2" charset="-122"/>
              </a:rPr>
              <a:t>遮风挡雨		</a:t>
            </a:r>
          </a:p>
          <a:p>
            <a:r>
              <a:rPr lang="en-US" altLang="zh-CN" sz="3600" b="1" dirty="0">
                <a:latin typeface="宋体" panose="02010600030101010101" pitchFamily="2" charset="-122"/>
                <a:ea typeface="宋体" panose="02010600030101010101" pitchFamily="2" charset="-122"/>
              </a:rPr>
              <a:t>C. </a:t>
            </a:r>
            <a:r>
              <a:rPr lang="zh-CN" altLang="en-US" sz="3600" b="1" dirty="0">
                <a:latin typeface="宋体" panose="02010600030101010101" pitchFamily="2" charset="-122"/>
                <a:ea typeface="宋体" panose="02010600030101010101" pitchFamily="2" charset="-122"/>
              </a:rPr>
              <a:t>供人观赏		</a:t>
            </a:r>
          </a:p>
          <a:p>
            <a:r>
              <a:rPr lang="en-US" altLang="zh-CN" sz="3600" b="1" dirty="0">
                <a:latin typeface="宋体" panose="02010600030101010101" pitchFamily="2" charset="-122"/>
                <a:ea typeface="宋体" panose="02010600030101010101" pitchFamily="2" charset="-122"/>
              </a:rPr>
              <a:t>D.</a:t>
            </a:r>
            <a:r>
              <a:rPr lang="zh-CN" altLang="en-US" sz="3600" b="1" dirty="0">
                <a:latin typeface="宋体" panose="02010600030101010101" pitchFamily="2" charset="-122"/>
                <a:ea typeface="宋体" panose="02010600030101010101" pitchFamily="2" charset="-122"/>
              </a:rPr>
              <a:t>以上都有</a:t>
            </a:r>
          </a:p>
        </p:txBody>
      </p:sp>
      <p:pic>
        <p:nvPicPr>
          <p:cNvPr id="12" name="Picture 2"/>
          <p:cNvPicPr>
            <a:picLocks noChangeAspect="1" noChangeArrowheads="1"/>
          </p:cNvPicPr>
          <p:nvPr/>
        </p:nvPicPr>
        <p:blipFill>
          <a:blip r:embed="rId2" cstate="print"/>
          <a:srcRect/>
          <a:stretch>
            <a:fillRect/>
          </a:stretch>
        </p:blipFill>
        <p:spPr bwMode="auto">
          <a:xfrm>
            <a:off x="1482090" y="1754505"/>
            <a:ext cx="388620" cy="5873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TEMPLATE_THUMBS_INDEX" val="1、2、3、6、8、10、11、12、15"/>
  <p:tag name="KSO_WM_TEMPLATE_SUBCATEGORY" val="0"/>
  <p:tag name="KSO_WM_TAG_VERSION" val="1.0"/>
  <p:tag name="KSO_WM_BEAUTIFY_FLAG" val="#wm#"/>
  <p:tag name="KSO_WM_TEMPLATE_CATEGORY" val="custom"/>
  <p:tag name="KSO_WM_TEMPLATE_INDEX" val="2018730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1084</Words>
  <Application>Microsoft Office PowerPoint</Application>
  <PresentationFormat>自定义</PresentationFormat>
  <Paragraphs>146</Paragraphs>
  <Slides>40</Slides>
  <Notes>36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40</vt:i4>
      </vt:variant>
    </vt:vector>
  </HeadingPairs>
  <TitlesOfParts>
    <vt:vector size="46" baseType="lpstr">
      <vt:lpstr>华文新魏</vt:lpstr>
      <vt:lpstr>楷体</vt:lpstr>
      <vt:lpstr>宋体</vt:lpstr>
      <vt:lpstr>微软雅黑</vt:lpstr>
      <vt:lpstr>Arial</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User</cp:lastModifiedBy>
  <cp:revision>2</cp:revision>
  <dcterms:created xsi:type="dcterms:W3CDTF">2019-06-11T01:00:00Z</dcterms:created>
  <dcterms:modified xsi:type="dcterms:W3CDTF">2025-01-25T01:06:01Z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D9BD2C0B26814E4ABE7AB302AD57254A</vt:lpwstr>
  </property>
</Properties>
</file>