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846" r:id="rId3"/>
    <p:sldId id="818" r:id="rId4"/>
    <p:sldId id="795" r:id="rId5"/>
    <p:sldId id="874" r:id="rId7"/>
    <p:sldId id="802" r:id="rId8"/>
    <p:sldId id="797" r:id="rId9"/>
    <p:sldId id="798" r:id="rId10"/>
    <p:sldId id="801" r:id="rId11"/>
    <p:sldId id="807" r:id="rId12"/>
    <p:sldId id="822" r:id="rId13"/>
    <p:sldId id="840" r:id="rId14"/>
    <p:sldId id="873" r:id="rId15"/>
    <p:sldId id="837" r:id="rId16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优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4EC"/>
    <a:srgbClr val="007DDA"/>
    <a:srgbClr val="FB9E13"/>
    <a:srgbClr val="CDBC31"/>
    <a:srgbClr val="3BABFF"/>
    <a:srgbClr val="79C6FF"/>
    <a:srgbClr val="6385F3"/>
    <a:srgbClr val="33A8FF"/>
    <a:srgbClr val="F1E5BB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2"/>
    <p:restoredTop sz="94660"/>
  </p:normalViewPr>
  <p:slideViewPr>
    <p:cSldViewPr showGuides="1">
      <p:cViewPr>
        <p:scale>
          <a:sx n="100" d="100"/>
          <a:sy n="100" d="100"/>
        </p:scale>
        <p:origin x="-2088" y="-750"/>
      </p:cViewPr>
      <p:guideLst>
        <p:guide orient="horz" pos="1912"/>
        <p:guide pos="29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5602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8674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0722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4818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eaLnBrk="0" fontAlgn="base" hangingPunct="0">
        <a:spcBef>
          <a:spcPts val="75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0" fontAlgn="base" hangingPunct="0">
        <a:spcBef>
          <a:spcPts val="75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0" fontAlgn="base" hangingPunct="0">
        <a:spcBef>
          <a:spcPts val="75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0" fontAlgn="base" hangingPunct="0">
        <a:spcBef>
          <a:spcPts val="75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0" fontAlgn="base" hangingPunct="0">
        <a:spcBef>
          <a:spcPts val="75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anchor="t" anchorCtr="0"/>
          <a:p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2530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22531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32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33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4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5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6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7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8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9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0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1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2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3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4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5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2546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22547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8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9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0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1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2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3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4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5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6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7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8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9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60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61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62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63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64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65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66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67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68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69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2570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22571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72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73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74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75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76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77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78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79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80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81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 anchorCtr="0"/>
            <a:p>
              <a:r>
                <a:rPr lang="zh-CN" altLang="en-US" sz="600" dirty="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 dirty="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82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83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84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85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2586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22587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88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89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90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91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92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93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94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95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96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2597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22598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99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00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01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02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03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04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05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06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07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08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09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0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1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2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3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4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5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6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7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8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19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0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1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2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3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4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5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6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7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8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2629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22630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1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2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3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4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5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6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7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8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39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0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1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2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3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4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5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6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7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8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49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50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51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52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53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54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55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56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57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58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59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60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61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62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63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64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65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66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67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68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69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70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71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72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73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74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2675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22676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77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78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79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80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81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82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83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84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85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86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2687" name="文本框 1"/>
          <p:cNvSpPr txBox="1"/>
          <p:nvPr/>
        </p:nvSpPr>
        <p:spPr>
          <a:xfrm rot="1800000" flipH="1">
            <a:off x="-31181675" y="32797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688" name="文本框 1"/>
          <p:cNvSpPr txBox="1"/>
          <p:nvPr/>
        </p:nvSpPr>
        <p:spPr>
          <a:xfrm rot="1800000" flipH="1">
            <a:off x="37476113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2689" name="组合 48"/>
          <p:cNvGrpSpPr/>
          <p:nvPr/>
        </p:nvGrpSpPr>
        <p:grpSpPr>
          <a:xfrm>
            <a:off x="1906588" y="1042988"/>
            <a:ext cx="5562600" cy="768350"/>
            <a:chOff x="2932" y="1286"/>
            <a:chExt cx="8764" cy="1209"/>
          </a:xfrm>
        </p:grpSpPr>
        <p:sp>
          <p:nvSpPr>
            <p:cNvPr id="4" name="Rectangle 9"/>
            <p:cNvSpPr/>
            <p:nvPr/>
          </p:nvSpPr>
          <p:spPr>
            <a:xfrm>
              <a:off x="4325" y="1286"/>
              <a:ext cx="7371" cy="12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4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分数乘法</a:t>
              </a:r>
              <a:endParaRPr kumimoji="0" lang="zh-CN" altLang="zh-CN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932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 eaLnBrk="1" fontAlgn="base" hangingPunct="1"/>
              <a:r>
                <a:rPr lang="en-US" altLang="zh-CN" sz="44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  <a:endParaRPr lang="en-US" altLang="zh-CN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22692" name="文本框 39"/>
          <p:cNvSpPr txBox="1"/>
          <p:nvPr/>
        </p:nvSpPr>
        <p:spPr>
          <a:xfrm>
            <a:off x="473075" y="2330450"/>
            <a:ext cx="850265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      解决问题（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693" name="文本框 1"/>
          <p:cNvSpPr txBox="1"/>
          <p:nvPr/>
        </p:nvSpPr>
        <p:spPr>
          <a:xfrm>
            <a:off x="95250" y="41275"/>
            <a:ext cx="46053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矩形 5"/>
          <p:cNvSpPr/>
          <p:nvPr/>
        </p:nvSpPr>
        <p:spPr>
          <a:xfrm>
            <a:off x="304800" y="614680"/>
            <a:ext cx="9248140" cy="17703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昆虫飞行时需要振动翅膀。蜜蜂每秒振动翅膀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236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次，蝗虫每秒振动翅膀的次数比蜜蜂少     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蝗虫每秒振动翅膀多少次 ？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35842" name="对象 1"/>
          <p:cNvGraphicFramePr>
            <a:graphicFrameLocks noChangeAspect="1"/>
          </p:cNvGraphicFramePr>
          <p:nvPr/>
        </p:nvGraphicFramePr>
        <p:xfrm>
          <a:off x="7295198" y="1214438"/>
          <a:ext cx="479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30200" imgH="444500" progId="Equation.DSMT4">
                  <p:embed/>
                </p:oleObj>
              </mc:Choice>
              <mc:Fallback>
                <p:oleObj name="" r:id="rId1" imgW="330200" imgH="4445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95198" y="1214438"/>
                        <a:ext cx="479425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Box 2"/>
          <p:cNvSpPr txBox="1"/>
          <p:nvPr/>
        </p:nvSpPr>
        <p:spPr>
          <a:xfrm>
            <a:off x="1219200" y="3867150"/>
            <a:ext cx="5776595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答：蝗虫每秒能振动翅膀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次。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grpSp>
        <p:nvGrpSpPr>
          <p:cNvPr id="35844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20" name="平行四边形 19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5847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5848" name="文本框 2"/>
          <p:cNvSpPr txBox="1"/>
          <p:nvPr/>
        </p:nvSpPr>
        <p:spPr>
          <a:xfrm>
            <a:off x="3343275" y="79375"/>
            <a:ext cx="2874963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P16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练习三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T4)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47558" y="2684463"/>
            <a:ext cx="3970337" cy="868362"/>
            <a:chOff x="2525" y="3632"/>
            <a:chExt cx="6254" cy="1367"/>
          </a:xfrm>
        </p:grpSpPr>
        <p:graphicFrame>
          <p:nvGraphicFramePr>
            <p:cNvPr id="35850" name="对象 9"/>
            <p:cNvGraphicFramePr>
              <a:graphicFrameLocks noChangeAspect="1"/>
            </p:cNvGraphicFramePr>
            <p:nvPr/>
          </p:nvGraphicFramePr>
          <p:xfrm>
            <a:off x="2525" y="3632"/>
            <a:ext cx="3265" cy="1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3" imgW="939165" imgH="393700" progId="Equation.DSMT4">
                    <p:embed/>
                  </p:oleObj>
                </mc:Choice>
                <mc:Fallback>
                  <p:oleObj name="" r:id="rId3" imgW="939165" imgH="3937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25" y="3632"/>
                          <a:ext cx="3265" cy="13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1" name="文本框 3"/>
            <p:cNvSpPr txBox="1"/>
            <p:nvPr/>
          </p:nvSpPr>
          <p:spPr>
            <a:xfrm>
              <a:off x="5864" y="3905"/>
              <a:ext cx="291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=18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（次）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文本框 99"/>
          <p:cNvSpPr txBox="1"/>
          <p:nvPr/>
        </p:nvSpPr>
        <p:spPr>
          <a:xfrm>
            <a:off x="485775" y="511175"/>
            <a:ext cx="7773988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2.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鸡的孵化期是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天，鸭的孵化期比鸡长    。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鸭的孵化期是多少天？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05013" y="2228850"/>
            <a:ext cx="5205412" cy="6937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21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1+ 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=28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（天）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4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6867" name="Group 36"/>
          <p:cNvGrpSpPr/>
          <p:nvPr/>
        </p:nvGrpSpPr>
        <p:grpSpPr>
          <a:xfrm>
            <a:off x="6983413" y="403225"/>
            <a:ext cx="609600" cy="1006475"/>
            <a:chOff x="-49" y="-174"/>
            <a:chExt cx="510" cy="845"/>
          </a:xfrm>
        </p:grpSpPr>
        <p:sp>
          <p:nvSpPr>
            <p:cNvPr id="36868" name="Text Box 37"/>
            <p:cNvSpPr txBox="1"/>
            <p:nvPr/>
          </p:nvSpPr>
          <p:spPr>
            <a:xfrm>
              <a:off x="-49" y="161"/>
              <a:ext cx="510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6869" name="Text Box 38"/>
            <p:cNvSpPr txBox="1"/>
            <p:nvPr/>
          </p:nvSpPr>
          <p:spPr>
            <a:xfrm>
              <a:off x="-49" y="-174"/>
              <a:ext cx="227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6870" name="Line 39"/>
            <p:cNvSpPr/>
            <p:nvPr/>
          </p:nvSpPr>
          <p:spPr>
            <a:xfrm>
              <a:off x="0" y="264"/>
              <a:ext cx="227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4013200" y="1984375"/>
            <a:ext cx="430213" cy="1014413"/>
            <a:chOff x="5" y="-240"/>
            <a:chExt cx="361" cy="851"/>
          </a:xfrm>
        </p:grpSpPr>
        <p:sp>
          <p:nvSpPr>
            <p:cNvPr id="36872" name="Text Box 37"/>
            <p:cNvSpPr txBox="1"/>
            <p:nvPr/>
          </p:nvSpPr>
          <p:spPr>
            <a:xfrm>
              <a:off x="11" y="101"/>
              <a:ext cx="355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6873" name="Text Box 38"/>
            <p:cNvSpPr txBox="1"/>
            <p:nvPr/>
          </p:nvSpPr>
          <p:spPr>
            <a:xfrm>
              <a:off x="5" y="-240"/>
              <a:ext cx="227" cy="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6874" name="Line 39"/>
            <p:cNvSpPr/>
            <p:nvPr/>
          </p:nvSpPr>
          <p:spPr>
            <a:xfrm>
              <a:off x="24" y="195"/>
              <a:ext cx="271" cy="1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212975" y="3140075"/>
            <a:ext cx="48958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答：鸭的孵化期是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天。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76" name="文本框 2"/>
          <p:cNvSpPr txBox="1"/>
          <p:nvPr/>
        </p:nvSpPr>
        <p:spPr>
          <a:xfrm>
            <a:off x="3343275" y="79375"/>
            <a:ext cx="2874963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P16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练习三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T5)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7889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7892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7893" name="图片 8" descr="老师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07150" y="1998663"/>
            <a:ext cx="1592263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9FDC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7895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通过这节课的学习，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你有什么收获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Rectangle 2"/>
          <p:cNvSpPr/>
          <p:nvPr/>
        </p:nvSpPr>
        <p:spPr>
          <a:xfrm>
            <a:off x="766763" y="1574800"/>
            <a:ext cx="8129587" cy="1524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从课后习题中选取；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完成练习册本课时的习题。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8914" name="组合 1"/>
          <p:cNvGrpSpPr/>
          <p:nvPr/>
        </p:nvGrpSpPr>
        <p:grpSpPr>
          <a:xfrm>
            <a:off x="0" y="0"/>
            <a:ext cx="2209800" cy="508000"/>
            <a:chOff x="0" y="1"/>
            <a:chExt cx="3480" cy="798"/>
          </a:xfrm>
        </p:grpSpPr>
        <p:sp>
          <p:nvSpPr>
            <p:cNvPr id="20" name="平行四边形 19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8917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extBox 7"/>
          <p:cNvSpPr txBox="1"/>
          <p:nvPr/>
        </p:nvSpPr>
        <p:spPr>
          <a:xfrm>
            <a:off x="882650" y="3508375"/>
            <a:ext cx="6702425" cy="7366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）母鸡的只数相当于公鸡只数的       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4" name="矩形 8"/>
          <p:cNvSpPr/>
          <p:nvPr/>
        </p:nvSpPr>
        <p:spPr>
          <a:xfrm>
            <a:off x="866775" y="1435100"/>
            <a:ext cx="4667250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）乙数是甲数的      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5" name="矩形 9"/>
          <p:cNvSpPr/>
          <p:nvPr/>
        </p:nvSpPr>
        <p:spPr>
          <a:xfrm>
            <a:off x="877888" y="2111375"/>
            <a:ext cx="4737100" cy="7366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）乙数的     相当于甲数。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6" name="矩形 10"/>
          <p:cNvSpPr/>
          <p:nvPr/>
        </p:nvSpPr>
        <p:spPr>
          <a:xfrm>
            <a:off x="868363" y="2838450"/>
            <a:ext cx="6256337" cy="7366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）母鸡只数的      等于小鸡的只数。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7" name="TextBox 19"/>
          <p:cNvSpPr txBox="1"/>
          <p:nvPr/>
        </p:nvSpPr>
        <p:spPr>
          <a:xfrm>
            <a:off x="698500" y="641350"/>
            <a:ext cx="6080125" cy="7366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下面各题分别把什么看成单位“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40972" name="直接连接符 20"/>
          <p:cNvCxnSpPr/>
          <p:nvPr/>
        </p:nvCxnSpPr>
        <p:spPr>
          <a:xfrm>
            <a:off x="2943225" y="2171700"/>
            <a:ext cx="696913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73" name="直接连接符 31"/>
          <p:cNvCxnSpPr/>
          <p:nvPr/>
        </p:nvCxnSpPr>
        <p:spPr>
          <a:xfrm>
            <a:off x="1976438" y="2814638"/>
            <a:ext cx="696912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74" name="直接箭头连接符 40973"/>
          <p:cNvCxnSpPr/>
          <p:nvPr/>
        </p:nvCxnSpPr>
        <p:spPr>
          <a:xfrm>
            <a:off x="1927225" y="3502025"/>
            <a:ext cx="1404938" cy="9525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75" name="直接箭头连接符 40974"/>
          <p:cNvCxnSpPr/>
          <p:nvPr/>
        </p:nvCxnSpPr>
        <p:spPr>
          <a:xfrm>
            <a:off x="4805363" y="4170363"/>
            <a:ext cx="1604962" cy="12700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562" name="组合 16"/>
          <p:cNvGrpSpPr/>
          <p:nvPr/>
        </p:nvGrpSpPr>
        <p:grpSpPr>
          <a:xfrm>
            <a:off x="4073525" y="1435100"/>
            <a:ext cx="627063" cy="939800"/>
            <a:chOff x="1513" y="1914"/>
            <a:chExt cx="987" cy="1480"/>
          </a:xfrm>
        </p:grpSpPr>
        <p:sp>
          <p:nvSpPr>
            <p:cNvPr id="23563" name="文本框 17"/>
            <p:cNvSpPr txBox="1"/>
            <p:nvPr/>
          </p:nvSpPr>
          <p:spPr>
            <a:xfrm>
              <a:off x="1518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564" name="文本框 18"/>
            <p:cNvSpPr txBox="1"/>
            <p:nvPr/>
          </p:nvSpPr>
          <p:spPr>
            <a:xfrm>
              <a:off x="1513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535" y="2631"/>
              <a:ext cx="588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6" name="组合 16"/>
          <p:cNvGrpSpPr/>
          <p:nvPr/>
        </p:nvGrpSpPr>
        <p:grpSpPr>
          <a:xfrm>
            <a:off x="2940050" y="2090738"/>
            <a:ext cx="627063" cy="939800"/>
            <a:chOff x="1513" y="1914"/>
            <a:chExt cx="986" cy="1480"/>
          </a:xfrm>
        </p:grpSpPr>
        <p:sp>
          <p:nvSpPr>
            <p:cNvPr id="23567" name="文本框 17"/>
            <p:cNvSpPr txBox="1"/>
            <p:nvPr/>
          </p:nvSpPr>
          <p:spPr>
            <a:xfrm>
              <a:off x="1518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568" name="文本框 18"/>
            <p:cNvSpPr txBox="1"/>
            <p:nvPr/>
          </p:nvSpPr>
          <p:spPr>
            <a:xfrm>
              <a:off x="1513" y="2572"/>
              <a:ext cx="64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579" y="2631"/>
              <a:ext cx="474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70" name="组合 16"/>
          <p:cNvGrpSpPr/>
          <p:nvPr/>
        </p:nvGrpSpPr>
        <p:grpSpPr>
          <a:xfrm>
            <a:off x="3716338" y="2808288"/>
            <a:ext cx="438150" cy="919162"/>
            <a:chOff x="1507" y="1925"/>
            <a:chExt cx="689" cy="1447"/>
          </a:xfrm>
        </p:grpSpPr>
        <p:sp>
          <p:nvSpPr>
            <p:cNvPr id="23571" name="文本框 17"/>
            <p:cNvSpPr txBox="1"/>
            <p:nvPr/>
          </p:nvSpPr>
          <p:spPr>
            <a:xfrm>
              <a:off x="1507" y="1925"/>
              <a:ext cx="68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572" name="文本框 18"/>
            <p:cNvSpPr txBox="1"/>
            <p:nvPr/>
          </p:nvSpPr>
          <p:spPr>
            <a:xfrm>
              <a:off x="1524" y="2550"/>
              <a:ext cx="57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535" y="2631"/>
              <a:ext cx="511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74" name="组合 16"/>
          <p:cNvGrpSpPr/>
          <p:nvPr/>
        </p:nvGrpSpPr>
        <p:grpSpPr>
          <a:xfrm>
            <a:off x="6608763" y="3502025"/>
            <a:ext cx="454025" cy="890588"/>
            <a:chOff x="1478" y="1936"/>
            <a:chExt cx="714" cy="1403"/>
          </a:xfrm>
        </p:grpSpPr>
        <p:sp>
          <p:nvSpPr>
            <p:cNvPr id="23575" name="文本框 17"/>
            <p:cNvSpPr txBox="1"/>
            <p:nvPr/>
          </p:nvSpPr>
          <p:spPr>
            <a:xfrm>
              <a:off x="1478" y="1936"/>
              <a:ext cx="71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576" name="文本框 18"/>
            <p:cNvSpPr txBox="1"/>
            <p:nvPr/>
          </p:nvSpPr>
          <p:spPr>
            <a:xfrm>
              <a:off x="1513" y="2517"/>
              <a:ext cx="5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535" y="2631"/>
              <a:ext cx="467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78" name="组合 10"/>
          <p:cNvGrpSpPr/>
          <p:nvPr/>
        </p:nvGrpSpPr>
        <p:grpSpPr>
          <a:xfrm>
            <a:off x="0" y="-20637"/>
            <a:ext cx="2209800" cy="508000"/>
            <a:chOff x="0" y="1"/>
            <a:chExt cx="3480" cy="798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3581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复习导入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文本框 22"/>
          <p:cNvSpPr txBox="1"/>
          <p:nvPr/>
        </p:nvSpPr>
        <p:spPr>
          <a:xfrm>
            <a:off x="1970088" y="898525"/>
            <a:ext cx="5532437" cy="865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知识点：求比一个数多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或少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几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   分之几的数是多少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pic>
        <p:nvPicPr>
          <p:cNvPr id="24578" name="Picture 2" descr="C:\Users\admin\Desktop\新画人物图\兔子1 拷贝.png兔子1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0" y="477838"/>
            <a:ext cx="1322388" cy="1704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79" name="组合 12"/>
          <p:cNvGrpSpPr/>
          <p:nvPr/>
        </p:nvGrpSpPr>
        <p:grpSpPr>
          <a:xfrm>
            <a:off x="0" y="0"/>
            <a:ext cx="2209800" cy="508000"/>
            <a:chOff x="0" y="1"/>
            <a:chExt cx="3480" cy="798"/>
          </a:xfrm>
        </p:grpSpPr>
        <p:sp>
          <p:nvSpPr>
            <p:cNvPr id="20" name="平行四边形 19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4582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4583" name="文本框 5"/>
          <p:cNvSpPr txBox="1"/>
          <p:nvPr/>
        </p:nvSpPr>
        <p:spPr>
          <a:xfrm>
            <a:off x="3659188" y="109538"/>
            <a:ext cx="215265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P14  </a:t>
            </a:r>
            <a:r>
              <a:rPr lang="zh-CN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84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088" y="2513013"/>
            <a:ext cx="630237" cy="5222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86" name="Group 23"/>
          <p:cNvGrpSpPr/>
          <p:nvPr/>
        </p:nvGrpSpPr>
        <p:grpSpPr>
          <a:xfrm rot="0">
            <a:off x="895350" y="2345055"/>
            <a:ext cx="8220075" cy="1856105"/>
            <a:chOff x="596" y="1582"/>
            <a:chExt cx="4768" cy="1559"/>
          </a:xfrm>
        </p:grpSpPr>
        <p:sp>
          <p:nvSpPr>
            <p:cNvPr id="24587" name="Text Box 7"/>
            <p:cNvSpPr txBox="1"/>
            <p:nvPr/>
          </p:nvSpPr>
          <p:spPr>
            <a:xfrm>
              <a:off x="596" y="1654"/>
              <a:ext cx="4768" cy="14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人心脏每分钟跳动的次数因年龄而不同。青少年每分钟心跳约75次，婴儿每分钟心跳的次数比青少年多     。婴儿每分钟心跳约多少次？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4588" name="Group 15"/>
            <p:cNvGrpSpPr/>
            <p:nvPr/>
          </p:nvGrpSpPr>
          <p:grpSpPr>
            <a:xfrm>
              <a:off x="2953" y="1582"/>
              <a:ext cx="318" cy="656"/>
              <a:chOff x="3968" y="1163"/>
              <a:chExt cx="318" cy="656"/>
            </a:xfrm>
          </p:grpSpPr>
          <p:sp>
            <p:nvSpPr>
              <p:cNvPr id="24589" name="Text Box 16"/>
              <p:cNvSpPr txBox="1"/>
              <p:nvPr/>
            </p:nvSpPr>
            <p:spPr>
              <a:xfrm>
                <a:off x="3968" y="1374"/>
                <a:ext cx="318" cy="44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endParaRPr lang="en-US" altLang="zh-CN" sz="2600" b="1" dirty="0">
                  <a:latin typeface="Times New Roman" panose="02020603050405020304" pitchFamily="18" charset="0"/>
                  <a:ea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4590" name="Text Box 17"/>
              <p:cNvSpPr txBox="1"/>
              <p:nvPr/>
            </p:nvSpPr>
            <p:spPr>
              <a:xfrm>
                <a:off x="3971" y="1163"/>
                <a:ext cx="227" cy="44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endParaRPr lang="en-US" altLang="zh-CN" sz="2600" b="1" dirty="0">
                  <a:latin typeface="Times New Roman" panose="02020603050405020304" pitchFamily="18" charset="0"/>
                  <a:ea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591" name="组合 6"/>
          <p:cNvGrpSpPr/>
          <p:nvPr/>
        </p:nvGrpSpPr>
        <p:grpSpPr>
          <a:xfrm rot="0">
            <a:off x="1363345" y="3485515"/>
            <a:ext cx="443865" cy="903605"/>
            <a:chOff x="12266" y="1279"/>
            <a:chExt cx="699" cy="1423"/>
          </a:xfrm>
        </p:grpSpPr>
        <p:sp>
          <p:nvSpPr>
            <p:cNvPr id="24592" name="文本框 17"/>
            <p:cNvSpPr txBox="1"/>
            <p:nvPr/>
          </p:nvSpPr>
          <p:spPr>
            <a:xfrm>
              <a:off x="12266" y="1279"/>
              <a:ext cx="69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593" name="文本框 18"/>
            <p:cNvSpPr txBox="1"/>
            <p:nvPr/>
          </p:nvSpPr>
          <p:spPr>
            <a:xfrm>
              <a:off x="12279" y="1880"/>
              <a:ext cx="6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2279" y="2000"/>
              <a:ext cx="556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812800" y="452438"/>
            <a:ext cx="5888038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自学教材第</a:t>
            </a:r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14~15</a:t>
            </a:r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页，完成以下填空。</a:t>
            </a:r>
            <a:endParaRPr lang="zh-CN" altLang="en-US" sz="2800" b="1">
              <a:solidFill>
                <a:srgbClr val="00B0F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0513" y="1096963"/>
            <a:ext cx="7896225" cy="3225800"/>
            <a:chOff x="458" y="1728"/>
            <a:chExt cx="12434" cy="5080"/>
          </a:xfrm>
        </p:grpSpPr>
        <p:grpSp>
          <p:nvGrpSpPr>
            <p:cNvPr id="26627" name="组合 3"/>
            <p:cNvGrpSpPr/>
            <p:nvPr/>
          </p:nvGrpSpPr>
          <p:grpSpPr>
            <a:xfrm>
              <a:off x="457" y="1727"/>
              <a:ext cx="12435" cy="5080"/>
              <a:chOff x="458" y="1728"/>
              <a:chExt cx="12434" cy="507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57" y="1727"/>
                <a:ext cx="3132" cy="657"/>
              </a:xfrm>
              <a:prstGeom prst="roundRect">
                <a:avLst>
                  <a:gd name="adj" fmla="val 4756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tIns="0" bIns="27004" anchor="ctr" anchorCtr="1"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  <a:sym typeface="Times New Roman" panose="02020603050405020304"/>
                  </a:rPr>
                  <a:t>阅读与理解</a:t>
                </a:r>
                <a:endPara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Times New Roman" panose="02020603050405020304"/>
                </a:endParaRPr>
              </a:p>
            </p:txBody>
          </p:sp>
          <p:sp>
            <p:nvSpPr>
              <p:cNvPr id="26629" name="TextBox 36"/>
              <p:cNvSpPr txBox="1"/>
              <p:nvPr/>
            </p:nvSpPr>
            <p:spPr>
              <a:xfrm>
                <a:off x="630" y="2592"/>
                <a:ext cx="12262" cy="42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黑体" panose="02010609060101010101" pitchFamily="49" charset="-122"/>
                    <a:sym typeface="Times New Roman" panose="02020603050405020304" pitchFamily="18" charset="0"/>
                  </a:rPr>
                  <a:t>青少年每分钟心跳约</a:t>
                </a:r>
                <a:r>
                  <a:rPr lang="zh-CN" altLang="en-US" sz="2800" b="1" u="sng" dirty="0">
                    <a:latin typeface="Times New Roman" panose="02020603050405020304" pitchFamily="18" charset="0"/>
                    <a:ea typeface="黑体" panose="02010609060101010101" pitchFamily="49" charset="-122"/>
                    <a:sym typeface="Times New Roman" panose="02020603050405020304" pitchFamily="18" charset="0"/>
                  </a:rPr>
                  <a:t>        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黑体" panose="02010609060101010101" pitchFamily="49" charset="-122"/>
                    <a:sym typeface="Times New Roman" panose="02020603050405020304" pitchFamily="18" charset="0"/>
                  </a:rPr>
                  <a:t>次。</a:t>
                </a:r>
                <a:endPara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黑体" panose="02010609060101010101" pitchFamily="49" charset="-122"/>
                    <a:sym typeface="Times New Roman" panose="02020603050405020304" pitchFamily="18" charset="0"/>
                  </a:rPr>
                  <a:t>婴儿每分钟心跳的次数比青少年多     ，多的部分是</a:t>
                </a:r>
                <a:r>
                  <a:rPr lang="zh-CN" altLang="en-US" sz="2800" b="1" u="sng" dirty="0">
                    <a:latin typeface="Times New Roman" panose="02020603050405020304" pitchFamily="18" charset="0"/>
                    <a:ea typeface="黑体" panose="02010609060101010101" pitchFamily="49" charset="-122"/>
                    <a:sym typeface="Times New Roman" panose="02020603050405020304" pitchFamily="18" charset="0"/>
                  </a:rPr>
                  <a:t>                                                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黑体" panose="02010609060101010101" pitchFamily="49" charset="-122"/>
                    <a:sym typeface="Times New Roman" panose="02020603050405020304" pitchFamily="18" charset="0"/>
                  </a:rPr>
                  <a:t>的      。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黑体" panose="02010609060101010101" pitchFamily="49" charset="-122"/>
                    <a:sym typeface="Times New Roman" panose="02020603050405020304" pitchFamily="18" charset="0"/>
                  </a:rPr>
                  <a:t>要求的是</a:t>
                </a:r>
                <a:r>
                  <a:rPr lang="zh-CN" altLang="en-US" sz="2800" b="1" u="sng" dirty="0">
                    <a:latin typeface="Times New Roman" panose="02020603050405020304" pitchFamily="18" charset="0"/>
                    <a:ea typeface="黑体" panose="02010609060101010101" pitchFamily="49" charset="-122"/>
                    <a:sym typeface="Times New Roman" panose="02020603050405020304" pitchFamily="18" charset="0"/>
                  </a:rPr>
                  <a:t>           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黑体" panose="02010609060101010101" pitchFamily="49" charset="-122"/>
                    <a:sym typeface="Times New Roman" panose="02020603050405020304" pitchFamily="18" charset="0"/>
                  </a:rPr>
                  <a:t>每分钟心跳的次数。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26630" name="组合 16"/>
            <p:cNvGrpSpPr/>
            <p:nvPr/>
          </p:nvGrpSpPr>
          <p:grpSpPr>
            <a:xfrm>
              <a:off x="9235" y="3560"/>
              <a:ext cx="627" cy="1490"/>
              <a:chOff x="8921" y="1587"/>
              <a:chExt cx="1003" cy="1489"/>
            </a:xfrm>
          </p:grpSpPr>
          <p:sp>
            <p:nvSpPr>
              <p:cNvPr id="26631" name="文本框 17"/>
              <p:cNvSpPr txBox="1"/>
              <p:nvPr/>
            </p:nvSpPr>
            <p:spPr>
              <a:xfrm>
                <a:off x="8921" y="1587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2" name="文本框 18"/>
              <p:cNvSpPr txBox="1"/>
              <p:nvPr/>
            </p:nvSpPr>
            <p:spPr>
              <a:xfrm>
                <a:off x="8937" y="2254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 flipV="1">
                <a:off x="9036" y="2316"/>
                <a:ext cx="68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34" name="组合 16"/>
            <p:cNvGrpSpPr/>
            <p:nvPr/>
          </p:nvGrpSpPr>
          <p:grpSpPr>
            <a:xfrm>
              <a:off x="8810" y="4595"/>
              <a:ext cx="620" cy="1425"/>
              <a:chOff x="6176" y="1919"/>
              <a:chExt cx="993" cy="1424"/>
            </a:xfrm>
          </p:grpSpPr>
          <p:sp>
            <p:nvSpPr>
              <p:cNvPr id="26635" name="文本框 17"/>
              <p:cNvSpPr txBox="1"/>
              <p:nvPr/>
            </p:nvSpPr>
            <p:spPr>
              <a:xfrm>
                <a:off x="6188" y="1919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6" name="文本框 18"/>
              <p:cNvSpPr txBox="1"/>
              <p:nvPr/>
            </p:nvSpPr>
            <p:spPr>
              <a:xfrm>
                <a:off x="6176" y="2521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6248" y="2631"/>
                <a:ext cx="68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3778250" y="1828800"/>
            <a:ext cx="5603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75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6938" y="3111500"/>
            <a:ext cx="4157662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青少年每分钟心跳的次数</a:t>
            </a:r>
            <a:endParaRPr lang="zh-CN" altLang="en-US" sz="2800" b="1" baseline="30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54213" y="3748088"/>
            <a:ext cx="10509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婴儿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2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1" name="组合 90"/>
          <p:cNvGrpSpPr/>
          <p:nvPr/>
        </p:nvGrpSpPr>
        <p:grpSpPr>
          <a:xfrm>
            <a:off x="1568450" y="1557338"/>
            <a:ext cx="2468563" cy="139700"/>
            <a:chOff x="3348" y="2452"/>
            <a:chExt cx="3888" cy="22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348" y="2642"/>
              <a:ext cx="388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3366" y="2452"/>
              <a:ext cx="0" cy="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V="1">
              <a:off x="7203" y="2482"/>
              <a:ext cx="0" cy="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2065338" y="1550988"/>
            <a:ext cx="1477962" cy="120650"/>
            <a:chOff x="8134" y="2682"/>
            <a:chExt cx="2329" cy="190"/>
          </a:xfrm>
        </p:grpSpPr>
        <p:cxnSp>
          <p:nvCxnSpPr>
            <p:cNvPr id="5" name="直接连接符 4"/>
            <p:cNvCxnSpPr/>
            <p:nvPr/>
          </p:nvCxnSpPr>
          <p:spPr>
            <a:xfrm flipV="1">
              <a:off x="8134" y="2682"/>
              <a:ext cx="0" cy="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8899" y="2682"/>
              <a:ext cx="0" cy="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9612" y="2682"/>
              <a:ext cx="0" cy="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0463" y="2682"/>
              <a:ext cx="0" cy="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8" name="文本框 49"/>
          <p:cNvSpPr txBox="1"/>
          <p:nvPr/>
        </p:nvSpPr>
        <p:spPr>
          <a:xfrm>
            <a:off x="138113" y="1316038"/>
            <a:ext cx="1471612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青少年：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86238" y="542925"/>
            <a:ext cx="4551362" cy="865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把青少年每分钟心跳的次数看做单位“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53" name="左大括号 52"/>
          <p:cNvSpPr/>
          <p:nvPr/>
        </p:nvSpPr>
        <p:spPr>
          <a:xfrm rot="5400000">
            <a:off x="2731294" y="164306"/>
            <a:ext cx="149225" cy="246221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241550" y="808038"/>
            <a:ext cx="1125538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“1”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1566863" y="3119438"/>
            <a:ext cx="2468562" cy="146050"/>
            <a:chOff x="3344" y="3561"/>
            <a:chExt cx="3888" cy="229"/>
          </a:xfrm>
        </p:grpSpPr>
        <p:grpSp>
          <p:nvGrpSpPr>
            <p:cNvPr id="27663" name="组合 91"/>
            <p:cNvGrpSpPr/>
            <p:nvPr/>
          </p:nvGrpSpPr>
          <p:grpSpPr>
            <a:xfrm>
              <a:off x="3344" y="3570"/>
              <a:ext cx="3888" cy="220"/>
              <a:chOff x="3348" y="2452"/>
              <a:chExt cx="3888" cy="220"/>
            </a:xfrm>
          </p:grpSpPr>
          <p:cxnSp>
            <p:nvCxnSpPr>
              <p:cNvPr id="93" name="直接连接符 92"/>
              <p:cNvCxnSpPr/>
              <p:nvPr/>
            </p:nvCxnSpPr>
            <p:spPr>
              <a:xfrm>
                <a:off x="3348" y="2642"/>
                <a:ext cx="388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V="1">
                <a:off x="3366" y="2453"/>
                <a:ext cx="0" cy="1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flipV="1">
                <a:off x="7203" y="2483"/>
                <a:ext cx="0" cy="1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67" name="组合 95"/>
            <p:cNvGrpSpPr/>
            <p:nvPr/>
          </p:nvGrpSpPr>
          <p:grpSpPr>
            <a:xfrm>
              <a:off x="4159" y="3561"/>
              <a:ext cx="2329" cy="190"/>
              <a:chOff x="8134" y="2682"/>
              <a:chExt cx="2329" cy="190"/>
            </a:xfrm>
          </p:grpSpPr>
          <p:cxnSp>
            <p:nvCxnSpPr>
              <p:cNvPr id="97" name="直接连接符 96"/>
              <p:cNvCxnSpPr/>
              <p:nvPr/>
            </p:nvCxnSpPr>
            <p:spPr>
              <a:xfrm flipV="1">
                <a:off x="8134" y="2682"/>
                <a:ext cx="0" cy="1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V="1">
                <a:off x="8899" y="2682"/>
                <a:ext cx="0" cy="1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V="1">
                <a:off x="9612" y="2682"/>
                <a:ext cx="0" cy="1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V="1">
                <a:off x="10462" y="2682"/>
                <a:ext cx="0" cy="1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2" name="直接连接符 101"/>
          <p:cNvCxnSpPr/>
          <p:nvPr/>
        </p:nvCxnSpPr>
        <p:spPr>
          <a:xfrm>
            <a:off x="4022725" y="1327150"/>
            <a:ext cx="0" cy="1878013"/>
          </a:xfrm>
          <a:prstGeom prst="line">
            <a:avLst/>
          </a:prstGeom>
          <a:ln w="41275" cmpd="sng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组合 108"/>
          <p:cNvGrpSpPr/>
          <p:nvPr/>
        </p:nvGrpSpPr>
        <p:grpSpPr>
          <a:xfrm>
            <a:off x="4029075" y="3130550"/>
            <a:ext cx="1963738" cy="120650"/>
            <a:chOff x="7222" y="3578"/>
            <a:chExt cx="3094" cy="190"/>
          </a:xfrm>
        </p:grpSpPr>
        <p:grpSp>
          <p:nvGrpSpPr>
            <p:cNvPr id="27674" name="组合 102"/>
            <p:cNvGrpSpPr/>
            <p:nvPr/>
          </p:nvGrpSpPr>
          <p:grpSpPr>
            <a:xfrm>
              <a:off x="7984" y="3578"/>
              <a:ext cx="2329" cy="190"/>
              <a:chOff x="8134" y="2682"/>
              <a:chExt cx="2329" cy="190"/>
            </a:xfrm>
          </p:grpSpPr>
          <p:cxnSp>
            <p:nvCxnSpPr>
              <p:cNvPr id="104" name="直接连接符 103"/>
              <p:cNvCxnSpPr/>
              <p:nvPr/>
            </p:nvCxnSpPr>
            <p:spPr>
              <a:xfrm flipV="1">
                <a:off x="8135" y="2682"/>
                <a:ext cx="0" cy="1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flipV="1">
                <a:off x="8900" y="2682"/>
                <a:ext cx="0" cy="1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flipV="1">
                <a:off x="9613" y="2682"/>
                <a:ext cx="0" cy="1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flipV="1">
                <a:off x="10463" y="2682"/>
                <a:ext cx="0" cy="1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直接连接符 107"/>
            <p:cNvCxnSpPr/>
            <p:nvPr/>
          </p:nvCxnSpPr>
          <p:spPr>
            <a:xfrm>
              <a:off x="7222" y="3766"/>
              <a:ext cx="30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左大括号 109"/>
          <p:cNvSpPr/>
          <p:nvPr/>
        </p:nvSpPr>
        <p:spPr>
          <a:xfrm rot="5400000">
            <a:off x="4953794" y="2078831"/>
            <a:ext cx="141288" cy="1930400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/>
            </a:endParaRPr>
          </a:p>
        </p:txBody>
      </p:sp>
      <p:sp>
        <p:nvSpPr>
          <p:cNvPr id="27681" name="文本框 112"/>
          <p:cNvSpPr txBox="1"/>
          <p:nvPr/>
        </p:nvSpPr>
        <p:spPr>
          <a:xfrm>
            <a:off x="419100" y="3024188"/>
            <a:ext cx="1012825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婴儿：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18" name="左大括号 117"/>
          <p:cNvSpPr/>
          <p:nvPr/>
        </p:nvSpPr>
        <p:spPr>
          <a:xfrm rot="16200000">
            <a:off x="2704306" y="599281"/>
            <a:ext cx="203200" cy="242411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2392363" y="1881188"/>
            <a:ext cx="1217612" cy="520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75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次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20" name="左大括号 119"/>
          <p:cNvSpPr/>
          <p:nvPr/>
        </p:nvSpPr>
        <p:spPr>
          <a:xfrm rot="16200000">
            <a:off x="3655219" y="1262856"/>
            <a:ext cx="250825" cy="438308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3335338" y="3573463"/>
            <a:ext cx="1347787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？次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604838" y="4133850"/>
            <a:ext cx="56769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请同学们试一试，怎样列式解答？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232275" y="1073150"/>
            <a:ext cx="4570413" cy="703263"/>
            <a:chOff x="6786" y="1753"/>
            <a:chExt cx="7344" cy="1108"/>
          </a:xfrm>
        </p:grpSpPr>
        <p:sp>
          <p:nvSpPr>
            <p:cNvPr id="27688" name="文本框 51"/>
            <p:cNvSpPr txBox="1"/>
            <p:nvPr/>
          </p:nvSpPr>
          <p:spPr>
            <a:xfrm>
              <a:off x="10830" y="1753"/>
              <a:ext cx="3300" cy="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5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把它平均分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689" name="文本框 1"/>
            <p:cNvSpPr txBox="1"/>
            <p:nvPr/>
          </p:nvSpPr>
          <p:spPr>
            <a:xfrm>
              <a:off x="6786" y="2378"/>
              <a:ext cx="2243" cy="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5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成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5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份。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16375" y="2162175"/>
            <a:ext cx="2411413" cy="901700"/>
            <a:chOff x="6325" y="3404"/>
            <a:chExt cx="3795" cy="1420"/>
          </a:xfrm>
        </p:grpSpPr>
        <p:sp>
          <p:nvSpPr>
            <p:cNvPr id="27691" name="文本框 110"/>
            <p:cNvSpPr txBox="1"/>
            <p:nvPr/>
          </p:nvSpPr>
          <p:spPr>
            <a:xfrm>
              <a:off x="6325" y="3778"/>
              <a:ext cx="311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比青少年多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7692" name="组合 16"/>
            <p:cNvGrpSpPr/>
            <p:nvPr/>
          </p:nvGrpSpPr>
          <p:grpSpPr>
            <a:xfrm>
              <a:off x="9138" y="3404"/>
              <a:ext cx="981" cy="1420"/>
              <a:chOff x="1498" y="1914"/>
              <a:chExt cx="981" cy="1420"/>
            </a:xfrm>
          </p:grpSpPr>
          <p:sp>
            <p:nvSpPr>
              <p:cNvPr id="27693" name="文本框 17"/>
              <p:cNvSpPr txBox="1"/>
              <p:nvPr/>
            </p:nvSpPr>
            <p:spPr>
              <a:xfrm>
                <a:off x="1498" y="191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4</a:t>
                </a:r>
                <a:endParaRPr lang="en-US" altLang="zh-CN" sz="2800" b="1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sp>
            <p:nvSpPr>
              <p:cNvPr id="27694" name="文本框 18"/>
              <p:cNvSpPr txBox="1"/>
              <p:nvPr/>
            </p:nvSpPr>
            <p:spPr>
              <a:xfrm>
                <a:off x="1513" y="2512"/>
                <a:ext cx="64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5</a:t>
                </a:r>
                <a:endParaRPr lang="en-US" altLang="zh-CN" sz="2800" b="1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1535" y="2631"/>
                <a:ext cx="504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组合 16"/>
          <p:cNvGrpSpPr/>
          <p:nvPr/>
        </p:nvGrpSpPr>
        <p:grpSpPr>
          <a:xfrm>
            <a:off x="6505575" y="2173288"/>
            <a:ext cx="2336800" cy="2330450"/>
            <a:chOff x="10245" y="3423"/>
            <a:chExt cx="3680" cy="3670"/>
          </a:xfrm>
        </p:grpSpPr>
        <p:sp>
          <p:nvSpPr>
            <p:cNvPr id="116" name="文本框 115"/>
            <p:cNvSpPr txBox="1"/>
            <p:nvPr/>
          </p:nvSpPr>
          <p:spPr>
            <a:xfrm>
              <a:off x="10245" y="3423"/>
              <a:ext cx="3680" cy="36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 cmpd="dbl">
              <a:solidFill>
                <a:schemeClr val="accent1">
                  <a:shade val="50000"/>
                </a:schemeClr>
              </a:solidFill>
              <a:prstDash val="sysDot"/>
            </a:ln>
          </p:spPr>
          <p:txBody>
            <a:bodyPr wrap="square">
              <a:spAutoFit/>
            </a:bodyPr>
            <a:p>
              <a:pPr marR="0" defTabSz="457200">
                <a:lnSpc>
                  <a:spcPct val="130000"/>
                </a:lnSpc>
                <a:buClrTx/>
                <a:buSzTx/>
                <a:defRPr/>
              </a:pPr>
              <a:r>
                <a:rPr kumimoji="0" lang="zh-CN" altLang="en-US" sz="2800" b="1" kern="1200" cap="none" spc="0" normalizeH="0" baseline="0" noProof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Times New Roman" panose="02020603050405020304"/>
                </a:rPr>
                <a:t>婴儿每分钟心跳的次数比青少年多   ，也就是多</a:t>
              </a:r>
              <a:r>
                <a:rPr kumimoji="0" lang="en-US" altLang="zh-CN" sz="2800" b="1" kern="1200" cap="none" spc="0" normalizeH="0" baseline="0" noProof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Times New Roman" panose="02020603050405020304"/>
                </a:rPr>
                <a:t>4</a:t>
              </a:r>
              <a:r>
                <a:rPr kumimoji="0" lang="zh-CN" altLang="en-US" sz="2800" b="1" kern="1200" cap="none" spc="0" normalizeH="0" baseline="0" noProof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Times New Roman" panose="02020603050405020304"/>
                </a:rPr>
                <a:t>份。</a:t>
              </a:r>
              <a:endParaRPr kumimoji="0" lang="zh-CN" altLang="en-US" sz="2800" b="1" kern="1200" cap="none" spc="0" normalizeH="0" baseline="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/>
              </a:endParaRPr>
            </a:p>
          </p:txBody>
        </p:sp>
        <p:grpSp>
          <p:nvGrpSpPr>
            <p:cNvPr id="27698" name="组合 16"/>
            <p:cNvGrpSpPr/>
            <p:nvPr/>
          </p:nvGrpSpPr>
          <p:grpSpPr>
            <a:xfrm>
              <a:off x="12014" y="5020"/>
              <a:ext cx="620" cy="1390"/>
              <a:chOff x="1488" y="2053"/>
              <a:chExt cx="620" cy="1390"/>
            </a:xfrm>
          </p:grpSpPr>
          <p:sp>
            <p:nvSpPr>
              <p:cNvPr id="27699" name="文本框 17"/>
              <p:cNvSpPr txBox="1"/>
              <p:nvPr/>
            </p:nvSpPr>
            <p:spPr>
              <a:xfrm>
                <a:off x="1488" y="2053"/>
                <a:ext cx="619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700" name="文本框 18"/>
              <p:cNvSpPr txBox="1"/>
              <p:nvPr/>
            </p:nvSpPr>
            <p:spPr>
              <a:xfrm>
                <a:off x="1513" y="2621"/>
                <a:ext cx="595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1535" y="2750"/>
                <a:ext cx="48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圆角矩形 8"/>
          <p:cNvSpPr/>
          <p:nvPr/>
        </p:nvSpPr>
        <p:spPr>
          <a:xfrm>
            <a:off x="508000" y="398463"/>
            <a:ext cx="1989138" cy="409575"/>
          </a:xfrm>
          <a:prstGeom prst="roundRect">
            <a:avLst>
              <a:gd name="adj" fmla="val 47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27004" anchor="ctr" anchorCtr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/>
              </a:rPr>
              <a:t>分析与解答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 bldLvl="0" animBg="1"/>
      <p:bldP spid="62" grpId="0"/>
      <p:bldP spid="110" grpId="0" bldLvl="0" animBg="1"/>
      <p:bldP spid="118" grpId="0" bldLvl="0" animBg="1"/>
      <p:bldP spid="119" grpId="0"/>
      <p:bldP spid="120" grpId="0" bldLvl="0" animBg="1"/>
      <p:bldP spid="121" grpId="0"/>
      <p:bldP spid="134" grpId="0"/>
      <p:bldP spid="27658" grpId="0"/>
      <p:bldP spid="276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文本框 1"/>
          <p:cNvSpPr txBox="1"/>
          <p:nvPr/>
        </p:nvSpPr>
        <p:spPr>
          <a:xfrm rot="-2340000">
            <a:off x="2698750" y="2973388"/>
            <a:ext cx="592138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600" b="1">
                <a:solidFill>
                  <a:srgbClr val="E4E4E4"/>
                </a:solidFill>
                <a:latin typeface="魏碑体" charset="0"/>
                <a:ea typeface="宋体" panose="02010600030101010101" pitchFamily="2" charset="-122"/>
              </a:rPr>
              <a:t>优翼</a:t>
            </a:r>
            <a:endParaRPr lang="zh-CN" altLang="en-US" sz="1600" b="1">
              <a:solidFill>
                <a:srgbClr val="E4E4E4"/>
              </a:solidFill>
              <a:latin typeface="魏碑体" charset="0"/>
              <a:ea typeface="魏碑体" charset="0"/>
            </a:endParaRPr>
          </a:p>
        </p:txBody>
      </p:sp>
      <p:grpSp>
        <p:nvGrpSpPr>
          <p:cNvPr id="29698" name="组合 84"/>
          <p:cNvGrpSpPr/>
          <p:nvPr/>
        </p:nvGrpSpPr>
        <p:grpSpPr>
          <a:xfrm>
            <a:off x="1327150" y="155575"/>
            <a:ext cx="7131050" cy="2141538"/>
            <a:chOff x="16522" y="911973"/>
            <a:chExt cx="9005020" cy="3591054"/>
          </a:xfrm>
        </p:grpSpPr>
        <p:grpSp>
          <p:nvGrpSpPr>
            <p:cNvPr id="29699" name="组合 85"/>
            <p:cNvGrpSpPr/>
            <p:nvPr/>
          </p:nvGrpSpPr>
          <p:grpSpPr>
            <a:xfrm>
              <a:off x="1977462" y="2047125"/>
              <a:ext cx="3511550" cy="150813"/>
              <a:chOff x="1412877" y="2444546"/>
              <a:chExt cx="3511550" cy="150813"/>
            </a:xfrm>
          </p:grpSpPr>
          <p:sp>
            <p:nvSpPr>
              <p:cNvPr id="29700" name="Line 14"/>
              <p:cNvSpPr/>
              <p:nvPr/>
            </p:nvSpPr>
            <p:spPr>
              <a:xfrm>
                <a:off x="1412877" y="2589009"/>
                <a:ext cx="3511550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1" name="Line 15"/>
              <p:cNvSpPr/>
              <p:nvPr/>
            </p:nvSpPr>
            <p:spPr>
              <a:xfrm>
                <a:off x="1419227" y="2444546"/>
                <a:ext cx="0" cy="14446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2" name="Line 20"/>
              <p:cNvSpPr/>
              <p:nvPr/>
            </p:nvSpPr>
            <p:spPr>
              <a:xfrm>
                <a:off x="4924427" y="2450896"/>
                <a:ext cx="0" cy="14446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9703" name="组合 86"/>
            <p:cNvGrpSpPr/>
            <p:nvPr/>
          </p:nvGrpSpPr>
          <p:grpSpPr>
            <a:xfrm>
              <a:off x="2684852" y="2047125"/>
              <a:ext cx="2103120" cy="144463"/>
              <a:chOff x="2120267" y="2444546"/>
              <a:chExt cx="2103120" cy="144463"/>
            </a:xfrm>
          </p:grpSpPr>
          <p:sp>
            <p:nvSpPr>
              <p:cNvPr id="29704" name="Line 19"/>
              <p:cNvSpPr/>
              <p:nvPr/>
            </p:nvSpPr>
            <p:spPr>
              <a:xfrm>
                <a:off x="4223387" y="2444546"/>
                <a:ext cx="0" cy="14446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5" name="Line 22"/>
              <p:cNvSpPr/>
              <p:nvPr/>
            </p:nvSpPr>
            <p:spPr>
              <a:xfrm>
                <a:off x="2821307" y="2444546"/>
                <a:ext cx="0" cy="14446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6" name="Line 24"/>
              <p:cNvSpPr/>
              <p:nvPr/>
            </p:nvSpPr>
            <p:spPr>
              <a:xfrm>
                <a:off x="2120267" y="2444546"/>
                <a:ext cx="0" cy="14446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07" name="Line 25"/>
              <p:cNvSpPr/>
              <p:nvPr/>
            </p:nvSpPr>
            <p:spPr>
              <a:xfrm>
                <a:off x="3522347" y="2444546"/>
                <a:ext cx="0" cy="14446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9708" name="组合 87"/>
            <p:cNvGrpSpPr/>
            <p:nvPr/>
          </p:nvGrpSpPr>
          <p:grpSpPr>
            <a:xfrm>
              <a:off x="1983808" y="911973"/>
              <a:ext cx="3505202" cy="1027478"/>
              <a:chOff x="1412873" y="1129077"/>
              <a:chExt cx="3505202" cy="1027478"/>
            </a:xfrm>
          </p:grpSpPr>
          <p:sp>
            <p:nvSpPr>
              <p:cNvPr id="29709" name="AutoShape 41"/>
              <p:cNvSpPr/>
              <p:nvPr/>
            </p:nvSpPr>
            <p:spPr>
              <a:xfrm rot="5400000">
                <a:off x="3082854" y="321334"/>
                <a:ext cx="165175" cy="3505202"/>
              </a:xfrm>
              <a:prstGeom prst="leftBrace">
                <a:avLst>
                  <a:gd name="adj1" fmla="val 69951"/>
                  <a:gd name="adj2" fmla="val 50000"/>
                </a:avLst>
              </a:prstGeom>
              <a:noFill/>
              <a:ln w="1905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710" name="Text Box 48"/>
              <p:cNvSpPr txBox="1"/>
              <p:nvPr/>
            </p:nvSpPr>
            <p:spPr>
              <a:xfrm>
                <a:off x="2409397" y="1129077"/>
                <a:ext cx="1211231" cy="928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Times New Roman" panose="02020603050405020304" pitchFamily="18" charset="0"/>
                  </a:rPr>
                  <a:t>“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Times New Roman" panose="02020603050405020304" pitchFamily="18" charset="0"/>
                  </a:rPr>
                  <a:t>1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Times New Roman" panose="02020603050405020304" pitchFamily="18" charset="0"/>
                  </a:rPr>
                  <a:t>”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29711" name="组合 88"/>
            <p:cNvGrpSpPr/>
            <p:nvPr/>
          </p:nvGrpSpPr>
          <p:grpSpPr>
            <a:xfrm>
              <a:off x="1976662" y="2320948"/>
              <a:ext cx="3512349" cy="1009518"/>
              <a:chOff x="1412077" y="2718369"/>
              <a:chExt cx="3512349" cy="1009518"/>
            </a:xfrm>
          </p:grpSpPr>
          <p:sp>
            <p:nvSpPr>
              <p:cNvPr id="29712" name="AutoShape 50"/>
              <p:cNvSpPr/>
              <p:nvPr/>
            </p:nvSpPr>
            <p:spPr>
              <a:xfrm rot="-5400000">
                <a:off x="3082782" y="1047600"/>
                <a:ext cx="170875" cy="3512349"/>
              </a:xfrm>
              <a:prstGeom prst="leftBrace">
                <a:avLst>
                  <a:gd name="adj1" fmla="val 89928"/>
                  <a:gd name="adj2" fmla="val 50000"/>
                </a:avLst>
              </a:prstGeom>
              <a:noFill/>
              <a:ln w="1905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713" name="Text Box 51"/>
              <p:cNvSpPr txBox="1"/>
              <p:nvPr/>
            </p:nvSpPr>
            <p:spPr>
              <a:xfrm>
                <a:off x="2689408" y="2804692"/>
                <a:ext cx="1533183" cy="9231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Times New Roman" panose="02020603050405020304" pitchFamily="18" charset="0"/>
                  </a:rPr>
                  <a:t>75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Times New Roman" panose="02020603050405020304" pitchFamily="18" charset="0"/>
                  </a:rPr>
                  <a:t>次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29714" name="组合 89"/>
            <p:cNvGrpSpPr/>
            <p:nvPr/>
          </p:nvGrpSpPr>
          <p:grpSpPr>
            <a:xfrm>
              <a:off x="1976667" y="3176124"/>
              <a:ext cx="3511550" cy="153988"/>
              <a:chOff x="1412082" y="3685517"/>
              <a:chExt cx="3511550" cy="153988"/>
            </a:xfrm>
          </p:grpSpPr>
          <p:grpSp>
            <p:nvGrpSpPr>
              <p:cNvPr id="29715" name="组合 121"/>
              <p:cNvGrpSpPr/>
              <p:nvPr/>
            </p:nvGrpSpPr>
            <p:grpSpPr>
              <a:xfrm>
                <a:off x="1412082" y="3685517"/>
                <a:ext cx="3511550" cy="153988"/>
                <a:chOff x="1412877" y="2444546"/>
                <a:chExt cx="3511550" cy="153988"/>
              </a:xfrm>
            </p:grpSpPr>
            <p:sp>
              <p:nvSpPr>
                <p:cNvPr id="29716" name="Line 14"/>
                <p:cNvSpPr/>
                <p:nvPr/>
              </p:nvSpPr>
              <p:spPr>
                <a:xfrm>
                  <a:off x="1412877" y="2589009"/>
                  <a:ext cx="3511550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717" name="Line 15"/>
                <p:cNvSpPr/>
                <p:nvPr/>
              </p:nvSpPr>
              <p:spPr>
                <a:xfrm>
                  <a:off x="141922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718" name="Line 20"/>
                <p:cNvSpPr/>
                <p:nvPr/>
              </p:nvSpPr>
              <p:spPr>
                <a:xfrm>
                  <a:off x="4924427" y="2454071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9719" name="组合 122"/>
              <p:cNvGrpSpPr/>
              <p:nvPr/>
            </p:nvGrpSpPr>
            <p:grpSpPr>
              <a:xfrm>
                <a:off x="2119472" y="3685517"/>
                <a:ext cx="2103120" cy="144463"/>
                <a:chOff x="2120267" y="2444546"/>
                <a:chExt cx="2103120" cy="144463"/>
              </a:xfrm>
            </p:grpSpPr>
            <p:sp>
              <p:nvSpPr>
                <p:cNvPr id="29720" name="Line 19"/>
                <p:cNvSpPr/>
                <p:nvPr/>
              </p:nvSpPr>
              <p:spPr>
                <a:xfrm>
                  <a:off x="422338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721" name="Line 22"/>
                <p:cNvSpPr/>
                <p:nvPr/>
              </p:nvSpPr>
              <p:spPr>
                <a:xfrm>
                  <a:off x="282130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722" name="Line 24"/>
                <p:cNvSpPr/>
                <p:nvPr/>
              </p:nvSpPr>
              <p:spPr>
                <a:xfrm>
                  <a:off x="212026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723" name="Line 25"/>
                <p:cNvSpPr/>
                <p:nvPr/>
              </p:nvSpPr>
              <p:spPr>
                <a:xfrm>
                  <a:off x="352234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29724" name="组合 90"/>
            <p:cNvGrpSpPr/>
            <p:nvPr/>
          </p:nvGrpSpPr>
          <p:grpSpPr>
            <a:xfrm>
              <a:off x="1977461" y="2044245"/>
              <a:ext cx="2810511" cy="144463"/>
              <a:chOff x="1412081" y="3685517"/>
              <a:chExt cx="2810511" cy="144463"/>
            </a:xfrm>
          </p:grpSpPr>
          <p:grpSp>
            <p:nvGrpSpPr>
              <p:cNvPr id="29725" name="组合 113"/>
              <p:cNvGrpSpPr/>
              <p:nvPr/>
            </p:nvGrpSpPr>
            <p:grpSpPr>
              <a:xfrm>
                <a:off x="1412081" y="3685517"/>
                <a:ext cx="2810511" cy="144463"/>
                <a:chOff x="1412876" y="2444546"/>
                <a:chExt cx="2810511" cy="144463"/>
              </a:xfrm>
            </p:grpSpPr>
            <p:sp>
              <p:nvSpPr>
                <p:cNvPr id="29726" name="Line 14"/>
                <p:cNvSpPr/>
                <p:nvPr/>
              </p:nvSpPr>
              <p:spPr>
                <a:xfrm>
                  <a:off x="1412876" y="2589009"/>
                  <a:ext cx="2810511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727" name="Line 15"/>
                <p:cNvSpPr/>
                <p:nvPr/>
              </p:nvSpPr>
              <p:spPr>
                <a:xfrm>
                  <a:off x="141922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9728" name="组合 114"/>
              <p:cNvGrpSpPr/>
              <p:nvPr/>
            </p:nvGrpSpPr>
            <p:grpSpPr>
              <a:xfrm>
                <a:off x="2119472" y="3685517"/>
                <a:ext cx="2103120" cy="144463"/>
                <a:chOff x="2120267" y="2444546"/>
                <a:chExt cx="2103120" cy="144463"/>
              </a:xfrm>
            </p:grpSpPr>
            <p:sp>
              <p:nvSpPr>
                <p:cNvPr id="29729" name="Line 19"/>
                <p:cNvSpPr/>
                <p:nvPr/>
              </p:nvSpPr>
              <p:spPr>
                <a:xfrm>
                  <a:off x="422338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730" name="Line 22"/>
                <p:cNvSpPr/>
                <p:nvPr/>
              </p:nvSpPr>
              <p:spPr>
                <a:xfrm>
                  <a:off x="282130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731" name="Line 24"/>
                <p:cNvSpPr/>
                <p:nvPr/>
              </p:nvSpPr>
              <p:spPr>
                <a:xfrm>
                  <a:off x="212026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732" name="Line 25"/>
                <p:cNvSpPr/>
                <p:nvPr/>
              </p:nvSpPr>
              <p:spPr>
                <a:xfrm>
                  <a:off x="352234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9733" name="Line 22"/>
            <p:cNvSpPr/>
            <p:nvPr/>
          </p:nvSpPr>
          <p:spPr>
            <a:xfrm flipH="1">
              <a:off x="5488216" y="1939458"/>
              <a:ext cx="799" cy="138113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29734" name="组合 92"/>
            <p:cNvGrpSpPr/>
            <p:nvPr/>
          </p:nvGrpSpPr>
          <p:grpSpPr>
            <a:xfrm>
              <a:off x="1976667" y="3459287"/>
              <a:ext cx="6312252" cy="1043740"/>
              <a:chOff x="1412082" y="2718373"/>
              <a:chExt cx="6312252" cy="1043740"/>
            </a:xfrm>
          </p:grpSpPr>
          <p:sp>
            <p:nvSpPr>
              <p:cNvPr id="29735" name="AutoShape 50"/>
              <p:cNvSpPr/>
              <p:nvPr/>
            </p:nvSpPr>
            <p:spPr>
              <a:xfrm rot="-5400000">
                <a:off x="4482770" y="-352315"/>
                <a:ext cx="170876" cy="6312252"/>
              </a:xfrm>
              <a:prstGeom prst="leftBrace">
                <a:avLst>
                  <a:gd name="adj1" fmla="val 87049"/>
                  <a:gd name="adj2" fmla="val 50000"/>
                </a:avLst>
              </a:prstGeom>
              <a:noFill/>
              <a:ln w="1905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736" name="Text Box 51"/>
              <p:cNvSpPr txBox="1"/>
              <p:nvPr/>
            </p:nvSpPr>
            <p:spPr>
              <a:xfrm>
                <a:off x="4124604" y="2886453"/>
                <a:ext cx="1669811" cy="8756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Times New Roman" panose="02020603050405020304" pitchFamily="18" charset="0"/>
                  </a:rPr>
                  <a:t>？次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29737" name="组合 105"/>
            <p:cNvGrpSpPr/>
            <p:nvPr/>
          </p:nvGrpSpPr>
          <p:grpSpPr>
            <a:xfrm>
              <a:off x="5489327" y="2048633"/>
              <a:ext cx="3532215" cy="987790"/>
              <a:chOff x="1398784" y="1168773"/>
              <a:chExt cx="3532215" cy="987790"/>
            </a:xfrm>
          </p:grpSpPr>
          <p:sp>
            <p:nvSpPr>
              <p:cNvPr id="29738" name="AutoShape 41"/>
              <p:cNvSpPr/>
              <p:nvPr/>
            </p:nvSpPr>
            <p:spPr>
              <a:xfrm rot="5400000">
                <a:off x="2718743" y="676930"/>
                <a:ext cx="159674" cy="2799592"/>
              </a:xfrm>
              <a:prstGeom prst="leftBrace">
                <a:avLst>
                  <a:gd name="adj1" fmla="val 70619"/>
                  <a:gd name="adj2" fmla="val 50000"/>
                </a:avLst>
              </a:prstGeom>
              <a:noFill/>
              <a:ln w="1905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739" name="Text Box 48"/>
              <p:cNvSpPr txBox="1"/>
              <p:nvPr/>
            </p:nvSpPr>
            <p:spPr>
              <a:xfrm>
                <a:off x="1499650" y="1168773"/>
                <a:ext cx="3431349" cy="9281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Times New Roman" panose="02020603050405020304" pitchFamily="18" charset="0"/>
                  </a:rPr>
                  <a:t>比青少年多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9740" name="Text Box 48"/>
            <p:cNvSpPr txBox="1"/>
            <p:nvPr/>
          </p:nvSpPr>
          <p:spPr>
            <a:xfrm>
              <a:off x="16522" y="1835570"/>
              <a:ext cx="2137410" cy="875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青少年：</a:t>
              </a:r>
              <a:endPara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741" name="Text Box 48"/>
            <p:cNvSpPr txBox="1"/>
            <p:nvPr/>
          </p:nvSpPr>
          <p:spPr>
            <a:xfrm>
              <a:off x="108721" y="2810301"/>
              <a:ext cx="2143823" cy="875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婴 儿：</a:t>
              </a:r>
              <a:endPara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9742" name="组合 96"/>
            <p:cNvGrpSpPr/>
            <p:nvPr/>
          </p:nvGrpSpPr>
          <p:grpSpPr>
            <a:xfrm>
              <a:off x="5482662" y="3176123"/>
              <a:ext cx="2810511" cy="144463"/>
              <a:chOff x="1412081" y="3685517"/>
              <a:chExt cx="2810511" cy="144463"/>
            </a:xfrm>
          </p:grpSpPr>
          <p:grpSp>
            <p:nvGrpSpPr>
              <p:cNvPr id="29743" name="组合 97"/>
              <p:cNvGrpSpPr/>
              <p:nvPr/>
            </p:nvGrpSpPr>
            <p:grpSpPr>
              <a:xfrm>
                <a:off x="1412081" y="3685517"/>
                <a:ext cx="2810511" cy="144463"/>
                <a:chOff x="1412876" y="2444546"/>
                <a:chExt cx="2810511" cy="144463"/>
              </a:xfrm>
            </p:grpSpPr>
            <p:sp>
              <p:nvSpPr>
                <p:cNvPr id="29744" name="Line 14"/>
                <p:cNvSpPr/>
                <p:nvPr/>
              </p:nvSpPr>
              <p:spPr>
                <a:xfrm>
                  <a:off x="1412876" y="2589009"/>
                  <a:ext cx="2810511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745" name="Line 15"/>
                <p:cNvSpPr/>
                <p:nvPr/>
              </p:nvSpPr>
              <p:spPr>
                <a:xfrm>
                  <a:off x="141922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9746" name="组合 98"/>
              <p:cNvGrpSpPr/>
              <p:nvPr/>
            </p:nvGrpSpPr>
            <p:grpSpPr>
              <a:xfrm>
                <a:off x="2119472" y="3685517"/>
                <a:ext cx="2103120" cy="144463"/>
                <a:chOff x="2120267" y="2444546"/>
                <a:chExt cx="2103120" cy="144463"/>
              </a:xfrm>
            </p:grpSpPr>
            <p:sp>
              <p:nvSpPr>
                <p:cNvPr id="29747" name="Line 19"/>
                <p:cNvSpPr/>
                <p:nvPr/>
              </p:nvSpPr>
              <p:spPr>
                <a:xfrm>
                  <a:off x="422338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748" name="Line 22"/>
                <p:cNvSpPr/>
                <p:nvPr/>
              </p:nvSpPr>
              <p:spPr>
                <a:xfrm>
                  <a:off x="282130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749" name="Line 24"/>
                <p:cNvSpPr/>
                <p:nvPr/>
              </p:nvSpPr>
              <p:spPr>
                <a:xfrm>
                  <a:off x="212026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750" name="Line 25"/>
                <p:cNvSpPr/>
                <p:nvPr/>
              </p:nvSpPr>
              <p:spPr>
                <a:xfrm>
                  <a:off x="352234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136" name="Text Box 33"/>
          <p:cNvSpPr txBox="1"/>
          <p:nvPr/>
        </p:nvSpPr>
        <p:spPr>
          <a:xfrm>
            <a:off x="5286375" y="3238500"/>
            <a:ext cx="2252663" cy="520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= 75 + 60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37" name="Text Box 33"/>
          <p:cNvSpPr txBox="1"/>
          <p:nvPr/>
        </p:nvSpPr>
        <p:spPr>
          <a:xfrm>
            <a:off x="5302250" y="3703638"/>
            <a:ext cx="2252663" cy="520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= 135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次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84825" y="2557463"/>
            <a:ext cx="2297113" cy="939800"/>
            <a:chOff x="5390" y="5146"/>
            <a:chExt cx="3617" cy="1480"/>
          </a:xfrm>
        </p:grpSpPr>
        <p:sp>
          <p:nvSpPr>
            <p:cNvPr id="29754" name="Text Box 33"/>
            <p:cNvSpPr txBox="1"/>
            <p:nvPr/>
          </p:nvSpPr>
          <p:spPr>
            <a:xfrm>
              <a:off x="5390" y="5458"/>
              <a:ext cx="197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75 +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755" name="Text Box 33"/>
            <p:cNvSpPr txBox="1"/>
            <p:nvPr/>
          </p:nvSpPr>
          <p:spPr>
            <a:xfrm>
              <a:off x="6575" y="5448"/>
              <a:ext cx="243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75×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9756" name="组合 16"/>
            <p:cNvGrpSpPr/>
            <p:nvPr/>
          </p:nvGrpSpPr>
          <p:grpSpPr>
            <a:xfrm>
              <a:off x="7980" y="5146"/>
              <a:ext cx="987" cy="1480"/>
              <a:chOff x="1513" y="1914"/>
              <a:chExt cx="987" cy="1480"/>
            </a:xfrm>
          </p:grpSpPr>
          <p:sp>
            <p:nvSpPr>
              <p:cNvPr id="29757" name="文本框 17"/>
              <p:cNvSpPr txBox="1"/>
              <p:nvPr/>
            </p:nvSpPr>
            <p:spPr>
              <a:xfrm>
                <a:off x="1518" y="191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58" name="文本框 18"/>
              <p:cNvSpPr txBox="1"/>
              <p:nvPr/>
            </p:nvSpPr>
            <p:spPr>
              <a:xfrm>
                <a:off x="1513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1535" y="2631"/>
                <a:ext cx="525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760" name="组合 16"/>
          <p:cNvGrpSpPr/>
          <p:nvPr/>
        </p:nvGrpSpPr>
        <p:grpSpPr>
          <a:xfrm>
            <a:off x="7629525" y="574675"/>
            <a:ext cx="638175" cy="914400"/>
            <a:chOff x="1498" y="1954"/>
            <a:chExt cx="1002" cy="1440"/>
          </a:xfrm>
        </p:grpSpPr>
        <p:sp>
          <p:nvSpPr>
            <p:cNvPr id="29761" name="文本框 17"/>
            <p:cNvSpPr txBox="1"/>
            <p:nvPr/>
          </p:nvSpPr>
          <p:spPr>
            <a:xfrm>
              <a:off x="1498" y="1954"/>
              <a:ext cx="68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762" name="文本框 18"/>
            <p:cNvSpPr txBox="1"/>
            <p:nvPr/>
          </p:nvSpPr>
          <p:spPr>
            <a:xfrm>
              <a:off x="1513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585" y="2671"/>
              <a:ext cx="443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579438" y="2311400"/>
            <a:ext cx="4354512" cy="2617788"/>
            <a:chOff x="960" y="3758"/>
            <a:chExt cx="6853" cy="4122"/>
          </a:xfrm>
        </p:grpSpPr>
        <p:sp>
          <p:nvSpPr>
            <p:cNvPr id="29765" name="AutoShape 27"/>
            <p:cNvSpPr/>
            <p:nvPr/>
          </p:nvSpPr>
          <p:spPr>
            <a:xfrm>
              <a:off x="1658" y="3758"/>
              <a:ext cx="6155" cy="1510"/>
            </a:xfrm>
            <a:prstGeom prst="wedgeRoundRectCallout">
              <a:avLst>
                <a:gd name="adj1" fmla="val -44699"/>
                <a:gd name="adj2" fmla="val 87870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 anchorCtr="0">
              <a:spAutoFit/>
            </a:bodyPr>
            <a:p>
              <a:pPr>
                <a:lnSpc>
                  <a:spcPct val="90000"/>
                </a:lnSpc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可以先求出婴儿每分钟比青少年多跳的次数。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pic>
          <p:nvPicPr>
            <p:cNvPr id="29766" name="图片 3" descr="E:\新画人物图\男01 拷贝.png男01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960" y="5607"/>
              <a:ext cx="1083" cy="22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ldLvl="0" animBg="1"/>
      <p:bldP spid="13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82"/>
          <p:cNvGrpSpPr/>
          <p:nvPr/>
        </p:nvGrpSpPr>
        <p:grpSpPr>
          <a:xfrm>
            <a:off x="1649413" y="263525"/>
            <a:ext cx="6407150" cy="1963738"/>
            <a:chOff x="-27710" y="1043049"/>
            <a:chExt cx="9225686" cy="3238957"/>
          </a:xfrm>
        </p:grpSpPr>
        <p:grpSp>
          <p:nvGrpSpPr>
            <p:cNvPr id="31746" name="组合 83"/>
            <p:cNvGrpSpPr/>
            <p:nvPr/>
          </p:nvGrpSpPr>
          <p:grpSpPr>
            <a:xfrm>
              <a:off x="1977462" y="2047125"/>
              <a:ext cx="3511550" cy="150813"/>
              <a:chOff x="1412877" y="2444546"/>
              <a:chExt cx="3511550" cy="150813"/>
            </a:xfrm>
          </p:grpSpPr>
          <p:sp>
            <p:nvSpPr>
              <p:cNvPr id="31747" name="Line 14"/>
              <p:cNvSpPr/>
              <p:nvPr/>
            </p:nvSpPr>
            <p:spPr>
              <a:xfrm>
                <a:off x="1412877" y="2589009"/>
                <a:ext cx="3511550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48" name="Line 15"/>
              <p:cNvSpPr/>
              <p:nvPr/>
            </p:nvSpPr>
            <p:spPr>
              <a:xfrm>
                <a:off x="1419227" y="2444546"/>
                <a:ext cx="0" cy="14446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49" name="Line 20"/>
              <p:cNvSpPr/>
              <p:nvPr/>
            </p:nvSpPr>
            <p:spPr>
              <a:xfrm>
                <a:off x="4924427" y="2450896"/>
                <a:ext cx="0" cy="14446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1750" name="组合 84"/>
            <p:cNvGrpSpPr/>
            <p:nvPr/>
          </p:nvGrpSpPr>
          <p:grpSpPr>
            <a:xfrm>
              <a:off x="2684852" y="2047125"/>
              <a:ext cx="2103120" cy="144463"/>
              <a:chOff x="2120267" y="2444546"/>
              <a:chExt cx="2103120" cy="144463"/>
            </a:xfrm>
          </p:grpSpPr>
          <p:sp>
            <p:nvSpPr>
              <p:cNvPr id="31751" name="Line 19"/>
              <p:cNvSpPr/>
              <p:nvPr/>
            </p:nvSpPr>
            <p:spPr>
              <a:xfrm>
                <a:off x="4223387" y="2444546"/>
                <a:ext cx="0" cy="14446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52" name="Line 22"/>
              <p:cNvSpPr/>
              <p:nvPr/>
            </p:nvSpPr>
            <p:spPr>
              <a:xfrm>
                <a:off x="2821307" y="2444546"/>
                <a:ext cx="0" cy="14446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53" name="Line 24"/>
              <p:cNvSpPr/>
              <p:nvPr/>
            </p:nvSpPr>
            <p:spPr>
              <a:xfrm>
                <a:off x="2120267" y="2444546"/>
                <a:ext cx="0" cy="14446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54" name="Line 25"/>
              <p:cNvSpPr/>
              <p:nvPr/>
            </p:nvSpPr>
            <p:spPr>
              <a:xfrm>
                <a:off x="3522347" y="2444546"/>
                <a:ext cx="0" cy="14446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1755" name="组合 85"/>
            <p:cNvGrpSpPr/>
            <p:nvPr/>
          </p:nvGrpSpPr>
          <p:grpSpPr>
            <a:xfrm>
              <a:off x="1983808" y="1043049"/>
              <a:ext cx="3505202" cy="912432"/>
              <a:chOff x="1412873" y="1260153"/>
              <a:chExt cx="3505202" cy="912432"/>
            </a:xfrm>
          </p:grpSpPr>
          <p:sp>
            <p:nvSpPr>
              <p:cNvPr id="31756" name="AutoShape 41"/>
              <p:cNvSpPr/>
              <p:nvPr/>
            </p:nvSpPr>
            <p:spPr>
              <a:xfrm rot="5400000">
                <a:off x="3082854" y="321334"/>
                <a:ext cx="165175" cy="3505202"/>
              </a:xfrm>
              <a:prstGeom prst="leftBrace">
                <a:avLst>
                  <a:gd name="adj1" fmla="val 69951"/>
                  <a:gd name="adj2" fmla="val 50000"/>
                </a:avLst>
              </a:prstGeom>
              <a:noFill/>
              <a:ln w="1905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757" name="Text Box 48"/>
              <p:cNvSpPr txBox="1"/>
              <p:nvPr/>
            </p:nvSpPr>
            <p:spPr>
              <a:xfrm>
                <a:off x="2287239" y="1260153"/>
                <a:ext cx="1211231" cy="9124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Times New Roman" panose="02020603050405020304" pitchFamily="18" charset="0"/>
                  </a:rPr>
                  <a:t>“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Times New Roman" panose="02020603050405020304" pitchFamily="18" charset="0"/>
                  </a:rPr>
                  <a:t>1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Times New Roman" panose="02020603050405020304" pitchFamily="18" charset="0"/>
                  </a:rPr>
                  <a:t>”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1758" name="组合 86"/>
            <p:cNvGrpSpPr/>
            <p:nvPr/>
          </p:nvGrpSpPr>
          <p:grpSpPr>
            <a:xfrm>
              <a:off x="1976662" y="2320948"/>
              <a:ext cx="3512349" cy="993792"/>
              <a:chOff x="1412077" y="2718369"/>
              <a:chExt cx="3512349" cy="993792"/>
            </a:xfrm>
          </p:grpSpPr>
          <p:sp>
            <p:nvSpPr>
              <p:cNvPr id="31759" name="AutoShape 50"/>
              <p:cNvSpPr/>
              <p:nvPr/>
            </p:nvSpPr>
            <p:spPr>
              <a:xfrm rot="-5400000">
                <a:off x="3082782" y="1047600"/>
                <a:ext cx="170875" cy="3512349"/>
              </a:xfrm>
              <a:prstGeom prst="leftBrace">
                <a:avLst>
                  <a:gd name="adj1" fmla="val 89928"/>
                  <a:gd name="adj2" fmla="val 50000"/>
                </a:avLst>
              </a:prstGeom>
              <a:noFill/>
              <a:ln w="1905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760" name="Text Box 51"/>
              <p:cNvSpPr txBox="1"/>
              <p:nvPr/>
            </p:nvSpPr>
            <p:spPr>
              <a:xfrm>
                <a:off x="2689409" y="2804692"/>
                <a:ext cx="1469477" cy="9074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Times New Roman" panose="02020603050405020304" pitchFamily="18" charset="0"/>
                  </a:rPr>
                  <a:t>75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Times New Roman" panose="02020603050405020304" pitchFamily="18" charset="0"/>
                  </a:rPr>
                  <a:t>次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1761" name="组合 87"/>
            <p:cNvGrpSpPr/>
            <p:nvPr/>
          </p:nvGrpSpPr>
          <p:grpSpPr>
            <a:xfrm>
              <a:off x="1976667" y="3176124"/>
              <a:ext cx="3511550" cy="153988"/>
              <a:chOff x="1412082" y="3685517"/>
              <a:chExt cx="3511550" cy="153988"/>
            </a:xfrm>
          </p:grpSpPr>
          <p:grpSp>
            <p:nvGrpSpPr>
              <p:cNvPr id="31762" name="组合 119"/>
              <p:cNvGrpSpPr/>
              <p:nvPr/>
            </p:nvGrpSpPr>
            <p:grpSpPr>
              <a:xfrm>
                <a:off x="1412082" y="3685517"/>
                <a:ext cx="3511550" cy="153988"/>
                <a:chOff x="1412877" y="2444546"/>
                <a:chExt cx="3511550" cy="153988"/>
              </a:xfrm>
            </p:grpSpPr>
            <p:sp>
              <p:nvSpPr>
                <p:cNvPr id="31763" name="Line 14"/>
                <p:cNvSpPr/>
                <p:nvPr/>
              </p:nvSpPr>
              <p:spPr>
                <a:xfrm>
                  <a:off x="1412877" y="2589009"/>
                  <a:ext cx="3511550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64" name="Line 15"/>
                <p:cNvSpPr/>
                <p:nvPr/>
              </p:nvSpPr>
              <p:spPr>
                <a:xfrm>
                  <a:off x="141922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65" name="Line 20"/>
                <p:cNvSpPr/>
                <p:nvPr/>
              </p:nvSpPr>
              <p:spPr>
                <a:xfrm>
                  <a:off x="4924427" y="2454071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1766" name="组合 120"/>
              <p:cNvGrpSpPr/>
              <p:nvPr/>
            </p:nvGrpSpPr>
            <p:grpSpPr>
              <a:xfrm>
                <a:off x="2119472" y="3685517"/>
                <a:ext cx="2103120" cy="144463"/>
                <a:chOff x="2120267" y="2444546"/>
                <a:chExt cx="2103120" cy="144463"/>
              </a:xfrm>
            </p:grpSpPr>
            <p:sp>
              <p:nvSpPr>
                <p:cNvPr id="31767" name="Line 19"/>
                <p:cNvSpPr/>
                <p:nvPr/>
              </p:nvSpPr>
              <p:spPr>
                <a:xfrm>
                  <a:off x="422338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68" name="Line 22"/>
                <p:cNvSpPr/>
                <p:nvPr/>
              </p:nvSpPr>
              <p:spPr>
                <a:xfrm>
                  <a:off x="282130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69" name="Line 24"/>
                <p:cNvSpPr/>
                <p:nvPr/>
              </p:nvSpPr>
              <p:spPr>
                <a:xfrm>
                  <a:off x="212026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70" name="Line 25"/>
                <p:cNvSpPr/>
                <p:nvPr/>
              </p:nvSpPr>
              <p:spPr>
                <a:xfrm>
                  <a:off x="352234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1771" name="组合 88"/>
            <p:cNvGrpSpPr/>
            <p:nvPr/>
          </p:nvGrpSpPr>
          <p:grpSpPr>
            <a:xfrm>
              <a:off x="1977461" y="2044245"/>
              <a:ext cx="2810511" cy="144463"/>
              <a:chOff x="1412081" y="3685517"/>
              <a:chExt cx="2810511" cy="144463"/>
            </a:xfrm>
          </p:grpSpPr>
          <p:grpSp>
            <p:nvGrpSpPr>
              <p:cNvPr id="31772" name="组合 111"/>
              <p:cNvGrpSpPr/>
              <p:nvPr/>
            </p:nvGrpSpPr>
            <p:grpSpPr>
              <a:xfrm>
                <a:off x="1412081" y="3685517"/>
                <a:ext cx="2810511" cy="144463"/>
                <a:chOff x="1412876" y="2444546"/>
                <a:chExt cx="2810511" cy="144463"/>
              </a:xfrm>
            </p:grpSpPr>
            <p:sp>
              <p:nvSpPr>
                <p:cNvPr id="31773" name="Line 14"/>
                <p:cNvSpPr/>
                <p:nvPr/>
              </p:nvSpPr>
              <p:spPr>
                <a:xfrm>
                  <a:off x="1412876" y="2589009"/>
                  <a:ext cx="2810511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74" name="Line 15"/>
                <p:cNvSpPr/>
                <p:nvPr/>
              </p:nvSpPr>
              <p:spPr>
                <a:xfrm>
                  <a:off x="141922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1775" name="组合 112"/>
              <p:cNvGrpSpPr/>
              <p:nvPr/>
            </p:nvGrpSpPr>
            <p:grpSpPr>
              <a:xfrm>
                <a:off x="2119472" y="3685517"/>
                <a:ext cx="2103120" cy="144463"/>
                <a:chOff x="2120267" y="2444546"/>
                <a:chExt cx="2103120" cy="144463"/>
              </a:xfrm>
            </p:grpSpPr>
            <p:sp>
              <p:nvSpPr>
                <p:cNvPr id="31776" name="Line 19"/>
                <p:cNvSpPr/>
                <p:nvPr/>
              </p:nvSpPr>
              <p:spPr>
                <a:xfrm>
                  <a:off x="422338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77" name="Line 22"/>
                <p:cNvSpPr/>
                <p:nvPr/>
              </p:nvSpPr>
              <p:spPr>
                <a:xfrm>
                  <a:off x="282130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78" name="Line 24"/>
                <p:cNvSpPr/>
                <p:nvPr/>
              </p:nvSpPr>
              <p:spPr>
                <a:xfrm>
                  <a:off x="212026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79" name="Line 25"/>
                <p:cNvSpPr/>
                <p:nvPr/>
              </p:nvSpPr>
              <p:spPr>
                <a:xfrm>
                  <a:off x="352234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31780" name="Line 22"/>
            <p:cNvSpPr/>
            <p:nvPr/>
          </p:nvSpPr>
          <p:spPr>
            <a:xfrm flipH="1">
              <a:off x="5488216" y="1939458"/>
              <a:ext cx="799" cy="138113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31781" name="组合 90"/>
            <p:cNvGrpSpPr/>
            <p:nvPr/>
          </p:nvGrpSpPr>
          <p:grpSpPr>
            <a:xfrm>
              <a:off x="1976667" y="3421226"/>
              <a:ext cx="6312252" cy="860780"/>
              <a:chOff x="1412082" y="2680312"/>
              <a:chExt cx="6312252" cy="860780"/>
            </a:xfrm>
          </p:grpSpPr>
          <p:sp>
            <p:nvSpPr>
              <p:cNvPr id="31782" name="AutoShape 50"/>
              <p:cNvSpPr/>
              <p:nvPr/>
            </p:nvSpPr>
            <p:spPr>
              <a:xfrm rot="-5400000">
                <a:off x="4482770" y="-352315"/>
                <a:ext cx="170876" cy="6312252"/>
              </a:xfrm>
              <a:prstGeom prst="leftBrace">
                <a:avLst>
                  <a:gd name="adj1" fmla="val 87049"/>
                  <a:gd name="adj2" fmla="val 50000"/>
                </a:avLst>
              </a:prstGeom>
              <a:noFill/>
              <a:ln w="1905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783" name="Text Box 51"/>
              <p:cNvSpPr txBox="1"/>
              <p:nvPr/>
            </p:nvSpPr>
            <p:spPr>
              <a:xfrm>
                <a:off x="3647973" y="2680312"/>
                <a:ext cx="2011101" cy="860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Times New Roman" panose="02020603050405020304" pitchFamily="18" charset="0"/>
                  </a:rPr>
                  <a:t>？次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1784" name="组合 103"/>
            <p:cNvGrpSpPr/>
            <p:nvPr/>
          </p:nvGrpSpPr>
          <p:grpSpPr>
            <a:xfrm>
              <a:off x="5489326" y="2071790"/>
              <a:ext cx="3708650" cy="964633"/>
              <a:chOff x="1398784" y="1191930"/>
              <a:chExt cx="3708649" cy="964633"/>
            </a:xfrm>
          </p:grpSpPr>
          <p:sp>
            <p:nvSpPr>
              <p:cNvPr id="31785" name="AutoShape 41"/>
              <p:cNvSpPr/>
              <p:nvPr/>
            </p:nvSpPr>
            <p:spPr>
              <a:xfrm rot="5400000">
                <a:off x="2718743" y="676930"/>
                <a:ext cx="159674" cy="2799592"/>
              </a:xfrm>
              <a:prstGeom prst="leftBrace">
                <a:avLst>
                  <a:gd name="adj1" fmla="val 70619"/>
                  <a:gd name="adj2" fmla="val 50000"/>
                </a:avLst>
              </a:prstGeom>
              <a:noFill/>
              <a:ln w="1905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786" name="Text Box 48"/>
              <p:cNvSpPr txBox="1"/>
              <p:nvPr/>
            </p:nvSpPr>
            <p:spPr>
              <a:xfrm>
                <a:off x="1486541" y="1191930"/>
                <a:ext cx="3620892" cy="8609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Times New Roman" panose="02020603050405020304" pitchFamily="18" charset="0"/>
                  </a:rPr>
                  <a:t>比青少年多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1787" name="Text Box 48"/>
            <p:cNvSpPr txBox="1"/>
            <p:nvPr/>
          </p:nvSpPr>
          <p:spPr>
            <a:xfrm>
              <a:off x="-27710" y="1657003"/>
              <a:ext cx="2251061" cy="8609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青少年：</a:t>
              </a:r>
              <a:endPara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788" name="Text Box 48"/>
            <p:cNvSpPr txBox="1"/>
            <p:nvPr/>
          </p:nvSpPr>
          <p:spPr>
            <a:xfrm>
              <a:off x="158774" y="2828486"/>
              <a:ext cx="2277113" cy="8609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婴 儿：</a:t>
              </a:r>
              <a:endPara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1789" name="组合 94"/>
            <p:cNvGrpSpPr/>
            <p:nvPr/>
          </p:nvGrpSpPr>
          <p:grpSpPr>
            <a:xfrm>
              <a:off x="5482662" y="3176123"/>
              <a:ext cx="2810511" cy="144463"/>
              <a:chOff x="1412081" y="3685517"/>
              <a:chExt cx="2810511" cy="144463"/>
            </a:xfrm>
          </p:grpSpPr>
          <p:grpSp>
            <p:nvGrpSpPr>
              <p:cNvPr id="31790" name="组合 95"/>
              <p:cNvGrpSpPr/>
              <p:nvPr/>
            </p:nvGrpSpPr>
            <p:grpSpPr>
              <a:xfrm>
                <a:off x="1412081" y="3685517"/>
                <a:ext cx="2810511" cy="144463"/>
                <a:chOff x="1412876" y="2444546"/>
                <a:chExt cx="2810511" cy="144463"/>
              </a:xfrm>
            </p:grpSpPr>
            <p:sp>
              <p:nvSpPr>
                <p:cNvPr id="31791" name="Line 14"/>
                <p:cNvSpPr/>
                <p:nvPr/>
              </p:nvSpPr>
              <p:spPr>
                <a:xfrm>
                  <a:off x="1412876" y="2589009"/>
                  <a:ext cx="2810511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92" name="Line 15"/>
                <p:cNvSpPr/>
                <p:nvPr/>
              </p:nvSpPr>
              <p:spPr>
                <a:xfrm>
                  <a:off x="141922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1793" name="组合 96"/>
              <p:cNvGrpSpPr/>
              <p:nvPr/>
            </p:nvGrpSpPr>
            <p:grpSpPr>
              <a:xfrm>
                <a:off x="2119472" y="3685517"/>
                <a:ext cx="2103120" cy="144463"/>
                <a:chOff x="2120267" y="2444546"/>
                <a:chExt cx="2103120" cy="144463"/>
              </a:xfrm>
            </p:grpSpPr>
            <p:sp>
              <p:nvSpPr>
                <p:cNvPr id="31794" name="Line 19"/>
                <p:cNvSpPr/>
                <p:nvPr/>
              </p:nvSpPr>
              <p:spPr>
                <a:xfrm>
                  <a:off x="422338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95" name="Line 22"/>
                <p:cNvSpPr/>
                <p:nvPr/>
              </p:nvSpPr>
              <p:spPr>
                <a:xfrm>
                  <a:off x="282130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96" name="Line 24"/>
                <p:cNvSpPr/>
                <p:nvPr/>
              </p:nvSpPr>
              <p:spPr>
                <a:xfrm>
                  <a:off x="212026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97" name="Line 25"/>
                <p:cNvSpPr/>
                <p:nvPr/>
              </p:nvSpPr>
              <p:spPr>
                <a:xfrm>
                  <a:off x="3522347" y="2444546"/>
                  <a:ext cx="0" cy="144463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145" name="Text Box 33"/>
          <p:cNvSpPr txBox="1"/>
          <p:nvPr/>
        </p:nvSpPr>
        <p:spPr>
          <a:xfrm>
            <a:off x="2565400" y="4543425"/>
            <a:ext cx="1973263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= 135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次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35288" y="3295650"/>
            <a:ext cx="2663825" cy="898525"/>
            <a:chOff x="5952" y="5123"/>
            <a:chExt cx="4196" cy="1415"/>
          </a:xfrm>
        </p:grpSpPr>
        <p:sp>
          <p:nvSpPr>
            <p:cNvPr id="31800" name="Text Box 33"/>
            <p:cNvSpPr txBox="1"/>
            <p:nvPr/>
          </p:nvSpPr>
          <p:spPr>
            <a:xfrm>
              <a:off x="5952" y="5381"/>
              <a:ext cx="197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75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×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801" name="Text Box 33"/>
            <p:cNvSpPr txBox="1"/>
            <p:nvPr/>
          </p:nvSpPr>
          <p:spPr>
            <a:xfrm>
              <a:off x="7078" y="5404"/>
              <a:ext cx="307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1+  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1802" name="组合 16"/>
            <p:cNvGrpSpPr/>
            <p:nvPr/>
          </p:nvGrpSpPr>
          <p:grpSpPr>
            <a:xfrm>
              <a:off x="8541" y="5123"/>
              <a:ext cx="981" cy="1415"/>
              <a:chOff x="2075" y="1891"/>
              <a:chExt cx="981" cy="1415"/>
            </a:xfrm>
          </p:grpSpPr>
          <p:sp>
            <p:nvSpPr>
              <p:cNvPr id="31803" name="文本框 17"/>
              <p:cNvSpPr txBox="1"/>
              <p:nvPr/>
            </p:nvSpPr>
            <p:spPr>
              <a:xfrm>
                <a:off x="2075" y="1891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804" name="文本框 18"/>
              <p:cNvSpPr txBox="1"/>
              <p:nvPr/>
            </p:nvSpPr>
            <p:spPr>
              <a:xfrm>
                <a:off x="2080" y="2484"/>
                <a:ext cx="738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2130" y="2587"/>
                <a:ext cx="555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组合 15"/>
          <p:cNvGrpSpPr/>
          <p:nvPr/>
        </p:nvGrpSpPr>
        <p:grpSpPr>
          <a:xfrm>
            <a:off x="2487613" y="3798888"/>
            <a:ext cx="2251075" cy="884237"/>
            <a:chOff x="2370" y="5745"/>
            <a:chExt cx="3547" cy="1393"/>
          </a:xfrm>
        </p:grpSpPr>
        <p:sp>
          <p:nvSpPr>
            <p:cNvPr id="31807" name="Text Box 33"/>
            <p:cNvSpPr txBox="1"/>
            <p:nvPr/>
          </p:nvSpPr>
          <p:spPr>
            <a:xfrm>
              <a:off x="2370" y="6098"/>
              <a:ext cx="354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 = 75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×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808" name="文本框 17"/>
            <p:cNvSpPr txBox="1"/>
            <p:nvPr/>
          </p:nvSpPr>
          <p:spPr>
            <a:xfrm>
              <a:off x="4429" y="5745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9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809" name="文本框 18"/>
            <p:cNvSpPr txBox="1"/>
            <p:nvPr/>
          </p:nvSpPr>
          <p:spPr>
            <a:xfrm>
              <a:off x="4423" y="6316"/>
              <a:ext cx="98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429" y="6441"/>
              <a:ext cx="531" cy="0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11" name="组合 16"/>
          <p:cNvGrpSpPr/>
          <p:nvPr/>
        </p:nvGrpSpPr>
        <p:grpSpPr>
          <a:xfrm>
            <a:off x="7464425" y="711200"/>
            <a:ext cx="433388" cy="939800"/>
            <a:chOff x="1513" y="1914"/>
            <a:chExt cx="682" cy="1480"/>
          </a:xfrm>
        </p:grpSpPr>
        <p:sp>
          <p:nvSpPr>
            <p:cNvPr id="31812" name="文本框 17"/>
            <p:cNvSpPr txBox="1"/>
            <p:nvPr/>
          </p:nvSpPr>
          <p:spPr>
            <a:xfrm>
              <a:off x="1518" y="1914"/>
              <a:ext cx="67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813" name="文本框 18"/>
            <p:cNvSpPr txBox="1"/>
            <p:nvPr/>
          </p:nvSpPr>
          <p:spPr>
            <a:xfrm>
              <a:off x="1513" y="2572"/>
              <a:ext cx="68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535" y="2631"/>
              <a:ext cx="572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649413" y="2003425"/>
            <a:ext cx="6529387" cy="1900238"/>
            <a:chOff x="3550" y="3275"/>
            <a:chExt cx="10281" cy="2993"/>
          </a:xfrm>
        </p:grpSpPr>
        <p:sp>
          <p:nvSpPr>
            <p:cNvPr id="31816" name="AutoShape 27"/>
            <p:cNvSpPr/>
            <p:nvPr/>
          </p:nvSpPr>
          <p:spPr>
            <a:xfrm>
              <a:off x="3550" y="3508"/>
              <a:ext cx="8548" cy="1664"/>
            </a:xfrm>
            <a:prstGeom prst="wedgeRoundRectCallout">
              <a:avLst>
                <a:gd name="adj1" fmla="val 55000"/>
                <a:gd name="adj2" fmla="val -13218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也可以先求婴儿每分钟心跳次数是青少年的几分之几。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pic>
          <p:nvPicPr>
            <p:cNvPr id="31817" name="图片 29" descr="E:\新画人物图\女01 拷贝.png女01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404" y="3275"/>
              <a:ext cx="1427" cy="299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633413" y="1385888"/>
            <a:ext cx="4105275" cy="1644650"/>
            <a:chOff x="136" y="1500"/>
            <a:chExt cx="6463" cy="2590"/>
          </a:xfrm>
        </p:grpSpPr>
        <p:sp>
          <p:nvSpPr>
            <p:cNvPr id="32770" name="AutoShape 27"/>
            <p:cNvSpPr/>
            <p:nvPr/>
          </p:nvSpPr>
          <p:spPr>
            <a:xfrm>
              <a:off x="1487" y="1500"/>
              <a:ext cx="5112" cy="1361"/>
            </a:xfrm>
            <a:prstGeom prst="wedgeRoundRectCallout">
              <a:avLst>
                <a:gd name="adj1" fmla="val -55903"/>
                <a:gd name="adj2" fmla="val 22500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 anchorCtr="0">
              <a:spAutoFit/>
            </a:bodyPr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画线段图能清楚地表示数量关系。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pic>
          <p:nvPicPr>
            <p:cNvPr id="32771" name="图片 3" descr="E:\新画人物图\男01 拷贝.png男01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36" y="1701"/>
              <a:ext cx="1139" cy="238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4813300" y="519113"/>
            <a:ext cx="3856038" cy="1735137"/>
            <a:chOff x="6953" y="2800"/>
            <a:chExt cx="6070" cy="2734"/>
          </a:xfrm>
        </p:grpSpPr>
        <p:sp>
          <p:nvSpPr>
            <p:cNvPr id="32773" name="AutoShape 27"/>
            <p:cNvSpPr/>
            <p:nvPr/>
          </p:nvSpPr>
          <p:spPr>
            <a:xfrm>
              <a:off x="6953" y="2800"/>
              <a:ext cx="4898" cy="1361"/>
            </a:xfrm>
            <a:prstGeom prst="wedgeRoundRectCallout">
              <a:avLst>
                <a:gd name="adj1" fmla="val 54190"/>
                <a:gd name="adj2" fmla="val 20662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 anchorCtr="0">
              <a:spAutoFit/>
            </a:bodyPr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我算算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135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次比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75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次多几分之几。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pic>
          <p:nvPicPr>
            <p:cNvPr id="32774" name="图片 24" descr="E:\新画人物图\女02 拷贝.png女02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40" y="3263"/>
              <a:ext cx="1083" cy="22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2782" name="Text Box 13"/>
          <p:cNvSpPr txBox="1"/>
          <p:nvPr/>
        </p:nvSpPr>
        <p:spPr>
          <a:xfrm>
            <a:off x="3106738" y="2603500"/>
            <a:ext cx="269081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135－75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÷75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2030413" y="4284663"/>
            <a:ext cx="46767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答：婴儿每分钟心跳约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135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次。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09588" y="339725"/>
            <a:ext cx="1989138" cy="473075"/>
          </a:xfrm>
          <a:prstGeom prst="roundRect">
            <a:avLst>
              <a:gd name="adj" fmla="val 47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27004" anchor="ctr" anchorCtr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/>
              </a:rPr>
              <a:t>回顾与反思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/>
            </a:endParaRPr>
          </a:p>
        </p:txBody>
      </p:sp>
      <p:sp>
        <p:nvSpPr>
          <p:cNvPr id="10" name="Text Box 13"/>
          <p:cNvSpPr txBox="1"/>
          <p:nvPr/>
        </p:nvSpPr>
        <p:spPr>
          <a:xfrm>
            <a:off x="2879725" y="3116263"/>
            <a:ext cx="197961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60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÷75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879725" y="3451225"/>
            <a:ext cx="852488" cy="914400"/>
            <a:chOff x="4534" y="5436"/>
            <a:chExt cx="1344" cy="1440"/>
          </a:xfrm>
        </p:grpSpPr>
        <p:grpSp>
          <p:nvGrpSpPr>
            <p:cNvPr id="32780" name="组合 3"/>
            <p:cNvGrpSpPr/>
            <p:nvPr/>
          </p:nvGrpSpPr>
          <p:grpSpPr>
            <a:xfrm>
              <a:off x="4760" y="5436"/>
              <a:ext cx="1118" cy="1440"/>
              <a:chOff x="6584" y="5146"/>
              <a:chExt cx="2432" cy="1440"/>
            </a:xfrm>
          </p:grpSpPr>
          <p:sp>
            <p:nvSpPr>
              <p:cNvPr id="32781" name="Text Box 33"/>
              <p:cNvSpPr txBox="1"/>
              <p:nvPr/>
            </p:nvSpPr>
            <p:spPr>
              <a:xfrm>
                <a:off x="6584" y="5458"/>
                <a:ext cx="2432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2" name="组合 16"/>
              <p:cNvGrpSpPr/>
              <p:nvPr/>
            </p:nvGrpSpPr>
            <p:grpSpPr>
              <a:xfrm>
                <a:off x="7581" y="5146"/>
                <a:ext cx="1102" cy="1440"/>
                <a:chOff x="1115" y="1914"/>
                <a:chExt cx="1101" cy="1440"/>
              </a:xfrm>
            </p:grpSpPr>
            <p:sp>
              <p:nvSpPr>
                <p:cNvPr id="32783" name="文本框 17"/>
                <p:cNvSpPr txBox="1"/>
                <p:nvPr/>
              </p:nvSpPr>
              <p:spPr>
                <a:xfrm>
                  <a:off x="1115" y="1914"/>
                  <a:ext cx="981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4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784" name="文本框 18"/>
                <p:cNvSpPr txBox="1"/>
                <p:nvPr/>
              </p:nvSpPr>
              <p:spPr>
                <a:xfrm>
                  <a:off x="1132" y="2532"/>
                  <a:ext cx="987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3" name="直接连接符 1"/>
                <p:cNvCxnSpPr/>
                <p:nvPr/>
              </p:nvCxnSpPr>
              <p:spPr>
                <a:xfrm>
                  <a:off x="1338" y="2631"/>
                  <a:ext cx="878" cy="0"/>
                </a:xfrm>
                <a:prstGeom prst="line">
                  <a:avLst/>
                </a:prstGeom>
                <a:ln w="25400" cmpd="sng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786" name="Text Box 13"/>
            <p:cNvSpPr txBox="1"/>
            <p:nvPr/>
          </p:nvSpPr>
          <p:spPr>
            <a:xfrm>
              <a:off x="4534" y="5745"/>
              <a:ext cx="72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＝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3278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836" name="文本框 2"/>
          <p:cNvSpPr txBox="1"/>
          <p:nvPr/>
        </p:nvSpPr>
        <p:spPr>
          <a:xfrm>
            <a:off x="3387725" y="88900"/>
            <a:ext cx="26289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P15  </a:t>
            </a:r>
            <a:r>
              <a:rPr lang="zh-CN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3837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50" y="242888"/>
            <a:ext cx="1485900" cy="6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559400" y="695547"/>
            <a:ext cx="835869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李叔叔的餐馆过去每天的厨余垃圾大约是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100 kg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，实行“光盘行动”后，厨余垃圾大约减少了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。现在这家餐馆每天的厨余垃圾大约是多少千克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26632" name="对象 1"/>
          <p:cNvGraphicFramePr>
            <a:graphicFrameLocks noChangeAspect="1"/>
          </p:cNvGraphicFramePr>
          <p:nvPr/>
        </p:nvGraphicFramePr>
        <p:xfrm>
          <a:off x="7543800" y="1353520"/>
          <a:ext cx="28416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2" imgW="3657600" imgH="9753600" progId="Equation.DSMT4">
                  <p:embed/>
                </p:oleObj>
              </mc:Choice>
              <mc:Fallback>
                <p:oleObj name="Equation" r:id="rId2" imgW="3657600" imgH="9753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353520"/>
                        <a:ext cx="284163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4156953" y="3650802"/>
            <a:ext cx="0" cy="12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 bwMode="auto">
          <a:xfrm>
            <a:off x="1669340" y="3650802"/>
            <a:ext cx="4973638" cy="125413"/>
            <a:chOff x="2026285" y="4134194"/>
            <a:chExt cx="4973031" cy="12469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026285" y="4255729"/>
              <a:ext cx="497303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2026285" y="4134194"/>
              <a:ext cx="0" cy="1246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6999316" y="4134194"/>
              <a:ext cx="0" cy="1246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 bwMode="auto">
          <a:xfrm>
            <a:off x="1675689" y="2895152"/>
            <a:ext cx="4967288" cy="700086"/>
            <a:chOff x="2031867" y="3378819"/>
            <a:chExt cx="4967447" cy="699452"/>
          </a:xfrm>
        </p:grpSpPr>
        <p:sp>
          <p:nvSpPr>
            <p:cNvPr id="26655" name="AutoShape 38"/>
            <p:cNvSpPr/>
            <p:nvPr/>
          </p:nvSpPr>
          <p:spPr bwMode="auto">
            <a:xfrm rot="5400000" flipV="1">
              <a:off x="4388572" y="1467529"/>
              <a:ext cx="254036" cy="4967447"/>
            </a:xfrm>
            <a:prstGeom prst="leftBrace">
              <a:avLst>
                <a:gd name="adj1" fmla="val 177164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ea typeface="黑体" panose="02010609060101010101" pitchFamily="49" charset="-122"/>
              </a:endParaRPr>
            </a:p>
          </p:txBody>
        </p:sp>
        <p:sp>
          <p:nvSpPr>
            <p:cNvPr id="26656" name="Text Box 40"/>
            <p:cNvSpPr txBox="1">
              <a:spLocks noChangeArrowheads="1"/>
            </p:cNvSpPr>
            <p:nvPr/>
          </p:nvSpPr>
          <p:spPr bwMode="auto">
            <a:xfrm>
              <a:off x="3621218" y="3378819"/>
              <a:ext cx="2203269" cy="45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ea typeface="黑体" panose="02010609060101010101" pitchFamily="49" charset="-122"/>
                </a:rPr>
                <a:t>“</a:t>
              </a:r>
              <a:r>
                <a:rPr lang="en-US" altLang="zh-CN" sz="2400" b="1" dirty="0">
                  <a:solidFill>
                    <a:srgbClr val="FF0000"/>
                  </a:solidFill>
                  <a:ea typeface="黑体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ea typeface="黑体" panose="02010609060101010101" pitchFamily="49" charset="-122"/>
                </a:rPr>
                <a:t>” </a:t>
              </a:r>
              <a:r>
                <a:rPr lang="en-US" altLang="zh-CN" sz="2400" b="1" dirty="0">
                  <a:solidFill>
                    <a:srgbClr val="FF0000"/>
                  </a:solidFill>
                  <a:ea typeface="黑体" panose="02010609060101010101" pitchFamily="49" charset="-122"/>
                </a:rPr>
                <a:t>100kg</a:t>
              </a:r>
              <a:endParaRPr lang="en-US" altLang="zh-CN" sz="2400" b="1" dirty="0">
                <a:solidFill>
                  <a:srgbClr val="FF000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5380040" y="3823922"/>
            <a:ext cx="1624889" cy="788399"/>
            <a:chOff x="5771421" y="3617574"/>
            <a:chExt cx="1624790" cy="787348"/>
          </a:xfrm>
        </p:grpSpPr>
        <p:sp>
          <p:nvSpPr>
            <p:cNvPr id="26652" name="Text Box 33"/>
            <p:cNvSpPr txBox="1">
              <a:spLocks noChangeArrowheads="1"/>
            </p:cNvSpPr>
            <p:nvPr/>
          </p:nvSpPr>
          <p:spPr bwMode="auto">
            <a:xfrm>
              <a:off x="5829444" y="3787402"/>
              <a:ext cx="1566767" cy="459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减少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653" name="AutoShape 32"/>
            <p:cNvSpPr/>
            <p:nvPr/>
          </p:nvSpPr>
          <p:spPr bwMode="auto">
            <a:xfrm rot="16200000">
              <a:off x="6298723" y="3090272"/>
              <a:ext cx="210201" cy="1264805"/>
            </a:xfrm>
            <a:prstGeom prst="leftBrace">
              <a:avLst>
                <a:gd name="adj1" fmla="val 61569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ea typeface="黑体" panose="02010609060101010101" pitchFamily="49" charset="-122"/>
              </a:endParaRPr>
            </a:p>
          </p:txBody>
        </p:sp>
        <p:graphicFrame>
          <p:nvGraphicFramePr>
            <p:cNvPr id="26654" name="对象 39"/>
            <p:cNvGraphicFramePr>
              <a:graphicFrameLocks noChangeAspect="1"/>
            </p:cNvGraphicFramePr>
            <p:nvPr/>
          </p:nvGraphicFramePr>
          <p:xfrm>
            <a:off x="6558771" y="3645523"/>
            <a:ext cx="284145" cy="759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7" name="Equation" r:id="rId4" imgW="3657600" imgH="9753600" progId="Equation.DSMT4">
                    <p:embed/>
                  </p:oleObj>
                </mc:Choice>
                <mc:Fallback>
                  <p:oleObj name="Equation" r:id="rId4" imgW="3657600" imgH="9753600" progId="Equation.DSMT4">
                    <p:embed/>
                    <p:pic>
                      <p:nvPicPr>
                        <p:cNvPr id="0" name="对象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8771" y="3645523"/>
                          <a:ext cx="284145" cy="7593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3" name="直接连接符 42"/>
          <p:cNvCxnSpPr/>
          <p:nvPr/>
        </p:nvCxnSpPr>
        <p:spPr>
          <a:xfrm flipV="1">
            <a:off x="2923465" y="3639690"/>
            <a:ext cx="0" cy="1254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5393615" y="3647627"/>
            <a:ext cx="0" cy="12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 bwMode="auto">
          <a:xfrm>
            <a:off x="5394326" y="3595240"/>
            <a:ext cx="1250240" cy="196850"/>
            <a:chOff x="6377688" y="4078273"/>
            <a:chExt cx="622779" cy="197405"/>
          </a:xfrm>
        </p:grpSpPr>
        <p:sp>
          <p:nvSpPr>
            <p:cNvPr id="26649" name="Line 23"/>
            <p:cNvSpPr>
              <a:spLocks noChangeShapeType="1"/>
            </p:cNvSpPr>
            <p:nvPr/>
          </p:nvSpPr>
          <p:spPr bwMode="auto">
            <a:xfrm>
              <a:off x="6377688" y="4247804"/>
              <a:ext cx="6216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 flipV="1">
              <a:off x="7000467" y="4090740"/>
              <a:ext cx="0" cy="1849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1" name="Line 26"/>
            <p:cNvSpPr>
              <a:spLocks noChangeShapeType="1"/>
            </p:cNvSpPr>
            <p:nvPr/>
          </p:nvSpPr>
          <p:spPr bwMode="auto">
            <a:xfrm flipV="1">
              <a:off x="6377688" y="4078273"/>
              <a:ext cx="0" cy="1849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1633890" y="4282177"/>
            <a:ext cx="3741383" cy="713059"/>
            <a:chOff x="2022115" y="4270201"/>
            <a:chExt cx="4355562" cy="713647"/>
          </a:xfrm>
        </p:grpSpPr>
        <p:sp>
          <p:nvSpPr>
            <p:cNvPr id="26647" name="AutoShape 28"/>
            <p:cNvSpPr/>
            <p:nvPr/>
          </p:nvSpPr>
          <p:spPr bwMode="auto">
            <a:xfrm rot="-5400000">
              <a:off x="4075926" y="2216389"/>
              <a:ext cx="247939" cy="4355562"/>
            </a:xfrm>
            <a:prstGeom prst="leftBrace">
              <a:avLst>
                <a:gd name="adj1" fmla="val 162414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 b="1">
                <a:ea typeface="黑体" panose="02010609060101010101" pitchFamily="49" charset="-122"/>
              </a:endParaRPr>
            </a:p>
          </p:txBody>
        </p:sp>
        <p:sp>
          <p:nvSpPr>
            <p:cNvPr id="26648" name="Rectangle 29"/>
            <p:cNvSpPr>
              <a:spLocks noChangeArrowheads="1"/>
            </p:cNvSpPr>
            <p:nvPr/>
          </p:nvSpPr>
          <p:spPr bwMode="auto">
            <a:xfrm>
              <a:off x="3114615" y="4523093"/>
              <a:ext cx="3153207" cy="46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现在的厨余垃圾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WPS 演示</Application>
  <PresentationFormat>全屏显示(16:9)</PresentationFormat>
  <Paragraphs>244</Paragraphs>
  <Slides>13</Slides>
  <Notes>40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Times New Roman</vt:lpstr>
      <vt:lpstr>魏碑体</vt:lpstr>
      <vt:lpstr>Segoe Print</vt:lpstr>
      <vt:lpstr>Arial Narrow</vt:lpstr>
      <vt:lpstr>Bell MT</vt:lpstr>
      <vt:lpstr>Arial Unicode MS</vt:lpstr>
      <vt:lpstr>Calibri</vt:lpstr>
      <vt:lpstr>1_默认设计模板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2022-09-01T14:48:10Z</dcterms:created>
  <dcterms:modified xsi:type="dcterms:W3CDTF">2022-09-01T14:48:10Z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KSORubyTemplateID">
    <vt:lpwstr>13</vt:lpwstr>
  </property>
  <property fmtid="{D5CDD505-2E9C-101B-9397-08002B2CF9AE}" pid="5" name="ICV">
    <vt:lpwstr>5D37D5B6BC2446DAB8D9A469F3FC06DE</vt:lpwstr>
  </property>
</Properties>
</file>