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81" r:id="rId3"/>
    <p:sldId id="520" r:id="rId4"/>
    <p:sldId id="521" r:id="rId5"/>
    <p:sldId id="496" r:id="rId6"/>
    <p:sldId id="522" r:id="rId7"/>
    <p:sldId id="538" r:id="rId8"/>
    <p:sldId id="507" r:id="rId9"/>
    <p:sldId id="498" r:id="rId10"/>
    <p:sldId id="523" r:id="rId11"/>
    <p:sldId id="524" r:id="rId12"/>
    <p:sldId id="539" r:id="rId13"/>
    <p:sldId id="525" r:id="rId14"/>
    <p:sldId id="502" r:id="rId15"/>
    <p:sldId id="526" r:id="rId16"/>
    <p:sldId id="527" r:id="rId18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2"/>
    <a:srgbClr val="D4E15B"/>
    <a:srgbClr val="FFFFFF"/>
    <a:srgbClr val="1FB3A9"/>
    <a:srgbClr val="2E6B5E"/>
    <a:srgbClr val="378070"/>
    <a:srgbClr val="F9EDD3"/>
    <a:srgbClr val="AD6517"/>
    <a:srgbClr val="EBC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77"/>
        <p:guide pos="3010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39"/>
          <p:cNvSpPr txBox="1"/>
          <p:nvPr/>
        </p:nvSpPr>
        <p:spPr>
          <a:xfrm>
            <a:off x="-156527" y="2294890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练习十九    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2165033" y="1042988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百分数（一）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3" name="TextBox 26"/>
          <p:cNvSpPr txBox="1">
            <a:spLocks noChangeArrowheads="1"/>
          </p:cNvSpPr>
          <p:nvPr/>
        </p:nvSpPr>
        <p:spPr bwMode="auto">
          <a:xfrm>
            <a:off x="2103120" y="3345180"/>
            <a:ext cx="4912360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24.06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÷（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1+7%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≈22.5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（吨）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457200" y="590550"/>
            <a:ext cx="8063865" cy="2675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9.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袁隆平院士是我国著名科学家，被誉为“杂交水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稻之父”。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2021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袁隆平院士指导的杂交水稻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示范片双季稻年平均产量达到了每公顷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24.06 t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比攻关目标高了约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7 %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。攻关目标约是每公顷多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少吨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?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（得数保留一位小数。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1524000" y="4095750"/>
            <a:ext cx="532066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攻关目标约是每公顷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22.5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吨。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9" name="TextBox 3"/>
          <p:cNvSpPr txBox="1"/>
          <p:nvPr/>
        </p:nvSpPr>
        <p:spPr>
          <a:xfrm>
            <a:off x="381000" y="436880"/>
            <a:ext cx="7854315" cy="1706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5000"/>
              </a:lnSpc>
              <a:spcBef>
                <a:spcPct val="0"/>
              </a:spcBef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10.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参加摄影比赛的作品共有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125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幅，其中一等奖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6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5000"/>
              </a:lnSpc>
              <a:spcBef>
                <a:spcPct val="0"/>
              </a:spcBef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幅，二等奖的数量占参赛作品的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16%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，三等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5000"/>
              </a:lnSpc>
              <a:spcBef>
                <a:spcPct val="0"/>
              </a:spcBef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奖的数量比二等奖多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40%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40" name="TextBox 3"/>
          <p:cNvSpPr txBox="1"/>
          <p:nvPr/>
        </p:nvSpPr>
        <p:spPr>
          <a:xfrm>
            <a:off x="726440" y="2200275"/>
            <a:ext cx="72326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提出用百分数解决的问题，并进行解答。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38200" y="2720975"/>
            <a:ext cx="6729095" cy="17703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问：二等奖有多少幅？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16%=20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（幅）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答：二等奖有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幅。（答案不唯一）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516890" y="591820"/>
            <a:ext cx="810958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11.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月初鸡蛋价格比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7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月初上涨了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％，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9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月初又比</a:t>
            </a:r>
            <a:endParaRPr lang="zh-CN" altLang="en-US" sz="2800" b="1" dirty="0" smtClean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  8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月初回落了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15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％。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9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月初鸡蛋价格与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7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月初相比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是涨了还是跌了？涨跌幅度是多少？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515110" y="2874010"/>
            <a:ext cx="6334125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10%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）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15%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）＝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0.935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057400" y="3471545"/>
            <a:ext cx="5083810" cy="6508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ea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0.935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÷1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0.065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6.5%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57200" y="4173220"/>
            <a:ext cx="813117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答：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月初鸡蛋价格与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7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月初相比跌了，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跌了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6.5%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9" name="TextBox 6"/>
          <p:cNvSpPr txBox="1"/>
          <p:nvPr/>
        </p:nvSpPr>
        <p:spPr>
          <a:xfrm>
            <a:off x="2514600" y="2344420"/>
            <a:ext cx="45275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假设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月初鸡蛋价格</a:t>
            </a:r>
            <a:r>
              <a:rPr 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为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矩形 1"/>
          <p:cNvSpPr>
            <a:spLocks noChangeArrowheads="1"/>
          </p:cNvSpPr>
          <p:nvPr/>
        </p:nvSpPr>
        <p:spPr bwMode="auto">
          <a:xfrm>
            <a:off x="538225" y="514375"/>
            <a:ext cx="7921500" cy="177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12.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某种蔬菜去年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月第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二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周比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第一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周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降价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5%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，第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三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周比第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二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周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又降价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5%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。两周以来共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降价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百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分之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多少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14033" y="2301503"/>
            <a:ext cx="4650740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>
              <a:lnSpc>
                <a:spcPts val="3600"/>
              </a:lnSpc>
              <a:buFont typeface="Arial" panose="020B0604020202020204" pitchFamily="34" charset="0"/>
              <a:buNone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解：假设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第一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周的价格为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1156970" y="2873375"/>
            <a:ext cx="8395970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>
              <a:lnSpc>
                <a:spcPts val="3600"/>
              </a:lnSpc>
              <a:buFont typeface="Arial" panose="020B0604020202020204" pitchFamily="34" charset="0"/>
              <a:buNone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第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三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周的价格：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(1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5%)×(1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5%)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0.9025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199833" y="3392488"/>
            <a:ext cx="6773862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>
              <a:lnSpc>
                <a:spcPts val="36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降价幅度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(1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0.9025)÷1=0.0975=9.75%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527050" y="3897630"/>
            <a:ext cx="560387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答：两周以来共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降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9.75%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01320" y="525145"/>
            <a:ext cx="7879080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13.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某品牌的手机进行促销活动，降价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％。在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此</a:t>
            </a:r>
            <a:endParaRPr lang="zh-CN" altLang="en-US" sz="2800" b="1" dirty="0" smtClean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基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础上，商场又返还实际售价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％的现金。此时</a:t>
            </a:r>
            <a:endParaRPr lang="zh-CN" altLang="en-US" sz="2800" b="1" dirty="0" smtClean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买这个品牌的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手机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，相当于降价百分之多少？</a:t>
            </a:r>
            <a:endParaRPr lang="zh-CN" altLang="en-US" sz="2800" b="1" dirty="0" smtClean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67255" y="2707640"/>
            <a:ext cx="3609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％）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=0.92</a:t>
            </a:r>
            <a:endParaRPr lang="zh-CN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2169795" y="3300730"/>
            <a:ext cx="5391150" cy="10388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0.92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％）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=0.874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0.874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0.126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=12.6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</a:t>
            </a:r>
            <a:endParaRPr lang="zh-CN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169795" y="4413885"/>
            <a:ext cx="45339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答：相当于降价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12.6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％。</a:t>
            </a:r>
            <a:endParaRPr lang="zh-CN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2771775" y="2111375"/>
            <a:ext cx="24009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假设原价为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59080" y="330200"/>
            <a:ext cx="8625205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14.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红光农场去年植树的数量比前年成活的树木多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％，</a:t>
            </a:r>
            <a:endParaRPr lang="zh-CN" altLang="en-US" sz="2800" b="1" dirty="0" smtClean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去年的成活率是</a:t>
            </a: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％。去年成活的树木数量是前年</a:t>
            </a:r>
            <a:endParaRPr lang="zh-CN" altLang="en-US" sz="2800" b="1" dirty="0" smtClean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成活树木的百分之多少？</a:t>
            </a:r>
            <a:endParaRPr lang="zh-CN" altLang="en-US" sz="2800" b="1" dirty="0" smtClean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476250" y="4205605"/>
            <a:ext cx="8408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答：去年成活的树木数量是前年成活树木的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％。</a:t>
            </a:r>
            <a:endParaRPr lang="zh-CN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05380" y="2512060"/>
            <a:ext cx="3609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％）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=1.5</a:t>
            </a:r>
            <a:endParaRPr lang="zh-CN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TextBox 6"/>
          <p:cNvSpPr txBox="1"/>
          <p:nvPr/>
        </p:nvSpPr>
        <p:spPr>
          <a:xfrm>
            <a:off x="2519680" y="3089275"/>
            <a:ext cx="2590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1.5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=1.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1862455" y="1971675"/>
            <a:ext cx="5046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假设前年成活的树木数量为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2538730" y="3683635"/>
            <a:ext cx="2590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1.2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1=120%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1"/>
          <p:cNvSpPr/>
          <p:nvPr/>
        </p:nvSpPr>
        <p:spPr>
          <a:xfrm>
            <a:off x="438785" y="717550"/>
            <a:ext cx="8322945" cy="3449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填空。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）为了迎接运动会，同学们做了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面黄旗，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面红旗，做的红旗比黄旗多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面，多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_____%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。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）育新小学图书馆有图书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4000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册，新风小学图书馆有图书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5000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册，育新小学的图书比新风小学的少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_</a:t>
            </a:r>
            <a:r>
              <a:rPr lang="en-US" altLang="zh-CN" sz="2800" b="1" u="sng" dirty="0">
                <a:latin typeface="Times New Roman" panose="02020603050405020304" pitchFamily="18" charset="0"/>
                <a:ea typeface="黑体" panose="02010609060101010101" pitchFamily="2" charset="-122"/>
              </a:rPr>
              <a:t>___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册，少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606925" y="1952625"/>
            <a:ext cx="3651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</a:t>
            </a:r>
            <a:endParaRPr lang="zh-CN" altLang="en-US" sz="2800" dirty="0">
              <a:solidFill>
                <a:srgbClr val="FF0000"/>
              </a:solidFill>
              <a:latin typeface="Gulim" panose="020B0600000101010101" pitchFamily="34" charset="-127"/>
              <a:ea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399213" y="1952625"/>
            <a:ext cx="544512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20</a:t>
            </a:r>
            <a:endParaRPr lang="zh-CN" altLang="en-US" sz="2800" dirty="0">
              <a:solidFill>
                <a:srgbClr val="FF0000"/>
              </a:solidFill>
              <a:latin typeface="Gulim" panose="020B0600000101010101" pitchFamily="34" charset="-127"/>
              <a:ea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3400" y="3573780"/>
            <a:ext cx="9829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1000</a:t>
            </a:r>
            <a:endParaRPr lang="zh-CN" altLang="en-US" sz="2800" dirty="0">
              <a:solidFill>
                <a:srgbClr val="FF0000"/>
              </a:solidFill>
              <a:latin typeface="Gulim" panose="020B0600000101010101" pitchFamily="34" charset="-127"/>
              <a:ea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796858" y="3571875"/>
            <a:ext cx="5429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20</a:t>
            </a:r>
            <a:endParaRPr lang="zh-CN" altLang="en-US" sz="2800" dirty="0">
              <a:solidFill>
                <a:srgbClr val="FF0000"/>
              </a:solidFill>
              <a:latin typeface="Gulim" panose="020B0600000101010101" pitchFamily="34" charset="-127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2"/>
          <p:cNvSpPr/>
          <p:nvPr/>
        </p:nvSpPr>
        <p:spPr>
          <a:xfrm>
            <a:off x="532765" y="666750"/>
            <a:ext cx="8373745" cy="178943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eaLnBrk="1" latin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2.1999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年我国藏羚羊的数量是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7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万只左右，到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2021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年底增加到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万只左右。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2021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年年底藏羚羊的数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量比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1999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年增加了百分之多少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?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429000" y="2419454"/>
            <a:ext cx="23241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÷7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334068" y="2911579"/>
            <a:ext cx="143129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23÷7</a:t>
            </a:r>
            <a:endParaRPr lang="en-US" altLang="zh-CN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409633" y="3359889"/>
            <a:ext cx="17283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≈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328.57%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514650" y="4095854"/>
            <a:ext cx="36952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答：增加了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约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328.57%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文本框 14"/>
          <p:cNvSpPr txBox="1"/>
          <p:nvPr/>
        </p:nvSpPr>
        <p:spPr>
          <a:xfrm>
            <a:off x="340360" y="514350"/>
            <a:ext cx="8558530" cy="17703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1" latin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小亮乘火车去奶奶家，原来要用16小时。现在火车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提速了，14 小时就能到。现在乘火车去奶奶家的时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间比原来节省了百分之多少?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981835" y="2419350"/>
            <a:ext cx="41503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16=12.5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5435" y="3104515"/>
            <a:ext cx="86531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现在乘火车去奶奶家的时间比原来节省了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12.5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％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2"/>
          <p:cNvSpPr/>
          <p:nvPr/>
        </p:nvSpPr>
        <p:spPr>
          <a:xfrm>
            <a:off x="181610" y="430530"/>
            <a:ext cx="8863330" cy="188722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经过防沙治沙综合治理，西部某沙漠完全沙化的面积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已由原来的大约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1.8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万平方千米缩小为约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1.2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万平方千米，</a:t>
            </a:r>
            <a:endParaRPr lang="en-US" altLang="zh-CN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完全沙化的面积大约减少了百分之多少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?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23670" y="2540000"/>
            <a:ext cx="6936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1.8 ≈ 0.333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33.3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90600" y="3486150"/>
            <a:ext cx="7461250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完全沙化的面积大约减少了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33.3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％。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9" name="矩形 14"/>
          <p:cNvSpPr/>
          <p:nvPr/>
        </p:nvSpPr>
        <p:spPr>
          <a:xfrm>
            <a:off x="313055" y="410845"/>
            <a:ext cx="8658225" cy="19862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10000"/>
              </a:lnSpc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王阿姨正在录入一篇文章，已经录入了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1600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个字，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10000"/>
              </a:lnSpc>
              <a:buFont typeface="Arial" panose="020B0604020202020204" pitchFamily="34" charset="0"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占全文的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40%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10000"/>
              </a:lnSpc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）全文共有多少个字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?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10000"/>
              </a:lnSpc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还有多少个字没有录入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?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762000" y="2421255"/>
            <a:ext cx="4996815" cy="2330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1600÷40%=4000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个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答：全文共有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字。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4000×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40%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=2400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个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)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答：还有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2400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个字没有录入。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charRg st="2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>
                                            <p:txEl>
                                              <p:charRg st="20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charRg st="33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>
                                            <p:txEl>
                                              <p:charRg st="33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3" name="Rectangle 2"/>
          <p:cNvSpPr/>
          <p:nvPr/>
        </p:nvSpPr>
        <p:spPr>
          <a:xfrm>
            <a:off x="533400" y="285750"/>
            <a:ext cx="7720330" cy="129794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6.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一个长方体木块长、宽、高分别是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5cm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4cm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、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3cm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。如果用它锯成一个最大的正方体，体积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要比原来减少百分之多少？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42540" y="2050415"/>
            <a:ext cx="41275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3=60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（立方厘米）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72665" y="4086225"/>
            <a:ext cx="5137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答：体积要比原来减少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41270" y="2691765"/>
            <a:ext cx="43465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3=27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（立方厘米）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371725" y="3347085"/>
            <a:ext cx="35953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60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27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60=55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％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矩形 1"/>
          <p:cNvSpPr/>
          <p:nvPr/>
        </p:nvSpPr>
        <p:spPr>
          <a:xfrm>
            <a:off x="193675" y="481330"/>
            <a:ext cx="860234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7.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养鸡场用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2400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个鸡蛋孵小鸡，有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没有孵出来，孵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出来的小鸡有多少只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?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69795" y="1926590"/>
            <a:ext cx="48050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2400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5%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2280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只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31695" y="2760345"/>
            <a:ext cx="4725988" cy="553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lnSpc>
                <a:spcPts val="3600"/>
              </a:lnSpc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孵出来的小鸡有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2280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只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。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2"/>
          <p:cNvSpPr txBox="1">
            <a:spLocks noChangeArrowheads="1"/>
          </p:cNvSpPr>
          <p:nvPr/>
        </p:nvSpPr>
        <p:spPr bwMode="auto">
          <a:xfrm>
            <a:off x="1927860" y="2647950"/>
            <a:ext cx="4883785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1+10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=1.43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（米）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endParaRPr lang="en-US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09600" y="622935"/>
            <a:ext cx="7531735" cy="177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8.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曙光小学以往的跳高纪录是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1.3m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，本次比赛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中王平的跳高成绩比这一纪录高了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10%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。王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平的跳高成绩是多少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?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98625" y="3562350"/>
            <a:ext cx="5472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答：王平的跳高成绩是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1.43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米。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5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1968</Words>
  <Application>WPS 演示</Application>
  <PresentationFormat>在屏幕上显示</PresentationFormat>
  <Paragraphs>176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宋体</vt:lpstr>
      <vt:lpstr>Wingdings</vt:lpstr>
      <vt:lpstr>黑体</vt:lpstr>
      <vt:lpstr>微软雅黑</vt:lpstr>
      <vt:lpstr>Times New Roman</vt:lpstr>
      <vt:lpstr>Gulim</vt:lpstr>
      <vt:lpstr>等线</vt:lpstr>
      <vt:lpstr>Malgun Gothic</vt:lpstr>
      <vt:lpstr>Calibri</vt:lpstr>
      <vt:lpstr>Arial Narrow</vt:lpstr>
      <vt:lpstr>Bell MT</vt:lpstr>
      <vt:lpstr>Arial Unicode MS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2022-09-02T03:15:20Z</dcterms:created>
  <dcterms:modified xsi:type="dcterms:W3CDTF">2022-09-02T03:15:20Z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E61AC353C49E4CEBB4920049B42F9834</vt:lpwstr>
  </property>
</Properties>
</file>