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0"/>
  </p:handoutMasterIdLst>
  <p:sldIdLst>
    <p:sldId id="849" r:id="rId3"/>
    <p:sldId id="897" r:id="rId4"/>
    <p:sldId id="914" r:id="rId6"/>
    <p:sldId id="801" r:id="rId7"/>
    <p:sldId id="803" r:id="rId8"/>
    <p:sldId id="915" r:id="rId9"/>
    <p:sldId id="877" r:id="rId10"/>
    <p:sldId id="817" r:id="rId11"/>
    <p:sldId id="808" r:id="rId12"/>
    <p:sldId id="809" r:id="rId13"/>
    <p:sldId id="833" r:id="rId14"/>
    <p:sldId id="835" r:id="rId15"/>
    <p:sldId id="842" r:id="rId16"/>
    <p:sldId id="823" r:id="rId17"/>
    <p:sldId id="896" r:id="rId18"/>
    <p:sldId id="830" r:id="rId19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7" clrIdx="2"/>
  <p:cmAuthor id="4" name="优翼" initials="优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6F8"/>
    <a:srgbClr val="FCD9DD"/>
    <a:srgbClr val="CECEEF"/>
    <a:srgbClr val="C7E9F2"/>
    <a:srgbClr val="FEF8D4"/>
    <a:srgbClr val="FFFFF3"/>
    <a:srgbClr val="A1D2CF"/>
    <a:srgbClr val="007DDA"/>
    <a:srgbClr val="FA04EC"/>
    <a:srgbClr val="FB9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02"/>
    <p:restoredTop sz="94660"/>
  </p:normalViewPr>
  <p:slideViewPr>
    <p:cSldViewPr showGuides="1">
      <p:cViewPr>
        <p:scale>
          <a:sx n="100" d="100"/>
          <a:sy n="100" d="100"/>
        </p:scale>
        <p:origin x="-2088" y="-750"/>
      </p:cViewPr>
      <p:guideLst>
        <p:guide orient="horz" pos="1867"/>
        <p:guide pos="29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1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4" Type="http://schemas.openxmlformats.org/officeDocument/2006/relationships/image" Target="../media/image23.wmf"/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9698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33794" name="文本占位符 2"/>
          <p:cNvSpPr/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36866" name="文本占位符 2"/>
          <p:cNvSpPr/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38914" name="文本占位符 2"/>
          <p:cNvSpPr/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43010" name="文本占位符 2"/>
          <p:cNvSpPr/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45058" name="文本占位符 2"/>
          <p:cNvSpPr/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47106" name="文本占位符 2"/>
          <p:cNvSpPr/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49154" name="文本占位符 2"/>
          <p:cNvSpPr/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vmlDrawing" Target="../drawings/vmlDrawing7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8.wmf"/><Relationship Id="rId3" Type="http://schemas.openxmlformats.org/officeDocument/2006/relationships/oleObject" Target="../embeddings/oleObject19.bin"/><Relationship Id="rId2" Type="http://schemas.openxmlformats.org/officeDocument/2006/relationships/image" Target="../media/image17.wmf"/><Relationship Id="rId1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3.wmf"/><Relationship Id="rId7" Type="http://schemas.openxmlformats.org/officeDocument/2006/relationships/oleObject" Target="../embeddings/oleObject24.bin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1.wmf"/><Relationship Id="rId3" Type="http://schemas.openxmlformats.org/officeDocument/2006/relationships/oleObject" Target="../embeddings/oleObject22.bin"/><Relationship Id="rId2" Type="http://schemas.openxmlformats.org/officeDocument/2006/relationships/image" Target="../media/image20.wmf"/><Relationship Id="rId11" Type="http://schemas.openxmlformats.org/officeDocument/2006/relationships/notesSlide" Target="../notesSlides/notesSlide6.xml"/><Relationship Id="rId10" Type="http://schemas.openxmlformats.org/officeDocument/2006/relationships/vmlDrawing" Target="../drawings/vmlDrawing8.vml"/><Relationship Id="rId1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5.wmf"/><Relationship Id="rId3" Type="http://schemas.openxmlformats.org/officeDocument/2006/relationships/oleObject" Target="../embeddings/oleObject26.bin"/><Relationship Id="rId2" Type="http://schemas.openxmlformats.org/officeDocument/2006/relationships/image" Target="../media/image24.wmf"/><Relationship Id="rId1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8" Type="http://schemas.openxmlformats.org/officeDocument/2006/relationships/image" Target="../media/image8.wmf"/><Relationship Id="rId7" Type="http://schemas.openxmlformats.org/officeDocument/2006/relationships/oleObject" Target="../embeddings/oleObject6.bin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5.wmf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1.xml"/><Relationship Id="rId11" Type="http://schemas.openxmlformats.org/officeDocument/2006/relationships/oleObject" Target="../embeddings/oleObject8.bin"/><Relationship Id="rId10" Type="http://schemas.openxmlformats.org/officeDocument/2006/relationships/image" Target="../media/image9.wmf"/><Relationship Id="rId1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0.wmf"/><Relationship Id="rId1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1.w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10.wmf"/><Relationship Id="rId1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6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1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13.wmf"/><Relationship Id="rId10" Type="http://schemas.openxmlformats.org/officeDocument/2006/relationships/notesSlide" Target="../notesSlides/notesSlide4.xml"/><Relationship Id="rId1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Rectangle 7"/>
          <p:cNvSpPr/>
          <p:nvPr/>
        </p:nvSpPr>
        <p:spPr>
          <a:xfrm>
            <a:off x="-7937" y="4795838"/>
            <a:ext cx="9163050" cy="347662"/>
          </a:xfrm>
          <a:prstGeom prst="rect">
            <a:avLst/>
          </a:prstGeom>
          <a:gradFill rotWithShape="1">
            <a:gsLst>
              <a:gs pos="0">
                <a:srgbClr val="A87A3A">
                  <a:alpha val="100000"/>
                </a:srgbClr>
              </a:gs>
              <a:gs pos="19000">
                <a:srgbClr val="A8773C">
                  <a:alpha val="100000"/>
                </a:srgbClr>
              </a:gs>
              <a:gs pos="71001">
                <a:srgbClr val="835A2B">
                  <a:alpha val="100000"/>
                </a:srgbClr>
              </a:gs>
              <a:gs pos="100000">
                <a:srgbClr val="9C7339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 anchor="t" anchorCtr="0"/>
          <a:p>
            <a:endParaRPr lang="zh-CN" altLang="en-US" sz="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7650" name="组合 5"/>
          <p:cNvGrpSpPr/>
          <p:nvPr/>
        </p:nvGrpSpPr>
        <p:grpSpPr>
          <a:xfrm>
            <a:off x="12700" y="2963863"/>
            <a:ext cx="427038" cy="1833562"/>
            <a:chOff x="1082676" y="2309813"/>
            <a:chExt cx="566738" cy="2441576"/>
          </a:xfrm>
        </p:grpSpPr>
        <p:sp>
          <p:nvSpPr>
            <p:cNvPr id="27651" name="Freeform 12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2" name="Freeform 13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3" name="Rectangle 14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solidFill>
              <a:srgbClr val="29506D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54" name="Rectangle 15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55" name="Rectangle 16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56" name="Rectangle 17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57" name="Rectangle 18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58" name="Rectangle 19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59" name="Oval 20"/>
            <p:cNvSpPr/>
            <p:nvPr/>
          </p:nvSpPr>
          <p:spPr>
            <a:xfrm>
              <a:off x="1173163" y="3370263"/>
              <a:ext cx="266700" cy="271463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0" name="Freeform 21"/>
            <p:cNvSpPr>
              <a:spLocks noEditPoints="1"/>
            </p:cNvSpPr>
            <p:nvPr/>
          </p:nvSpPr>
          <p:spPr>
            <a:xfrm>
              <a:off x="1316038" y="2309813"/>
              <a:ext cx="217488" cy="24415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58" h="649">
                  <a:moveTo>
                    <a:pt x="58" y="548"/>
                  </a:moveTo>
                  <a:cubicBezTo>
                    <a:pt x="0" y="548"/>
                    <a:pt x="0" y="548"/>
                    <a:pt x="0" y="548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33" y="566"/>
                    <a:pt x="33" y="566"/>
                    <a:pt x="33" y="566"/>
                  </a:cubicBezTo>
                  <a:cubicBezTo>
                    <a:pt x="33" y="649"/>
                    <a:pt x="33" y="649"/>
                    <a:pt x="33" y="649"/>
                  </a:cubicBezTo>
                  <a:cubicBezTo>
                    <a:pt x="46" y="649"/>
                    <a:pt x="46" y="649"/>
                    <a:pt x="46" y="649"/>
                  </a:cubicBezTo>
                  <a:cubicBezTo>
                    <a:pt x="58" y="649"/>
                    <a:pt x="58" y="649"/>
                    <a:pt x="58" y="649"/>
                  </a:cubicBezTo>
                  <a:cubicBezTo>
                    <a:pt x="58" y="548"/>
                    <a:pt x="58" y="548"/>
                    <a:pt x="58" y="548"/>
                  </a:cubicBezTo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9" y="283"/>
                    <a:pt x="33" y="299"/>
                    <a:pt x="33" y="318"/>
                  </a:cubicBezTo>
                  <a:cubicBezTo>
                    <a:pt x="33" y="337"/>
                    <a:pt x="19" y="353"/>
                    <a:pt x="0" y="35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58" y="397"/>
                    <a:pt x="58" y="397"/>
                    <a:pt x="58" y="397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1" name="Freeform 22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2" name="Freeform 23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3" name="Freeform 24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4" name="Freeform 25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5" name="Freeform 26"/>
            <p:cNvSpPr/>
            <p:nvPr/>
          </p:nvSpPr>
          <p:spPr>
            <a:xfrm>
              <a:off x="1316038" y="3370263"/>
              <a:ext cx="123825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pathLst>
                <a:path w="33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19" y="71"/>
                    <a:pt x="33" y="55"/>
                    <a:pt x="33" y="36"/>
                  </a:cubicBezTo>
                  <a:cubicBezTo>
                    <a:pt x="33" y="17"/>
                    <a:pt x="19" y="1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7666" name="组合 227"/>
          <p:cNvGrpSpPr/>
          <p:nvPr/>
        </p:nvGrpSpPr>
        <p:grpSpPr>
          <a:xfrm>
            <a:off x="465138" y="4583113"/>
            <a:ext cx="2390775" cy="228600"/>
            <a:chOff x="1684338" y="4465638"/>
            <a:chExt cx="3175001" cy="304800"/>
          </a:xfrm>
        </p:grpSpPr>
        <p:sp>
          <p:nvSpPr>
            <p:cNvPr id="27667" name="Freeform 51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8" name="Freeform 52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9" name="Freeform 53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70" name="Freeform 54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71" name="Freeform 55"/>
            <p:cNvSpPr/>
            <p:nvPr/>
          </p:nvSpPr>
          <p:spPr>
            <a:xfrm>
              <a:off x="3486151" y="4605338"/>
              <a:ext cx="47625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72" name="Freeform 56"/>
            <p:cNvSpPr/>
            <p:nvPr/>
          </p:nvSpPr>
          <p:spPr>
            <a:xfrm>
              <a:off x="3335338" y="4605338"/>
              <a:ext cx="49213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73" name="Freeform 57"/>
            <p:cNvSpPr/>
            <p:nvPr/>
          </p:nvSpPr>
          <p:spPr>
            <a:xfrm>
              <a:off x="3184526" y="4605338"/>
              <a:ext cx="46038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74" name="Freeform 58"/>
            <p:cNvSpPr/>
            <p:nvPr/>
          </p:nvSpPr>
          <p:spPr>
            <a:xfrm>
              <a:off x="3030538" y="4605338"/>
              <a:ext cx="49213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1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75" name="Freeform 59"/>
            <p:cNvSpPr/>
            <p:nvPr/>
          </p:nvSpPr>
          <p:spPr>
            <a:xfrm>
              <a:off x="2881313" y="4600576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76" name="Freeform 60"/>
            <p:cNvSpPr/>
            <p:nvPr/>
          </p:nvSpPr>
          <p:spPr>
            <a:xfrm>
              <a:off x="2730501" y="4600576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77" name="Freeform 61"/>
            <p:cNvSpPr/>
            <p:nvPr/>
          </p:nvSpPr>
          <p:spPr>
            <a:xfrm>
              <a:off x="2576513" y="4600576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4" y="0"/>
                    <a:pt x="1" y="3"/>
                    <a:pt x="1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78" name="Freeform 62"/>
            <p:cNvSpPr/>
            <p:nvPr/>
          </p:nvSpPr>
          <p:spPr>
            <a:xfrm>
              <a:off x="2427288" y="4600576"/>
              <a:ext cx="47625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79" name="Freeform 63"/>
            <p:cNvSpPr/>
            <p:nvPr/>
          </p:nvSpPr>
          <p:spPr>
            <a:xfrm>
              <a:off x="2276476" y="4597401"/>
              <a:ext cx="49213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80" name="Freeform 64"/>
            <p:cNvSpPr/>
            <p:nvPr/>
          </p:nvSpPr>
          <p:spPr>
            <a:xfrm>
              <a:off x="2127251" y="4597401"/>
              <a:ext cx="44450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81" name="Freeform 65"/>
            <p:cNvSpPr/>
            <p:nvPr/>
          </p:nvSpPr>
          <p:spPr>
            <a:xfrm>
              <a:off x="1973263" y="4597401"/>
              <a:ext cx="47625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82" name="Freeform 66"/>
            <p:cNvSpPr/>
            <p:nvPr/>
          </p:nvSpPr>
          <p:spPr>
            <a:xfrm>
              <a:off x="1822451" y="4597401"/>
              <a:ext cx="49213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83" name="Freeform 67"/>
            <p:cNvSpPr/>
            <p:nvPr/>
          </p:nvSpPr>
          <p:spPr>
            <a:xfrm>
              <a:off x="4543426" y="4611688"/>
              <a:ext cx="49213" cy="155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84" name="Freeform 68"/>
            <p:cNvSpPr/>
            <p:nvPr/>
          </p:nvSpPr>
          <p:spPr>
            <a:xfrm>
              <a:off x="4394201" y="4611688"/>
              <a:ext cx="44450" cy="155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85" name="Freeform 69"/>
            <p:cNvSpPr/>
            <p:nvPr/>
          </p:nvSpPr>
          <p:spPr>
            <a:xfrm>
              <a:off x="4240213" y="4608513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86" name="Freeform 70"/>
            <p:cNvSpPr/>
            <p:nvPr/>
          </p:nvSpPr>
          <p:spPr>
            <a:xfrm>
              <a:off x="4089401" y="4608513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87" name="Freeform 71"/>
            <p:cNvSpPr/>
            <p:nvPr/>
          </p:nvSpPr>
          <p:spPr>
            <a:xfrm>
              <a:off x="3940176" y="4608513"/>
              <a:ext cx="47625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88" name="Freeform 72"/>
            <p:cNvSpPr/>
            <p:nvPr/>
          </p:nvSpPr>
          <p:spPr>
            <a:xfrm>
              <a:off x="3789363" y="4608513"/>
              <a:ext cx="44450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89" name="Freeform 73"/>
            <p:cNvSpPr/>
            <p:nvPr/>
          </p:nvSpPr>
          <p:spPr>
            <a:xfrm>
              <a:off x="3635376" y="4605338"/>
              <a:ext cx="49213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7690" name="组合 313"/>
          <p:cNvGrpSpPr/>
          <p:nvPr/>
        </p:nvGrpSpPr>
        <p:grpSpPr>
          <a:xfrm>
            <a:off x="528638" y="3151188"/>
            <a:ext cx="460375" cy="1646237"/>
            <a:chOff x="1766888" y="2557463"/>
            <a:chExt cx="611188" cy="2193925"/>
          </a:xfrm>
        </p:grpSpPr>
        <p:sp>
          <p:nvSpPr>
            <p:cNvPr id="27691" name="Freeform 74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92" name="Freeform 75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93" name="Rectangle 76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solidFill>
              <a:srgbClr val="F8E29D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94" name="Rectangle 77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95" name="Freeform 78"/>
            <p:cNvSpPr/>
            <p:nvPr/>
          </p:nvSpPr>
          <p:spPr>
            <a:xfrm>
              <a:off x="1866901" y="3103563"/>
              <a:ext cx="301625" cy="9667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80" h="257">
                  <a:moveTo>
                    <a:pt x="80" y="217"/>
                  </a:moveTo>
                  <a:cubicBezTo>
                    <a:pt x="80" y="239"/>
                    <a:pt x="62" y="257"/>
                    <a:pt x="40" y="257"/>
                  </a:cubicBezTo>
                  <a:cubicBezTo>
                    <a:pt x="18" y="257"/>
                    <a:pt x="0" y="239"/>
                    <a:pt x="0" y="2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217"/>
                    <a:pt x="80" y="217"/>
                    <a:pt x="80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96" name="Rectangle 79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97" name="Rectangle 80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98" name="Rectangle 81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99" name="Rectangle 82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700" name="Freeform 83"/>
            <p:cNvSpPr/>
            <p:nvPr/>
          </p:nvSpPr>
          <p:spPr>
            <a:xfrm>
              <a:off x="2017713" y="2633663"/>
              <a:ext cx="255588" cy="168910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8" h="449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40" y="143"/>
                    <a:pt x="40" y="165"/>
                  </a:cubicBezTo>
                  <a:cubicBezTo>
                    <a:pt x="40" y="342"/>
                    <a:pt x="40" y="342"/>
                    <a:pt x="40" y="342"/>
                  </a:cubicBezTo>
                  <a:cubicBezTo>
                    <a:pt x="40" y="364"/>
                    <a:pt x="22" y="382"/>
                    <a:pt x="0" y="382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01" name="Freeform 84"/>
            <p:cNvSpPr/>
            <p:nvPr/>
          </p:nvSpPr>
          <p:spPr>
            <a:xfrm>
              <a:off x="2017713" y="3103563"/>
              <a:ext cx="150813" cy="966788"/>
            </a:xfrm>
            <a:custGeom>
              <a:avLst/>
              <a:gdLst>
                <a:gd name="txL" fmla="*/ 0 w 40"/>
                <a:gd name="txT" fmla="*/ 0 h 257"/>
                <a:gd name="txR" fmla="*/ 40 w 40"/>
                <a:gd name="txB" fmla="*/ 257 h 257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40" h="257">
                  <a:moveTo>
                    <a:pt x="0" y="0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2" y="257"/>
                    <a:pt x="40" y="239"/>
                    <a:pt x="40" y="21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18"/>
                    <a:pt x="22" y="0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 anchor="ctr" anchorCtr="0"/>
            <a:p>
              <a:r>
                <a:rPr lang="zh-CN" altLang="en-US" sz="600" dirty="0">
                  <a:solidFill>
                    <a:srgbClr val="D9D9D9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优翼</a:t>
              </a:r>
              <a:endParaRPr lang="zh-CN" altLang="en-US" sz="600" dirty="0">
                <a:solidFill>
                  <a:srgbClr val="D9D9D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702" name="Rectangle 85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solidFill>
              <a:srgbClr val="B9A565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703" name="Rectangle 86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704" name="Freeform 87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9A56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05" name="Freeform 88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7706" name="组合 341"/>
          <p:cNvGrpSpPr/>
          <p:nvPr/>
        </p:nvGrpSpPr>
        <p:grpSpPr>
          <a:xfrm>
            <a:off x="1009650" y="3703638"/>
            <a:ext cx="708025" cy="771525"/>
            <a:chOff x="2559051" y="2430463"/>
            <a:chExt cx="941387" cy="1027113"/>
          </a:xfrm>
        </p:grpSpPr>
        <p:sp>
          <p:nvSpPr>
            <p:cNvPr id="27707" name="Freeform 100"/>
            <p:cNvSpPr/>
            <p:nvPr/>
          </p:nvSpPr>
          <p:spPr>
            <a:xfrm>
              <a:off x="2559051" y="2430463"/>
              <a:ext cx="933450" cy="8604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249" h="229">
                  <a:moveTo>
                    <a:pt x="216" y="74"/>
                  </a:moveTo>
                  <a:cubicBezTo>
                    <a:pt x="178" y="20"/>
                    <a:pt x="111" y="45"/>
                    <a:pt x="103" y="88"/>
                  </a:cubicBezTo>
                  <a:cubicBezTo>
                    <a:pt x="100" y="88"/>
                    <a:pt x="97" y="88"/>
                    <a:pt x="94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89" y="89"/>
                    <a:pt x="85" y="90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2"/>
                    <a:pt x="78" y="93"/>
                    <a:pt x="76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8" y="92"/>
                    <a:pt x="78" y="92"/>
                  </a:cubicBezTo>
                  <a:cubicBezTo>
                    <a:pt x="79" y="91"/>
                    <a:pt x="80" y="90"/>
                    <a:pt x="81" y="89"/>
                  </a:cubicBezTo>
                  <a:cubicBezTo>
                    <a:pt x="82" y="89"/>
                    <a:pt x="83" y="88"/>
                    <a:pt x="83" y="87"/>
                  </a:cubicBezTo>
                  <a:cubicBezTo>
                    <a:pt x="84" y="87"/>
                    <a:pt x="85" y="86"/>
                    <a:pt x="86" y="85"/>
                  </a:cubicBezTo>
                  <a:cubicBezTo>
                    <a:pt x="86" y="84"/>
                    <a:pt x="87" y="84"/>
                    <a:pt x="87" y="83"/>
                  </a:cubicBezTo>
                  <a:cubicBezTo>
                    <a:pt x="88" y="82"/>
                    <a:pt x="89" y="81"/>
                    <a:pt x="89" y="80"/>
                  </a:cubicBezTo>
                  <a:cubicBezTo>
                    <a:pt x="90" y="80"/>
                    <a:pt x="91" y="79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2" y="77"/>
                    <a:pt x="92" y="76"/>
                    <a:pt x="93" y="75"/>
                  </a:cubicBezTo>
                  <a:cubicBezTo>
                    <a:pt x="96" y="80"/>
                    <a:pt x="99" y="84"/>
                    <a:pt x="103" y="88"/>
                  </a:cubicBezTo>
                  <a:cubicBezTo>
                    <a:pt x="103" y="88"/>
                    <a:pt x="97" y="75"/>
                    <a:pt x="92" y="59"/>
                  </a:cubicBezTo>
                  <a:cubicBezTo>
                    <a:pt x="105" y="59"/>
                    <a:pt x="119" y="53"/>
                    <a:pt x="129" y="41"/>
                  </a:cubicBezTo>
                  <a:cubicBezTo>
                    <a:pt x="139" y="29"/>
                    <a:pt x="143" y="14"/>
                    <a:pt x="140" y="1"/>
                  </a:cubicBezTo>
                  <a:cubicBezTo>
                    <a:pt x="126" y="0"/>
                    <a:pt x="112" y="6"/>
                    <a:pt x="101" y="18"/>
                  </a:cubicBezTo>
                  <a:cubicBezTo>
                    <a:pt x="94" y="27"/>
                    <a:pt x="90" y="38"/>
                    <a:pt x="89" y="48"/>
                  </a:cubicBezTo>
                  <a:cubicBezTo>
                    <a:pt x="86" y="34"/>
                    <a:pt x="84" y="19"/>
                    <a:pt x="88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3" y="41"/>
                    <a:pt x="89" y="70"/>
                  </a:cubicBezTo>
                  <a:cubicBezTo>
                    <a:pt x="87" y="68"/>
                    <a:pt x="84" y="66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1" y="64"/>
                    <a:pt x="80" y="64"/>
                    <a:pt x="79" y="63"/>
                  </a:cubicBezTo>
                  <a:cubicBezTo>
                    <a:pt x="78" y="63"/>
                    <a:pt x="77" y="63"/>
                    <a:pt x="76" y="62"/>
                  </a:cubicBezTo>
                  <a:cubicBezTo>
                    <a:pt x="75" y="62"/>
                    <a:pt x="73" y="61"/>
                    <a:pt x="72" y="61"/>
                  </a:cubicBezTo>
                  <a:cubicBezTo>
                    <a:pt x="71" y="61"/>
                    <a:pt x="70" y="61"/>
                    <a:pt x="70" y="60"/>
                  </a:cubicBezTo>
                  <a:cubicBezTo>
                    <a:pt x="68" y="60"/>
                    <a:pt x="67" y="60"/>
                    <a:pt x="66" y="59"/>
                  </a:cubicBezTo>
                  <a:cubicBezTo>
                    <a:pt x="65" y="59"/>
                    <a:pt x="64" y="59"/>
                    <a:pt x="64" y="59"/>
                  </a:cubicBezTo>
                  <a:cubicBezTo>
                    <a:pt x="62" y="59"/>
                    <a:pt x="60" y="59"/>
                    <a:pt x="58" y="59"/>
                  </a:cubicBezTo>
                  <a:cubicBezTo>
                    <a:pt x="57" y="59"/>
                    <a:pt x="57" y="59"/>
                    <a:pt x="56" y="59"/>
                  </a:cubicBezTo>
                  <a:cubicBezTo>
                    <a:pt x="55" y="58"/>
                    <a:pt x="53" y="58"/>
                    <a:pt x="51" y="59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7" y="59"/>
                    <a:pt x="45" y="59"/>
                    <a:pt x="43" y="60"/>
                  </a:cubicBezTo>
                  <a:cubicBezTo>
                    <a:pt x="23" y="63"/>
                    <a:pt x="8" y="75"/>
                    <a:pt x="0" y="90"/>
                  </a:cubicBezTo>
                  <a:cubicBezTo>
                    <a:pt x="13" y="102"/>
                    <a:pt x="32" y="108"/>
                    <a:pt x="51" y="104"/>
                  </a:cubicBezTo>
                  <a:cubicBezTo>
                    <a:pt x="53" y="104"/>
                    <a:pt x="55" y="103"/>
                    <a:pt x="58" y="102"/>
                  </a:cubicBezTo>
                  <a:cubicBezTo>
                    <a:pt x="58" y="102"/>
                    <a:pt x="58" y="102"/>
                    <a:pt x="59" y="102"/>
                  </a:cubicBezTo>
                  <a:cubicBezTo>
                    <a:pt x="61" y="101"/>
                    <a:pt x="63" y="101"/>
                    <a:pt x="65" y="100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7" y="99"/>
                    <a:pt x="67" y="99"/>
                    <a:pt x="68" y="98"/>
                  </a:cubicBezTo>
                  <a:cubicBezTo>
                    <a:pt x="67" y="99"/>
                    <a:pt x="67" y="100"/>
                    <a:pt x="66" y="100"/>
                  </a:cubicBezTo>
                  <a:cubicBezTo>
                    <a:pt x="65" y="101"/>
                    <a:pt x="65" y="101"/>
                    <a:pt x="64" y="101"/>
                  </a:cubicBezTo>
                  <a:cubicBezTo>
                    <a:pt x="64" y="102"/>
                    <a:pt x="63" y="102"/>
                    <a:pt x="63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61" y="104"/>
                    <a:pt x="61" y="105"/>
                    <a:pt x="60" y="105"/>
                  </a:cubicBezTo>
                  <a:cubicBezTo>
                    <a:pt x="59" y="106"/>
                    <a:pt x="59" y="107"/>
                    <a:pt x="58" y="107"/>
                  </a:cubicBezTo>
                  <a:cubicBezTo>
                    <a:pt x="58" y="108"/>
                    <a:pt x="57" y="108"/>
                    <a:pt x="57" y="109"/>
                  </a:cubicBezTo>
                  <a:cubicBezTo>
                    <a:pt x="57" y="109"/>
                    <a:pt x="56" y="110"/>
                    <a:pt x="56" y="110"/>
                  </a:cubicBezTo>
                  <a:cubicBezTo>
                    <a:pt x="55" y="111"/>
                    <a:pt x="55" y="111"/>
                    <a:pt x="55" y="112"/>
                  </a:cubicBezTo>
                  <a:cubicBezTo>
                    <a:pt x="54" y="112"/>
                    <a:pt x="54" y="113"/>
                    <a:pt x="54" y="113"/>
                  </a:cubicBezTo>
                  <a:cubicBezTo>
                    <a:pt x="53" y="114"/>
                    <a:pt x="52" y="115"/>
                    <a:pt x="52" y="116"/>
                  </a:cubicBezTo>
                  <a:cubicBezTo>
                    <a:pt x="52" y="116"/>
                    <a:pt x="51" y="117"/>
                    <a:pt x="51" y="117"/>
                  </a:cubicBezTo>
                  <a:cubicBezTo>
                    <a:pt x="51" y="118"/>
                    <a:pt x="50" y="119"/>
                    <a:pt x="50" y="119"/>
                  </a:cubicBezTo>
                  <a:cubicBezTo>
                    <a:pt x="50" y="120"/>
                    <a:pt x="49" y="120"/>
                    <a:pt x="49" y="121"/>
                  </a:cubicBezTo>
                  <a:cubicBezTo>
                    <a:pt x="49" y="122"/>
                    <a:pt x="48" y="123"/>
                    <a:pt x="48" y="124"/>
                  </a:cubicBezTo>
                  <a:cubicBezTo>
                    <a:pt x="48" y="124"/>
                    <a:pt x="47" y="125"/>
                    <a:pt x="47" y="125"/>
                  </a:cubicBezTo>
                  <a:cubicBezTo>
                    <a:pt x="47" y="126"/>
                    <a:pt x="47" y="127"/>
                    <a:pt x="46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5" y="130"/>
                    <a:pt x="45" y="131"/>
                    <a:pt x="45" y="132"/>
                  </a:cubicBezTo>
                  <a:cubicBezTo>
                    <a:pt x="45" y="132"/>
                    <a:pt x="45" y="132"/>
                    <a:pt x="45" y="133"/>
                  </a:cubicBezTo>
                  <a:cubicBezTo>
                    <a:pt x="44" y="134"/>
                    <a:pt x="44" y="135"/>
                    <a:pt x="44" y="136"/>
                  </a:cubicBezTo>
                  <a:cubicBezTo>
                    <a:pt x="44" y="137"/>
                    <a:pt x="44" y="137"/>
                    <a:pt x="44" y="138"/>
                  </a:cubicBezTo>
                  <a:cubicBezTo>
                    <a:pt x="43" y="139"/>
                    <a:pt x="43" y="140"/>
                    <a:pt x="43" y="141"/>
                  </a:cubicBezTo>
                  <a:cubicBezTo>
                    <a:pt x="43" y="141"/>
                    <a:pt x="43" y="141"/>
                    <a:pt x="43" y="142"/>
                  </a:cubicBezTo>
                  <a:cubicBezTo>
                    <a:pt x="43" y="143"/>
                    <a:pt x="43" y="144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7"/>
                    <a:pt x="43" y="149"/>
                    <a:pt x="43" y="150"/>
                  </a:cubicBezTo>
                  <a:cubicBezTo>
                    <a:pt x="43" y="150"/>
                    <a:pt x="43" y="151"/>
                    <a:pt x="43" y="151"/>
                  </a:cubicBezTo>
                  <a:cubicBezTo>
                    <a:pt x="43" y="152"/>
                    <a:pt x="43" y="153"/>
                    <a:pt x="43" y="154"/>
                  </a:cubicBezTo>
                  <a:cubicBezTo>
                    <a:pt x="43" y="155"/>
                    <a:pt x="43" y="155"/>
                    <a:pt x="43" y="155"/>
                  </a:cubicBezTo>
                  <a:cubicBezTo>
                    <a:pt x="43" y="157"/>
                    <a:pt x="43" y="158"/>
                    <a:pt x="44" y="160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2"/>
                    <a:pt x="44" y="163"/>
                    <a:pt x="44" y="164"/>
                  </a:cubicBezTo>
                  <a:cubicBezTo>
                    <a:pt x="45" y="164"/>
                    <a:pt x="45" y="165"/>
                    <a:pt x="45" y="165"/>
                  </a:cubicBezTo>
                  <a:cubicBezTo>
                    <a:pt x="45" y="167"/>
                    <a:pt x="46" y="168"/>
                    <a:pt x="46" y="170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7" y="171"/>
                    <a:pt x="47" y="172"/>
                    <a:pt x="48" y="174"/>
                  </a:cubicBezTo>
                  <a:cubicBezTo>
                    <a:pt x="48" y="174"/>
                    <a:pt x="48" y="175"/>
                    <a:pt x="48" y="175"/>
                  </a:cubicBezTo>
                  <a:cubicBezTo>
                    <a:pt x="49" y="176"/>
                    <a:pt x="49" y="177"/>
                    <a:pt x="50" y="179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2" y="182"/>
                    <a:pt x="53" y="184"/>
                  </a:cubicBezTo>
                  <a:cubicBezTo>
                    <a:pt x="53" y="185"/>
                    <a:pt x="53" y="185"/>
                    <a:pt x="53" y="185"/>
                  </a:cubicBezTo>
                  <a:cubicBezTo>
                    <a:pt x="54" y="186"/>
                    <a:pt x="55" y="187"/>
                    <a:pt x="56" y="188"/>
                  </a:cubicBezTo>
                  <a:cubicBezTo>
                    <a:pt x="56" y="189"/>
                    <a:pt x="56" y="189"/>
                    <a:pt x="57" y="190"/>
                  </a:cubicBezTo>
                  <a:cubicBezTo>
                    <a:pt x="58" y="191"/>
                    <a:pt x="59" y="192"/>
                    <a:pt x="60" y="194"/>
                  </a:cubicBezTo>
                  <a:cubicBezTo>
                    <a:pt x="61" y="195"/>
                    <a:pt x="62" y="196"/>
                    <a:pt x="63" y="198"/>
                  </a:cubicBezTo>
                  <a:cubicBezTo>
                    <a:pt x="63" y="198"/>
                    <a:pt x="64" y="198"/>
                    <a:pt x="64" y="199"/>
                  </a:cubicBezTo>
                  <a:cubicBezTo>
                    <a:pt x="65" y="200"/>
                    <a:pt x="66" y="201"/>
                    <a:pt x="67" y="201"/>
                  </a:cubicBezTo>
                  <a:cubicBezTo>
                    <a:pt x="67" y="202"/>
                    <a:pt x="67" y="202"/>
                    <a:pt x="68" y="203"/>
                  </a:cubicBezTo>
                  <a:cubicBezTo>
                    <a:pt x="69" y="203"/>
                    <a:pt x="69" y="204"/>
                    <a:pt x="70" y="205"/>
                  </a:cubicBezTo>
                  <a:cubicBezTo>
                    <a:pt x="71" y="205"/>
                    <a:pt x="71" y="206"/>
                    <a:pt x="72" y="206"/>
                  </a:cubicBezTo>
                  <a:cubicBezTo>
                    <a:pt x="72" y="207"/>
                    <a:pt x="73" y="207"/>
                    <a:pt x="74" y="208"/>
                  </a:cubicBezTo>
                  <a:cubicBezTo>
                    <a:pt x="74" y="208"/>
                    <a:pt x="75" y="209"/>
                    <a:pt x="75" y="209"/>
                  </a:cubicBezTo>
                  <a:cubicBezTo>
                    <a:pt x="76" y="210"/>
                    <a:pt x="77" y="210"/>
                    <a:pt x="78" y="211"/>
                  </a:cubicBezTo>
                  <a:cubicBezTo>
                    <a:pt x="78" y="211"/>
                    <a:pt x="79" y="212"/>
                    <a:pt x="79" y="212"/>
                  </a:cubicBezTo>
                  <a:cubicBezTo>
                    <a:pt x="80" y="213"/>
                    <a:pt x="81" y="213"/>
                    <a:pt x="81" y="214"/>
                  </a:cubicBezTo>
                  <a:cubicBezTo>
                    <a:pt x="82" y="214"/>
                    <a:pt x="83" y="215"/>
                    <a:pt x="83" y="215"/>
                  </a:cubicBezTo>
                  <a:cubicBezTo>
                    <a:pt x="84" y="215"/>
                    <a:pt x="85" y="216"/>
                    <a:pt x="85" y="216"/>
                  </a:cubicBezTo>
                  <a:cubicBezTo>
                    <a:pt x="86" y="217"/>
                    <a:pt x="87" y="217"/>
                    <a:pt x="88" y="217"/>
                  </a:cubicBezTo>
                  <a:cubicBezTo>
                    <a:pt x="88" y="218"/>
                    <a:pt x="89" y="218"/>
                    <a:pt x="89" y="219"/>
                  </a:cubicBezTo>
                  <a:cubicBezTo>
                    <a:pt x="90" y="219"/>
                    <a:pt x="91" y="219"/>
                    <a:pt x="92" y="220"/>
                  </a:cubicBezTo>
                  <a:cubicBezTo>
                    <a:pt x="92" y="220"/>
                    <a:pt x="93" y="220"/>
                    <a:pt x="94" y="221"/>
                  </a:cubicBezTo>
                  <a:cubicBezTo>
                    <a:pt x="94" y="221"/>
                    <a:pt x="95" y="221"/>
                    <a:pt x="96" y="222"/>
                  </a:cubicBezTo>
                  <a:cubicBezTo>
                    <a:pt x="97" y="222"/>
                    <a:pt x="97" y="222"/>
                    <a:pt x="98" y="222"/>
                  </a:cubicBezTo>
                  <a:cubicBezTo>
                    <a:pt x="99" y="223"/>
                    <a:pt x="100" y="223"/>
                    <a:pt x="100" y="224"/>
                  </a:cubicBezTo>
                  <a:cubicBezTo>
                    <a:pt x="101" y="224"/>
                    <a:pt x="101" y="224"/>
                    <a:pt x="102" y="224"/>
                  </a:cubicBezTo>
                  <a:cubicBezTo>
                    <a:pt x="103" y="224"/>
                    <a:pt x="104" y="225"/>
                    <a:pt x="105" y="225"/>
                  </a:cubicBezTo>
                  <a:cubicBezTo>
                    <a:pt x="105" y="225"/>
                    <a:pt x="106" y="225"/>
                    <a:pt x="106" y="225"/>
                  </a:cubicBezTo>
                  <a:cubicBezTo>
                    <a:pt x="107" y="226"/>
                    <a:pt x="108" y="226"/>
                    <a:pt x="109" y="226"/>
                  </a:cubicBezTo>
                  <a:cubicBezTo>
                    <a:pt x="110" y="226"/>
                    <a:pt x="110" y="227"/>
                    <a:pt x="110" y="227"/>
                  </a:cubicBezTo>
                  <a:cubicBezTo>
                    <a:pt x="112" y="227"/>
                    <a:pt x="113" y="227"/>
                    <a:pt x="114" y="227"/>
                  </a:cubicBezTo>
                  <a:cubicBezTo>
                    <a:pt x="114" y="227"/>
                    <a:pt x="114" y="228"/>
                    <a:pt x="115" y="228"/>
                  </a:cubicBezTo>
                  <a:cubicBezTo>
                    <a:pt x="116" y="228"/>
                    <a:pt x="117" y="228"/>
                    <a:pt x="118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0" y="228"/>
                    <a:pt x="121" y="229"/>
                    <a:pt x="123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5" y="229"/>
                    <a:pt x="126" y="229"/>
                    <a:pt x="127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9" y="229"/>
                    <a:pt x="130" y="229"/>
                    <a:pt x="132" y="229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3" y="229"/>
                    <a:pt x="135" y="229"/>
                    <a:pt x="136" y="229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8" y="229"/>
                    <a:pt x="139" y="229"/>
                    <a:pt x="140" y="228"/>
                  </a:cubicBezTo>
                  <a:cubicBezTo>
                    <a:pt x="141" y="228"/>
                    <a:pt x="141" y="228"/>
                    <a:pt x="141" y="228"/>
                  </a:cubicBezTo>
                  <a:cubicBezTo>
                    <a:pt x="142" y="228"/>
                    <a:pt x="143" y="228"/>
                    <a:pt x="145" y="228"/>
                  </a:cubicBezTo>
                  <a:cubicBezTo>
                    <a:pt x="145" y="228"/>
                    <a:pt x="145" y="228"/>
                    <a:pt x="145" y="228"/>
                  </a:cubicBezTo>
                  <a:cubicBezTo>
                    <a:pt x="146" y="227"/>
                    <a:pt x="148" y="227"/>
                    <a:pt x="149" y="227"/>
                  </a:cubicBezTo>
                  <a:cubicBezTo>
                    <a:pt x="149" y="227"/>
                    <a:pt x="149" y="227"/>
                    <a:pt x="149" y="227"/>
                  </a:cubicBezTo>
                  <a:cubicBezTo>
                    <a:pt x="151" y="226"/>
                    <a:pt x="152" y="226"/>
                    <a:pt x="153" y="226"/>
                  </a:cubicBezTo>
                  <a:cubicBezTo>
                    <a:pt x="154" y="226"/>
                    <a:pt x="154" y="226"/>
                    <a:pt x="154" y="226"/>
                  </a:cubicBezTo>
                  <a:cubicBezTo>
                    <a:pt x="155" y="225"/>
                    <a:pt x="156" y="225"/>
                    <a:pt x="158" y="224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59" y="224"/>
                    <a:pt x="160" y="223"/>
                    <a:pt x="162" y="223"/>
                  </a:cubicBezTo>
                  <a:cubicBezTo>
                    <a:pt x="162" y="223"/>
                    <a:pt x="162" y="223"/>
                    <a:pt x="162" y="223"/>
                  </a:cubicBezTo>
                  <a:cubicBezTo>
                    <a:pt x="167" y="220"/>
                    <a:pt x="172" y="217"/>
                    <a:pt x="177" y="213"/>
                  </a:cubicBezTo>
                  <a:cubicBezTo>
                    <a:pt x="177" y="213"/>
                    <a:pt x="177" y="213"/>
                    <a:pt x="177" y="213"/>
                  </a:cubicBezTo>
                  <a:cubicBezTo>
                    <a:pt x="179" y="212"/>
                    <a:pt x="180" y="211"/>
                    <a:pt x="181" y="210"/>
                  </a:cubicBezTo>
                  <a:cubicBezTo>
                    <a:pt x="181" y="210"/>
                    <a:pt x="181" y="210"/>
                    <a:pt x="181" y="210"/>
                  </a:cubicBezTo>
                  <a:cubicBezTo>
                    <a:pt x="182" y="209"/>
                    <a:pt x="183" y="208"/>
                    <a:pt x="185" y="207"/>
                  </a:cubicBezTo>
                  <a:cubicBezTo>
                    <a:pt x="185" y="207"/>
                    <a:pt x="185" y="207"/>
                    <a:pt x="185" y="207"/>
                  </a:cubicBezTo>
                  <a:cubicBezTo>
                    <a:pt x="186" y="206"/>
                    <a:pt x="187" y="205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9" y="203"/>
                    <a:pt x="189" y="202"/>
                    <a:pt x="190" y="202"/>
                  </a:cubicBezTo>
                  <a:cubicBezTo>
                    <a:pt x="238" y="178"/>
                    <a:pt x="249" y="119"/>
                    <a:pt x="216" y="7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08" name="Freeform 101"/>
            <p:cNvSpPr/>
            <p:nvPr/>
          </p:nvSpPr>
          <p:spPr>
            <a:xfrm>
              <a:off x="2636838" y="2622551"/>
              <a:ext cx="863600" cy="8350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230" h="222">
                  <a:moveTo>
                    <a:pt x="85" y="68"/>
                  </a:moveTo>
                  <a:cubicBezTo>
                    <a:pt x="41" y="64"/>
                    <a:pt x="0" y="123"/>
                    <a:pt x="41" y="174"/>
                  </a:cubicBezTo>
                  <a:cubicBezTo>
                    <a:pt x="76" y="217"/>
                    <a:pt x="136" y="222"/>
                    <a:pt x="172" y="182"/>
                  </a:cubicBezTo>
                  <a:cubicBezTo>
                    <a:pt x="220" y="158"/>
                    <a:pt x="230" y="99"/>
                    <a:pt x="198" y="54"/>
                  </a:cubicBezTo>
                  <a:cubicBezTo>
                    <a:pt x="160" y="0"/>
                    <a:pt x="92" y="25"/>
                    <a:pt x="85" y="68"/>
                  </a:cubicBezTo>
                </a:path>
              </a:pathLst>
            </a:custGeom>
            <a:solidFill>
              <a:srgbClr val="74AB0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09" name="Freeform 102"/>
            <p:cNvSpPr/>
            <p:nvPr/>
          </p:nvSpPr>
          <p:spPr>
            <a:xfrm>
              <a:off x="2895601" y="2546351"/>
              <a:ext cx="206375" cy="2254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55" h="60">
                  <a:moveTo>
                    <a:pt x="14" y="18"/>
                  </a:moveTo>
                  <a:cubicBezTo>
                    <a:pt x="24" y="6"/>
                    <a:pt x="39" y="0"/>
                    <a:pt x="52" y="1"/>
                  </a:cubicBezTo>
                  <a:cubicBezTo>
                    <a:pt x="55" y="14"/>
                    <a:pt x="52" y="29"/>
                    <a:pt x="41" y="42"/>
                  </a:cubicBezTo>
                  <a:cubicBezTo>
                    <a:pt x="31" y="54"/>
                    <a:pt x="17" y="60"/>
                    <a:pt x="3" y="59"/>
                  </a:cubicBezTo>
                  <a:cubicBezTo>
                    <a:pt x="0" y="46"/>
                    <a:pt x="3" y="30"/>
                    <a:pt x="14" y="18"/>
                  </a:cubicBezTo>
                  <a:close/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10" name="Freeform 103"/>
            <p:cNvSpPr/>
            <p:nvPr/>
          </p:nvSpPr>
          <p:spPr>
            <a:xfrm>
              <a:off x="2840038" y="2579688"/>
              <a:ext cx="115888" cy="2984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1" h="79">
                  <a:moveTo>
                    <a:pt x="16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7"/>
                    <a:pt x="31" y="79"/>
                  </a:cubicBezTo>
                  <a:cubicBezTo>
                    <a:pt x="31" y="79"/>
                    <a:pt x="6" y="26"/>
                    <a:pt x="16" y="0"/>
                  </a:cubicBezTo>
                </a:path>
              </a:pathLst>
            </a:custGeom>
            <a:solidFill>
              <a:srgbClr val="693B2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11" name="Freeform 104"/>
            <p:cNvSpPr/>
            <p:nvPr/>
          </p:nvSpPr>
          <p:spPr>
            <a:xfrm>
              <a:off x="2570163" y="2757488"/>
              <a:ext cx="349250" cy="1952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pathLst>
                <a:path w="93" h="52">
                  <a:moveTo>
                    <a:pt x="43" y="4"/>
                  </a:moveTo>
                  <a:cubicBezTo>
                    <a:pt x="62" y="0"/>
                    <a:pt x="81" y="6"/>
                    <a:pt x="93" y="17"/>
                  </a:cubicBezTo>
                  <a:cubicBezTo>
                    <a:pt x="86" y="32"/>
                    <a:pt x="70" y="44"/>
                    <a:pt x="51" y="48"/>
                  </a:cubicBezTo>
                  <a:cubicBezTo>
                    <a:pt x="31" y="52"/>
                    <a:pt x="12" y="46"/>
                    <a:pt x="0" y="34"/>
                  </a:cubicBezTo>
                  <a:cubicBezTo>
                    <a:pt x="7" y="19"/>
                    <a:pt x="23" y="7"/>
                    <a:pt x="43" y="4"/>
                  </a:cubicBezTo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12" name="Freeform 105"/>
            <p:cNvSpPr/>
            <p:nvPr/>
          </p:nvSpPr>
          <p:spPr>
            <a:xfrm>
              <a:off x="2633663" y="2768601"/>
              <a:ext cx="131763" cy="444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5" h="12">
                  <a:moveTo>
                    <a:pt x="35" y="0"/>
                  </a:moveTo>
                  <a:cubicBezTo>
                    <a:pt x="32" y="0"/>
                    <a:pt x="29" y="0"/>
                    <a:pt x="26" y="1"/>
                  </a:cubicBezTo>
                  <a:cubicBezTo>
                    <a:pt x="16" y="2"/>
                    <a:pt x="7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6"/>
                    <a:pt x="16" y="2"/>
                    <a:pt x="26" y="1"/>
                  </a:cubicBezTo>
                  <a:cubicBezTo>
                    <a:pt x="29" y="0"/>
                    <a:pt x="32" y="0"/>
                    <a:pt x="35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13" name="Freeform 106"/>
            <p:cNvSpPr>
              <a:spLocks noEditPoints="1"/>
            </p:cNvSpPr>
            <p:nvPr/>
          </p:nvSpPr>
          <p:spPr>
            <a:xfrm>
              <a:off x="2735263" y="3160713"/>
              <a:ext cx="141288" cy="1905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8" h="51">
                  <a:moveTo>
                    <a:pt x="15" y="31"/>
                  </a:moveTo>
                  <a:cubicBezTo>
                    <a:pt x="22" y="39"/>
                    <a:pt x="30" y="46"/>
                    <a:pt x="38" y="51"/>
                  </a:cubicBezTo>
                  <a:cubicBezTo>
                    <a:pt x="30" y="46"/>
                    <a:pt x="22" y="39"/>
                    <a:pt x="15" y="31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0" y="0"/>
                  </a:moveTo>
                  <a:cubicBezTo>
                    <a:pt x="2" y="10"/>
                    <a:pt x="7" y="21"/>
                    <a:pt x="15" y="31"/>
                  </a:cubicBezTo>
                  <a:cubicBezTo>
                    <a:pt x="7" y="21"/>
                    <a:pt x="2" y="1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14" name="Freeform 107"/>
            <p:cNvSpPr/>
            <p:nvPr/>
          </p:nvSpPr>
          <p:spPr>
            <a:xfrm>
              <a:off x="2711451" y="2878138"/>
              <a:ext cx="563563" cy="5302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50" h="141">
                  <a:moveTo>
                    <a:pt x="60" y="0"/>
                  </a:moveTo>
                  <a:cubicBezTo>
                    <a:pt x="53" y="0"/>
                    <a:pt x="45" y="2"/>
                    <a:pt x="38" y="5"/>
                  </a:cubicBezTo>
                  <a:cubicBezTo>
                    <a:pt x="35" y="7"/>
                    <a:pt x="33" y="9"/>
                    <a:pt x="30" y="10"/>
                  </a:cubicBezTo>
                  <a:cubicBezTo>
                    <a:pt x="11" y="24"/>
                    <a:pt x="0" y="48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8" y="85"/>
                    <a:pt x="13" y="9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8" y="114"/>
                    <a:pt x="36" y="121"/>
                    <a:pt x="44" y="126"/>
                  </a:cubicBezTo>
                  <a:cubicBezTo>
                    <a:pt x="59" y="136"/>
                    <a:pt x="75" y="141"/>
                    <a:pt x="92" y="141"/>
                  </a:cubicBezTo>
                  <a:cubicBezTo>
                    <a:pt x="113" y="141"/>
                    <a:pt x="133" y="133"/>
                    <a:pt x="150" y="11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0" y="0"/>
                  </a:cubicBezTo>
                </a:path>
              </a:pathLst>
            </a:custGeom>
            <a:solidFill>
              <a:srgbClr val="63920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15" name="Freeform 108"/>
            <p:cNvSpPr>
              <a:spLocks noEditPoints="1"/>
            </p:cNvSpPr>
            <p:nvPr/>
          </p:nvSpPr>
          <p:spPr>
            <a:xfrm>
              <a:off x="2760663" y="2927351"/>
              <a:ext cx="41275" cy="1111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1" h="3">
                  <a:moveTo>
                    <a:pt x="11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4" y="2"/>
                    <a:pt x="7" y="1"/>
                    <a:pt x="1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16" name="Freeform 109"/>
            <p:cNvSpPr/>
            <p:nvPr/>
          </p:nvSpPr>
          <p:spPr>
            <a:xfrm>
              <a:off x="2570163" y="2768601"/>
              <a:ext cx="341313" cy="1730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91" h="46">
                  <a:moveTo>
                    <a:pt x="54" y="0"/>
                  </a:moveTo>
                  <a:cubicBezTo>
                    <a:pt x="53" y="0"/>
                    <a:pt x="53" y="0"/>
                    <a:pt x="52" y="0"/>
                  </a:cubicBezTo>
                  <a:cubicBezTo>
                    <a:pt x="49" y="0"/>
                    <a:pt x="46" y="0"/>
                    <a:pt x="43" y="1"/>
                  </a:cubicBezTo>
                  <a:cubicBezTo>
                    <a:pt x="33" y="2"/>
                    <a:pt x="24" y="6"/>
                    <a:pt x="17" y="12"/>
                  </a:cubicBezTo>
                  <a:cubicBezTo>
                    <a:pt x="9" y="17"/>
                    <a:pt x="4" y="24"/>
                    <a:pt x="0" y="31"/>
                  </a:cubicBezTo>
                  <a:cubicBezTo>
                    <a:pt x="10" y="41"/>
                    <a:pt x="24" y="46"/>
                    <a:pt x="39" y="46"/>
                  </a:cubicBezTo>
                  <a:cubicBezTo>
                    <a:pt x="43" y="46"/>
                    <a:pt x="47" y="46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5" y="44"/>
                    <a:pt x="58" y="43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41"/>
                    <a:pt x="66" y="40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1" y="38"/>
                    <a:pt x="73" y="36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82" y="30"/>
                    <a:pt x="87" y="25"/>
                    <a:pt x="91" y="19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3" y="2"/>
                    <a:pt x="64" y="0"/>
                    <a:pt x="54" y="0"/>
                  </a:cubicBezTo>
                </a:path>
              </a:pathLst>
            </a:custGeom>
            <a:solidFill>
              <a:srgbClr val="7CB60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7717" name="组合 352"/>
          <p:cNvGrpSpPr/>
          <p:nvPr/>
        </p:nvGrpSpPr>
        <p:grpSpPr>
          <a:xfrm>
            <a:off x="5434013" y="3694113"/>
            <a:ext cx="1477962" cy="1454150"/>
            <a:chOff x="7213601" y="1862138"/>
            <a:chExt cx="2251075" cy="2219325"/>
          </a:xfrm>
        </p:grpSpPr>
        <p:sp>
          <p:nvSpPr>
            <p:cNvPr id="27718" name="Freeform 140"/>
            <p:cNvSpPr/>
            <p:nvPr/>
          </p:nvSpPr>
          <p:spPr>
            <a:xfrm>
              <a:off x="7291388" y="1925638"/>
              <a:ext cx="2173288" cy="21558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579" h="573">
                  <a:moveTo>
                    <a:pt x="574" y="29"/>
                  </a:moveTo>
                  <a:cubicBezTo>
                    <a:pt x="551" y="6"/>
                    <a:pt x="551" y="6"/>
                    <a:pt x="551" y="6"/>
                  </a:cubicBezTo>
                  <a:cubicBezTo>
                    <a:pt x="545" y="0"/>
                    <a:pt x="536" y="0"/>
                    <a:pt x="531" y="6"/>
                  </a:cubicBezTo>
                  <a:cubicBezTo>
                    <a:pt x="523" y="14"/>
                    <a:pt x="523" y="14"/>
                    <a:pt x="523" y="14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4" y="488"/>
                    <a:pt x="44" y="488"/>
                    <a:pt x="44" y="488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87" y="531"/>
                    <a:pt x="87" y="531"/>
                    <a:pt x="87" y="531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9" y="44"/>
                    <a:pt x="579" y="34"/>
                    <a:pt x="574" y="29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19" name="Freeform 148"/>
            <p:cNvSpPr/>
            <p:nvPr/>
          </p:nvSpPr>
          <p:spPr>
            <a:xfrm>
              <a:off x="7213601" y="1862138"/>
              <a:ext cx="2168525" cy="2155825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578" h="573">
                  <a:moveTo>
                    <a:pt x="0" y="573"/>
                  </a:moveTo>
                  <a:cubicBezTo>
                    <a:pt x="86" y="530"/>
                    <a:pt x="86" y="530"/>
                    <a:pt x="86" y="530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8" y="43"/>
                    <a:pt x="578" y="34"/>
                    <a:pt x="573" y="28"/>
                  </a:cubicBezTo>
                  <a:cubicBezTo>
                    <a:pt x="550" y="5"/>
                    <a:pt x="550" y="5"/>
                    <a:pt x="550" y="5"/>
                  </a:cubicBezTo>
                  <a:cubicBezTo>
                    <a:pt x="545" y="0"/>
                    <a:pt x="536" y="0"/>
                    <a:pt x="530" y="5"/>
                  </a:cubicBezTo>
                  <a:cubicBezTo>
                    <a:pt x="43" y="487"/>
                    <a:pt x="43" y="487"/>
                    <a:pt x="43" y="487"/>
                  </a:cubicBezTo>
                  <a:cubicBezTo>
                    <a:pt x="0" y="573"/>
                    <a:pt x="0" y="573"/>
                    <a:pt x="0" y="573"/>
                  </a:cubicBezTo>
                </a:path>
              </a:pathLst>
            </a:custGeom>
            <a:solidFill>
              <a:srgbClr val="F8E29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20" name="Freeform 149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21" name="Freeform 150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22" name="Freeform 151"/>
            <p:cNvSpPr/>
            <p:nvPr/>
          </p:nvSpPr>
          <p:spPr>
            <a:xfrm>
              <a:off x="7373938" y="1862138"/>
              <a:ext cx="2008188" cy="19939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pathLst>
                <a:path w="535" h="530">
                  <a:moveTo>
                    <a:pt x="43" y="530"/>
                  </a:moveTo>
                  <a:cubicBezTo>
                    <a:pt x="530" y="49"/>
                    <a:pt x="530" y="49"/>
                    <a:pt x="530" y="49"/>
                  </a:cubicBezTo>
                  <a:cubicBezTo>
                    <a:pt x="535" y="43"/>
                    <a:pt x="535" y="34"/>
                    <a:pt x="530" y="28"/>
                  </a:cubicBezTo>
                  <a:cubicBezTo>
                    <a:pt x="507" y="5"/>
                    <a:pt x="507" y="5"/>
                    <a:pt x="507" y="5"/>
                  </a:cubicBezTo>
                  <a:cubicBezTo>
                    <a:pt x="502" y="0"/>
                    <a:pt x="493" y="0"/>
                    <a:pt x="487" y="5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43" y="530"/>
                    <a:pt x="43" y="530"/>
                    <a:pt x="43" y="530"/>
                  </a:cubicBezTo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23" name="Freeform 152"/>
            <p:cNvSpPr/>
            <p:nvPr/>
          </p:nvSpPr>
          <p:spPr>
            <a:xfrm>
              <a:off x="9032876" y="1862138"/>
              <a:ext cx="349250" cy="349250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93" h="93">
                  <a:moveTo>
                    <a:pt x="0" y="50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51" y="0"/>
                    <a:pt x="60" y="0"/>
                    <a:pt x="65" y="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3" y="34"/>
                    <a:pt x="93" y="43"/>
                    <a:pt x="88" y="49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solidFill>
              <a:srgbClr val="5D5D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24" name="Freeform 153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25" name="Freeform 154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26" name="Freeform 155"/>
            <p:cNvSpPr/>
            <p:nvPr/>
          </p:nvSpPr>
          <p:spPr>
            <a:xfrm>
              <a:off x="9161463" y="1862138"/>
              <a:ext cx="220663" cy="225425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59" h="60">
                  <a:moveTo>
                    <a:pt x="0" y="16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7" y="0"/>
                    <a:pt x="26" y="0"/>
                    <a:pt x="31" y="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9" y="34"/>
                    <a:pt x="59" y="43"/>
                    <a:pt x="54" y="49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rgbClr val="DF55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27" name="Freeform 156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28" name="Freeform 157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29" name="Freeform 158"/>
            <p:cNvSpPr/>
            <p:nvPr/>
          </p:nvSpPr>
          <p:spPr>
            <a:xfrm>
              <a:off x="9202738" y="1865313"/>
              <a:ext cx="36513" cy="15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10" h="4">
                  <a:moveTo>
                    <a:pt x="10" y="0"/>
                  </a:moveTo>
                  <a:cubicBezTo>
                    <a:pt x="7" y="0"/>
                    <a:pt x="3" y="2"/>
                    <a:pt x="0" y="4"/>
                  </a:cubicBezTo>
                  <a:cubicBezTo>
                    <a:pt x="3" y="2"/>
                    <a:pt x="7" y="0"/>
                    <a:pt x="10" y="0"/>
                  </a:cubicBezTo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30" name="Freeform 159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31" name="Freeform 160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4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32" name="Freeform 161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33" name="Freeform 162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34" name="Freeform 163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35" name="Freeform 164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18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36" name="Freeform 171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37" name="Freeform 172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38" name="Freeform 173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39" name="Freeform 174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40" name="Freeform 175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41" name="Freeform 176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42" name="Freeform 177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43" name="Freeform 178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44" name="Freeform 179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45" name="Freeform 180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46" name="Freeform 181"/>
            <p:cNvSpPr/>
            <p:nvPr/>
          </p:nvSpPr>
          <p:spPr>
            <a:xfrm>
              <a:off x="9172576" y="1865313"/>
              <a:ext cx="142875" cy="1206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38" h="32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1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2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E483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47" name="Freeform 182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48" name="Freeform 183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7749" name="组合 421"/>
          <p:cNvGrpSpPr/>
          <p:nvPr/>
        </p:nvGrpSpPr>
        <p:grpSpPr>
          <a:xfrm>
            <a:off x="8131175" y="3684588"/>
            <a:ext cx="1001713" cy="1309687"/>
            <a:chOff x="9817101" y="3054351"/>
            <a:chExt cx="1528763" cy="1998662"/>
          </a:xfrm>
        </p:grpSpPr>
        <p:sp>
          <p:nvSpPr>
            <p:cNvPr id="27750" name="Freeform 220"/>
            <p:cNvSpPr/>
            <p:nvPr/>
          </p:nvSpPr>
          <p:spPr>
            <a:xfrm>
              <a:off x="9817101" y="3054351"/>
              <a:ext cx="1028700" cy="16065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48" h="1012">
                  <a:moveTo>
                    <a:pt x="625" y="228"/>
                  </a:moveTo>
                  <a:lnTo>
                    <a:pt x="648" y="0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107" y="1012"/>
                  </a:lnTo>
                  <a:lnTo>
                    <a:pt x="324" y="1012"/>
                  </a:lnTo>
                  <a:lnTo>
                    <a:pt x="544" y="1012"/>
                  </a:lnTo>
                  <a:lnTo>
                    <a:pt x="551" y="941"/>
                  </a:lnTo>
                  <a:lnTo>
                    <a:pt x="568" y="780"/>
                  </a:lnTo>
                  <a:lnTo>
                    <a:pt x="618" y="304"/>
                  </a:lnTo>
                  <a:lnTo>
                    <a:pt x="625" y="228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51" name="Freeform 222"/>
            <p:cNvSpPr>
              <a:spLocks noEditPoints="1"/>
            </p:cNvSpPr>
            <p:nvPr/>
          </p:nvSpPr>
          <p:spPr>
            <a:xfrm>
              <a:off x="9896476" y="3803651"/>
              <a:ext cx="1449388" cy="11588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4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cubicBezTo>
                    <a:pt x="91" y="234"/>
                    <a:pt x="91" y="234"/>
                    <a:pt x="91" y="2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52" name="Freeform 223"/>
            <p:cNvSpPr/>
            <p:nvPr/>
          </p:nvSpPr>
          <p:spPr>
            <a:xfrm>
              <a:off x="10875963" y="4567238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53" name="Freeform 224"/>
            <p:cNvSpPr/>
            <p:nvPr/>
          </p:nvSpPr>
          <p:spPr>
            <a:xfrm>
              <a:off x="10768013" y="4605338"/>
              <a:ext cx="66675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0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54" name="Freeform 225"/>
            <p:cNvSpPr/>
            <p:nvPr/>
          </p:nvSpPr>
          <p:spPr>
            <a:xfrm>
              <a:off x="10658476" y="4638676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55" name="Freeform 226"/>
            <p:cNvSpPr/>
            <p:nvPr/>
          </p:nvSpPr>
          <p:spPr>
            <a:xfrm>
              <a:off x="11206163" y="4457701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56" name="Freeform 227"/>
            <p:cNvSpPr/>
            <p:nvPr/>
          </p:nvSpPr>
          <p:spPr>
            <a:xfrm>
              <a:off x="11098213" y="4495801"/>
              <a:ext cx="63500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57" name="Freeform 228"/>
            <p:cNvSpPr/>
            <p:nvPr/>
          </p:nvSpPr>
          <p:spPr>
            <a:xfrm>
              <a:off x="10988676" y="4529138"/>
              <a:ext cx="63500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58" name="Freeform 229"/>
            <p:cNvSpPr/>
            <p:nvPr/>
          </p:nvSpPr>
          <p:spPr>
            <a:xfrm>
              <a:off x="10548938" y="4676776"/>
              <a:ext cx="68263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59" name="Freeform 230"/>
            <p:cNvSpPr/>
            <p:nvPr/>
          </p:nvSpPr>
          <p:spPr>
            <a:xfrm>
              <a:off x="10440988" y="4710113"/>
              <a:ext cx="66675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60" name="Freeform 231"/>
            <p:cNvSpPr/>
            <p:nvPr/>
          </p:nvSpPr>
          <p:spPr>
            <a:xfrm>
              <a:off x="10331451" y="4748213"/>
              <a:ext cx="68263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61" name="Freeform 232"/>
            <p:cNvSpPr/>
            <p:nvPr/>
          </p:nvSpPr>
          <p:spPr>
            <a:xfrm>
              <a:off x="10223501" y="4784726"/>
              <a:ext cx="66675" cy="1174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62" name="Freeform 233"/>
            <p:cNvSpPr/>
            <p:nvPr/>
          </p:nvSpPr>
          <p:spPr>
            <a:xfrm>
              <a:off x="10113963" y="4819651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63" name="Freeform 234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  <a:close/>
                </a:path>
              </a:pathLst>
            </a:custGeom>
            <a:solidFill>
              <a:srgbClr val="FA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64" name="Freeform 235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65" name="Freeform 236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C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66" name="Freeform 237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67" name="Freeform 238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  <a:close/>
                </a:path>
              </a:pathLst>
            </a:custGeom>
            <a:solidFill>
              <a:srgbClr val="40DD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68" name="Freeform 239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69" name="Freeform 240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70" name="Freeform 241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71" name="Freeform 242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72" name="Freeform 243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73" name="Freeform 244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74" name="Freeform 245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75" name="Freeform 246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76" name="Freeform 247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77" name="Freeform 248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78" name="Freeform 249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79" name="Freeform 250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8FA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80" name="Freeform 251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81" name="Freeform 252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36BC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82" name="Freeform 253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83" name="Freeform 254"/>
            <p:cNvSpPr>
              <a:spLocks noEditPoints="1"/>
            </p:cNvSpPr>
            <p:nvPr/>
          </p:nvSpPr>
          <p:spPr>
            <a:xfrm>
              <a:off x="9863138" y="3894138"/>
              <a:ext cx="1447800" cy="11588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5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7"/>
                    <a:pt x="386" y="197"/>
                    <a:pt x="386" y="197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close/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lnTo>
                    <a:pt x="91" y="234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84" name="Freeform 255"/>
            <p:cNvSpPr/>
            <p:nvPr/>
          </p:nvSpPr>
          <p:spPr>
            <a:xfrm>
              <a:off x="10845801" y="4657726"/>
              <a:ext cx="63500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85" name="Freeform 256"/>
            <p:cNvSpPr/>
            <p:nvPr/>
          </p:nvSpPr>
          <p:spPr>
            <a:xfrm>
              <a:off x="10733088" y="4695826"/>
              <a:ext cx="68263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86" name="Freeform 257"/>
            <p:cNvSpPr/>
            <p:nvPr/>
          </p:nvSpPr>
          <p:spPr>
            <a:xfrm>
              <a:off x="10625138" y="4729163"/>
              <a:ext cx="66675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87" name="Freeform 258"/>
            <p:cNvSpPr/>
            <p:nvPr/>
          </p:nvSpPr>
          <p:spPr>
            <a:xfrm>
              <a:off x="11172826" y="4548188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88" name="Freeform 259"/>
            <p:cNvSpPr/>
            <p:nvPr/>
          </p:nvSpPr>
          <p:spPr>
            <a:xfrm>
              <a:off x="11063288" y="4586288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3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89" name="Freeform 260"/>
            <p:cNvSpPr/>
            <p:nvPr/>
          </p:nvSpPr>
          <p:spPr>
            <a:xfrm>
              <a:off x="10955338" y="4624388"/>
              <a:ext cx="63500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90" name="Freeform 261"/>
            <p:cNvSpPr/>
            <p:nvPr/>
          </p:nvSpPr>
          <p:spPr>
            <a:xfrm>
              <a:off x="10515601" y="4767263"/>
              <a:ext cx="68263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2" y="1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91" name="Freeform 262"/>
            <p:cNvSpPr/>
            <p:nvPr/>
          </p:nvSpPr>
          <p:spPr>
            <a:xfrm>
              <a:off x="10407651" y="4800601"/>
              <a:ext cx="66675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92" name="Freeform 263"/>
            <p:cNvSpPr/>
            <p:nvPr/>
          </p:nvSpPr>
          <p:spPr>
            <a:xfrm>
              <a:off x="10298113" y="4838701"/>
              <a:ext cx="68263" cy="1190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93" name="Freeform 264"/>
            <p:cNvSpPr/>
            <p:nvPr/>
          </p:nvSpPr>
          <p:spPr>
            <a:xfrm>
              <a:off x="10188576" y="4875213"/>
              <a:ext cx="68263" cy="1174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94" name="Freeform 265"/>
            <p:cNvSpPr/>
            <p:nvPr/>
          </p:nvSpPr>
          <p:spPr>
            <a:xfrm>
              <a:off x="10080626" y="4910138"/>
              <a:ext cx="66675" cy="1190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7795" name="组合 467"/>
          <p:cNvGrpSpPr/>
          <p:nvPr/>
        </p:nvGrpSpPr>
        <p:grpSpPr>
          <a:xfrm>
            <a:off x="6973888" y="3683000"/>
            <a:ext cx="1044575" cy="1357313"/>
            <a:chOff x="7929563" y="2716213"/>
            <a:chExt cx="1592263" cy="2073275"/>
          </a:xfrm>
        </p:grpSpPr>
        <p:sp>
          <p:nvSpPr>
            <p:cNvPr id="27796" name="Freeform 141"/>
            <p:cNvSpPr/>
            <p:nvPr/>
          </p:nvSpPr>
          <p:spPr>
            <a:xfrm>
              <a:off x="7929563" y="2741613"/>
              <a:ext cx="1444625" cy="2025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85" h="538">
                  <a:moveTo>
                    <a:pt x="385" y="34"/>
                  </a:moveTo>
                  <a:cubicBezTo>
                    <a:pt x="385" y="17"/>
                    <a:pt x="371" y="3"/>
                    <a:pt x="354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5" y="2"/>
                    <a:pt x="44" y="2"/>
                    <a:pt x="42" y="2"/>
                  </a:cubicBezTo>
                  <a:cubicBezTo>
                    <a:pt x="39" y="1"/>
                    <a:pt x="35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" y="13"/>
                    <a:pt x="1" y="28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5"/>
                    <a:pt x="12" y="537"/>
                    <a:pt x="27" y="537"/>
                  </a:cubicBezTo>
                  <a:cubicBezTo>
                    <a:pt x="30" y="537"/>
                    <a:pt x="30" y="537"/>
                    <a:pt x="30" y="537"/>
                  </a:cubicBezTo>
                  <a:cubicBezTo>
                    <a:pt x="33" y="537"/>
                    <a:pt x="35" y="537"/>
                    <a:pt x="38" y="536"/>
                  </a:cubicBezTo>
                  <a:cubicBezTo>
                    <a:pt x="40" y="537"/>
                    <a:pt x="43" y="537"/>
                    <a:pt x="46" y="537"/>
                  </a:cubicBezTo>
                  <a:cubicBezTo>
                    <a:pt x="353" y="538"/>
                    <a:pt x="353" y="538"/>
                    <a:pt x="353" y="538"/>
                  </a:cubicBezTo>
                  <a:cubicBezTo>
                    <a:pt x="370" y="538"/>
                    <a:pt x="384" y="524"/>
                    <a:pt x="384" y="507"/>
                  </a:cubicBezTo>
                  <a:cubicBezTo>
                    <a:pt x="385" y="143"/>
                    <a:pt x="385" y="143"/>
                    <a:pt x="385" y="143"/>
                  </a:cubicBezTo>
                  <a:cubicBezTo>
                    <a:pt x="385" y="34"/>
                    <a:pt x="385" y="34"/>
                    <a:pt x="385" y="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97" name="Freeform 142"/>
            <p:cNvSpPr/>
            <p:nvPr/>
          </p:nvSpPr>
          <p:spPr>
            <a:xfrm>
              <a:off x="8128001" y="2825751"/>
              <a:ext cx="1393825" cy="194151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71" h="516">
                  <a:moveTo>
                    <a:pt x="370" y="485"/>
                  </a:moveTo>
                  <a:cubicBezTo>
                    <a:pt x="370" y="502"/>
                    <a:pt x="355" y="516"/>
                    <a:pt x="338" y="516"/>
                  </a:cubicBezTo>
                  <a:cubicBezTo>
                    <a:pt x="31" y="515"/>
                    <a:pt x="31" y="515"/>
                    <a:pt x="31" y="515"/>
                  </a:cubicBezTo>
                  <a:cubicBezTo>
                    <a:pt x="14" y="515"/>
                    <a:pt x="0" y="501"/>
                    <a:pt x="0" y="48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85"/>
                    <a:pt x="370" y="485"/>
                    <a:pt x="370" y="485"/>
                  </a:cubicBezTo>
                </a:path>
              </a:pathLst>
            </a:custGeom>
            <a:solidFill>
              <a:srgbClr val="203E5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98" name="Freeform 143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  <a:close/>
                </a:path>
              </a:pathLst>
            </a:custGeom>
            <a:solidFill>
              <a:srgbClr val="FCFF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99" name="Freeform 144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800" name="Freeform 145"/>
            <p:cNvSpPr/>
            <p:nvPr/>
          </p:nvSpPr>
          <p:spPr>
            <a:xfrm>
              <a:off x="8128001" y="2749551"/>
              <a:ext cx="1393825" cy="18557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71" h="493">
                  <a:moveTo>
                    <a:pt x="370" y="462"/>
                  </a:moveTo>
                  <a:cubicBezTo>
                    <a:pt x="370" y="479"/>
                    <a:pt x="356" y="493"/>
                    <a:pt x="338" y="493"/>
                  </a:cubicBezTo>
                  <a:cubicBezTo>
                    <a:pt x="31" y="492"/>
                    <a:pt x="31" y="492"/>
                    <a:pt x="31" y="492"/>
                  </a:cubicBezTo>
                  <a:cubicBezTo>
                    <a:pt x="14" y="492"/>
                    <a:pt x="0" y="478"/>
                    <a:pt x="0" y="46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62"/>
                    <a:pt x="370" y="462"/>
                    <a:pt x="370" y="462"/>
                  </a:cubicBezTo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801" name="Freeform 146"/>
            <p:cNvSpPr/>
            <p:nvPr/>
          </p:nvSpPr>
          <p:spPr>
            <a:xfrm>
              <a:off x="8072438" y="2716213"/>
              <a:ext cx="225425" cy="20732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0" h="551">
                  <a:moveTo>
                    <a:pt x="59" y="523"/>
                  </a:moveTo>
                  <a:cubicBezTo>
                    <a:pt x="59" y="539"/>
                    <a:pt x="46" y="551"/>
                    <a:pt x="31" y="551"/>
                  </a:cubicBezTo>
                  <a:cubicBezTo>
                    <a:pt x="28" y="551"/>
                    <a:pt x="28" y="551"/>
                    <a:pt x="28" y="551"/>
                  </a:cubicBezTo>
                  <a:cubicBezTo>
                    <a:pt x="12" y="551"/>
                    <a:pt x="0" y="538"/>
                    <a:pt x="0" y="52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13"/>
                    <a:pt x="14" y="0"/>
                    <a:pt x="2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8" y="1"/>
                    <a:pt x="60" y="13"/>
                    <a:pt x="60" y="29"/>
                  </a:cubicBezTo>
                  <a:cubicBezTo>
                    <a:pt x="59" y="523"/>
                    <a:pt x="59" y="523"/>
                    <a:pt x="59" y="523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802" name="Freeform 147"/>
            <p:cNvSpPr/>
            <p:nvPr/>
          </p:nvSpPr>
          <p:spPr>
            <a:xfrm>
              <a:off x="8526463" y="3260726"/>
              <a:ext cx="676275" cy="793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0" h="21">
                  <a:moveTo>
                    <a:pt x="180" y="11"/>
                  </a:moveTo>
                  <a:cubicBezTo>
                    <a:pt x="180" y="17"/>
                    <a:pt x="176" y="21"/>
                    <a:pt x="17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6" y="1"/>
                    <a:pt x="180" y="5"/>
                    <a:pt x="180" y="11"/>
                  </a:cubicBezTo>
                  <a:close/>
                </a:path>
              </a:pathLst>
            </a:custGeom>
            <a:solidFill>
              <a:srgbClr val="FFFCE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803" name="Freeform 167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804" name="Freeform 168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9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805" name="Freeform 169"/>
            <p:cNvSpPr/>
            <p:nvPr/>
          </p:nvSpPr>
          <p:spPr>
            <a:xfrm>
              <a:off x="8289926" y="2749551"/>
              <a:ext cx="38100" cy="3810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0" h="10">
                  <a:moveTo>
                    <a:pt x="1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806" name="Freeform 170"/>
            <p:cNvSpPr/>
            <p:nvPr/>
          </p:nvSpPr>
          <p:spPr>
            <a:xfrm>
              <a:off x="8075613" y="2787651"/>
              <a:ext cx="214313" cy="2111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57" h="56">
                  <a:moveTo>
                    <a:pt x="57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7807" name="文本框 1"/>
          <p:cNvSpPr txBox="1"/>
          <p:nvPr/>
        </p:nvSpPr>
        <p:spPr>
          <a:xfrm rot="1800000" flipH="1">
            <a:off x="-31181675" y="32797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808" name="文本框 1"/>
          <p:cNvSpPr txBox="1"/>
          <p:nvPr/>
        </p:nvSpPr>
        <p:spPr>
          <a:xfrm rot="1800000" flipH="1">
            <a:off x="37476113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7809" name="组合 48"/>
          <p:cNvGrpSpPr/>
          <p:nvPr/>
        </p:nvGrpSpPr>
        <p:grpSpPr>
          <a:xfrm>
            <a:off x="1973263" y="966788"/>
            <a:ext cx="5562600" cy="768350"/>
            <a:chOff x="2932" y="1286"/>
            <a:chExt cx="8764" cy="1209"/>
          </a:xfrm>
        </p:grpSpPr>
        <p:sp>
          <p:nvSpPr>
            <p:cNvPr id="4" name="Rectangle 9"/>
            <p:cNvSpPr/>
            <p:nvPr/>
          </p:nvSpPr>
          <p:spPr>
            <a:xfrm>
              <a:off x="4325" y="1286"/>
              <a:ext cx="7371" cy="120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zh-CN" sz="4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分数乘法</a:t>
              </a:r>
              <a:endParaRPr kumimoji="0" lang="zh-CN" altLang="zh-CN" sz="4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932" y="1324"/>
              <a:ext cx="1134" cy="1134"/>
            </a:xfrm>
            <a:prstGeom prst="ellipse">
              <a:avLst/>
            </a:prstGeom>
            <a:gradFill>
              <a:gsLst>
                <a:gs pos="33000">
                  <a:schemeClr val="bg2">
                    <a:lumMod val="20000"/>
                    <a:lumOff val="8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14300">
                <a:schemeClr val="bg2">
                  <a:lumMod val="60000"/>
                  <a:lumOff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algn="ctr" eaLnBrk="1" fontAlgn="base" hangingPunct="1"/>
              <a:r>
                <a:rPr lang="en-US" altLang="zh-CN" sz="4400" b="1" strike="noStrike" noProof="1" dirty="0"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</a:rPr>
                <a:t>1</a:t>
              </a:r>
              <a:endParaRPr lang="en-US" altLang="zh-CN" sz="44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27812" name="矩形 2"/>
          <p:cNvSpPr/>
          <p:nvPr/>
        </p:nvSpPr>
        <p:spPr>
          <a:xfrm>
            <a:off x="803275" y="2249488"/>
            <a:ext cx="795020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latinLnBrk="1"/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     分数乘小数</a:t>
            </a:r>
            <a:endParaRPr lang="zh-CN" altLang="en-US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813" name="文本框 1"/>
          <p:cNvSpPr txBox="1"/>
          <p:nvPr/>
        </p:nvSpPr>
        <p:spPr>
          <a:xfrm>
            <a:off x="95250" y="41275"/>
            <a:ext cx="46053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义务教育人教版六年级上册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TextBox 21"/>
          <p:cNvSpPr txBox="1"/>
          <p:nvPr/>
        </p:nvSpPr>
        <p:spPr>
          <a:xfrm>
            <a:off x="2209800" y="2293303"/>
            <a:ext cx="361950" cy="9525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en-US" altLang="zh-CN" sz="28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sz="2800" b="1" u="sng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962" name="TextBox 21"/>
          <p:cNvSpPr txBox="1"/>
          <p:nvPr/>
        </p:nvSpPr>
        <p:spPr>
          <a:xfrm>
            <a:off x="6213475" y="2313940"/>
            <a:ext cx="381000" cy="9525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en-US" altLang="zh-CN" sz="28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sz="2800" b="1" u="sng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963" name="TextBox 21"/>
          <p:cNvSpPr txBox="1"/>
          <p:nvPr/>
        </p:nvSpPr>
        <p:spPr>
          <a:xfrm>
            <a:off x="2278063" y="3495358"/>
            <a:ext cx="271462" cy="9540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28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lang="en-US" altLang="zh-CN" sz="2800" b="1" u="sng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964" name="TextBox 21"/>
          <p:cNvSpPr txBox="1"/>
          <p:nvPr/>
        </p:nvSpPr>
        <p:spPr>
          <a:xfrm>
            <a:off x="6149975" y="3562033"/>
            <a:ext cx="381000" cy="9525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en-US" altLang="zh-CN" sz="28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lang="en-US" altLang="zh-CN" sz="2800" b="1" u="sng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965" name="文本框 4"/>
          <p:cNvSpPr txBox="1"/>
          <p:nvPr/>
        </p:nvSpPr>
        <p:spPr>
          <a:xfrm>
            <a:off x="1381125" y="2488565"/>
            <a:ext cx="19939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1.2×    =  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966" name="文本框 6"/>
          <p:cNvSpPr txBox="1"/>
          <p:nvPr/>
        </p:nvSpPr>
        <p:spPr>
          <a:xfrm>
            <a:off x="5316538" y="2498090"/>
            <a:ext cx="23891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2.5×     =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967" name="文本框 7"/>
          <p:cNvSpPr txBox="1"/>
          <p:nvPr/>
        </p:nvSpPr>
        <p:spPr>
          <a:xfrm>
            <a:off x="1401763" y="3696970"/>
            <a:ext cx="234473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1.4×    =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968" name="文本框 8"/>
          <p:cNvSpPr txBox="1"/>
          <p:nvPr/>
        </p:nvSpPr>
        <p:spPr>
          <a:xfrm>
            <a:off x="5357813" y="3766820"/>
            <a:ext cx="223361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2.4×    =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TextBox 21"/>
          <p:cNvSpPr txBox="1"/>
          <p:nvPr/>
        </p:nvSpPr>
        <p:spPr>
          <a:xfrm>
            <a:off x="2608263" y="2312353"/>
            <a:ext cx="1082675" cy="952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18</a:t>
            </a:r>
            <a:endParaRPr lang="en-US" altLang="zh-CN" sz="2800" b="1" u="sng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2833688" y="3550920"/>
            <a:ext cx="458787" cy="8651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90000"/>
              </a:lnSpc>
            </a:pP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endParaRPr lang="en-US" altLang="zh-CN" sz="2800" b="1" u="sng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TextBox 21"/>
          <p:cNvSpPr txBox="1"/>
          <p:nvPr/>
        </p:nvSpPr>
        <p:spPr>
          <a:xfrm>
            <a:off x="6862763" y="3779520"/>
            <a:ext cx="4572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972" name="文本框 2"/>
          <p:cNvSpPr txBox="1"/>
          <p:nvPr/>
        </p:nvSpPr>
        <p:spPr>
          <a:xfrm>
            <a:off x="3257550" y="309563"/>
            <a:ext cx="2297113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P8  </a:t>
            </a:r>
            <a:r>
              <a:rPr lang="zh-CN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做一做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097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083" y="514350"/>
            <a:ext cx="1487487" cy="600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923088" y="2488565"/>
            <a:ext cx="936625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atinLnBrk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内容占位符 1"/>
          <p:cNvSpPr>
            <a:spLocks noGrp="1"/>
          </p:cNvSpPr>
          <p:nvPr/>
        </p:nvSpPr>
        <p:spPr>
          <a:xfrm>
            <a:off x="459105" y="1335405"/>
            <a:ext cx="3188970" cy="60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5pPr>
            <a:lvl6pPr marL="25146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fontAlgn="base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计算下面各题。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1990" name="组合 17"/>
          <p:cNvGrpSpPr/>
          <p:nvPr/>
        </p:nvGrpSpPr>
        <p:grpSpPr>
          <a:xfrm>
            <a:off x="0" y="-20637"/>
            <a:ext cx="2209800" cy="506412"/>
            <a:chOff x="0" y="1"/>
            <a:chExt cx="3480" cy="796"/>
          </a:xfrm>
        </p:grpSpPr>
        <p:sp>
          <p:nvSpPr>
            <p:cNvPr id="4" name="平行四边形 3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平行四边形 4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41993" name="文本框 62"/>
            <p:cNvSpPr txBox="1"/>
            <p:nvPr/>
          </p:nvSpPr>
          <p:spPr>
            <a:xfrm>
              <a:off x="502" y="1"/>
              <a:ext cx="2534" cy="7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巩固运用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1994" name="文本框 2"/>
          <p:cNvSpPr txBox="1"/>
          <p:nvPr/>
        </p:nvSpPr>
        <p:spPr>
          <a:xfrm>
            <a:off x="3371850" y="87313"/>
            <a:ext cx="2876550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P10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练习二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T2)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内容占位符 1"/>
          <p:cNvSpPr txBox="1"/>
          <p:nvPr/>
        </p:nvSpPr>
        <p:spPr bwMode="auto">
          <a:xfrm>
            <a:off x="669290" y="706755"/>
            <a:ext cx="8315960" cy="17703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5pPr>
            <a:lvl6pPr marL="25146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1.2021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年我国人均国内生产总值约为</a:t>
            </a:r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8.1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万元。</a:t>
            </a:r>
            <a:endParaRPr lang="en-US" altLang="zh-CN" sz="2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2020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年我国人均国内生产总值约为</a:t>
            </a:r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2021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年的  。</a:t>
            </a:r>
            <a:endParaRPr lang="zh-CN" altLang="en-US" sz="2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2020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年我国人均国内生产总值约为多少万元</a:t>
            </a:r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?</a:t>
            </a:r>
            <a:endParaRPr lang="zh-CN" altLang="en-US" sz="2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aphicFrame>
        <p:nvGraphicFramePr>
          <p:cNvPr id="16" name="对象 1"/>
          <p:cNvGraphicFramePr>
            <a:graphicFrameLocks noChangeAspect="1"/>
          </p:cNvGraphicFramePr>
          <p:nvPr/>
        </p:nvGraphicFramePr>
        <p:xfrm>
          <a:off x="7510100" y="1138704"/>
          <a:ext cx="2984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1" imgW="3352800" imgH="9753600" progId="Equation.DSMT4">
                  <p:embed/>
                </p:oleObj>
              </mc:Choice>
              <mc:Fallback>
                <p:oleObj name="Equation" r:id="rId1" imgW="3352800" imgH="97536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0100" y="1138704"/>
                        <a:ext cx="2984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椭圆 17"/>
          <p:cNvSpPr/>
          <p:nvPr/>
        </p:nvSpPr>
        <p:spPr>
          <a:xfrm>
            <a:off x="6069940" y="1282720"/>
            <a:ext cx="1080120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1296353" y="2537143"/>
          <a:ext cx="15144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Equation" r:id="rId3" imgW="14020800" imgH="9753600" progId="Equation.DSMT4">
                  <p:embed/>
                </p:oleObj>
              </mc:Choice>
              <mc:Fallback>
                <p:oleObj name="Equation" r:id="rId3" imgW="14020800" imgH="97536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353" y="2537143"/>
                        <a:ext cx="1514475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2944178" y="2537143"/>
          <a:ext cx="151288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Equation" r:id="rId5" imgW="14020800" imgH="9753600" progId="Equation.DSMT4">
                  <p:embed/>
                </p:oleObj>
              </mc:Choice>
              <mc:Fallback>
                <p:oleObj name="Equation" r:id="rId5" imgW="14020800" imgH="97536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178" y="2537143"/>
                        <a:ext cx="1512887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直接连接符 21"/>
          <p:cNvCxnSpPr>
            <a:cxnSpLocks noChangeShapeType="1"/>
          </p:cNvCxnSpPr>
          <p:nvPr/>
        </p:nvCxnSpPr>
        <p:spPr bwMode="auto">
          <a:xfrm>
            <a:off x="3126740" y="2868930"/>
            <a:ext cx="360363" cy="5032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直接连接符 22"/>
          <p:cNvCxnSpPr>
            <a:cxnSpLocks noChangeShapeType="1"/>
          </p:cNvCxnSpPr>
          <p:nvPr/>
        </p:nvCxnSpPr>
        <p:spPr bwMode="auto">
          <a:xfrm>
            <a:off x="3733483" y="3105150"/>
            <a:ext cx="360362" cy="5032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2929890" y="2462530"/>
            <a:ext cx="882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0.9</a:t>
            </a:r>
            <a:endParaRPr lang="zh-CN" altLang="en-US" sz="2400" b="1" dirty="0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872865" y="3515043"/>
            <a:ext cx="64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endParaRPr lang="zh-CN" altLang="en-US" sz="2400" b="1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4485640" y="2775268"/>
            <a:ext cx="2995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7.2 (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万元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33400" y="4019550"/>
            <a:ext cx="83159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答:2020年我国人均国内生产总值约为7.2万元。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57" name="文本框 2"/>
          <p:cNvSpPr txBox="1"/>
          <p:nvPr/>
        </p:nvSpPr>
        <p:spPr>
          <a:xfrm>
            <a:off x="3327400" y="95250"/>
            <a:ext cx="2874963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P10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练习二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T3)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1"/>
          <p:cNvSpPr txBox="1"/>
          <p:nvPr/>
        </p:nvSpPr>
        <p:spPr bwMode="auto">
          <a:xfrm>
            <a:off x="535940" y="534670"/>
            <a:ext cx="7988935" cy="16414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鸵鸟是现在世界上最大的鸟，身高可达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2.5 m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一只成年的帝企鹅身高是鸵鸟的 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。成年帝企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鹅的身高是多少米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?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aphicFrame>
        <p:nvGraphicFramePr>
          <p:cNvPr id="13316" name="对象 4"/>
          <p:cNvGraphicFramePr>
            <a:graphicFrameLocks noChangeAspect="1"/>
          </p:cNvGraphicFramePr>
          <p:nvPr/>
        </p:nvGraphicFramePr>
        <p:xfrm>
          <a:off x="5944235" y="995045"/>
          <a:ext cx="4175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228600" imgH="393700" progId="Equation.DSMT4">
                  <p:embed/>
                </p:oleObj>
              </mc:Choice>
              <mc:Fallback>
                <p:oleObj name="" r:id="rId1" imgW="228600" imgH="3937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4235" y="995045"/>
                        <a:ext cx="41751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361565" y="2500313"/>
          <a:ext cx="1093788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3" imgW="533400" imgH="406400" progId="Equation.DSMT4">
                  <p:embed/>
                </p:oleObj>
              </mc:Choice>
              <mc:Fallback>
                <p:oleObj name="" r:id="rId3" imgW="533400" imgH="4064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1565" y="2500313"/>
                        <a:ext cx="1093788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890453" y="2719388"/>
          <a:ext cx="12763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5" imgW="622300" imgH="190500" progId="Equation.DSMT4">
                  <p:embed/>
                </p:oleObj>
              </mc:Choice>
              <mc:Fallback>
                <p:oleObj name="" r:id="rId5" imgW="622300" imgH="1905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0453" y="2719388"/>
                        <a:ext cx="127635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3455353" y="2500313"/>
          <a:ext cx="135572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7" imgW="660400" imgH="406400" progId="Equation.DSMT4">
                  <p:embed/>
                </p:oleObj>
              </mc:Choice>
              <mc:Fallback>
                <p:oleObj name="" r:id="rId7" imgW="660400" imgH="4064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353" y="2500313"/>
                        <a:ext cx="1355725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>
            <a:off x="3837940" y="2671763"/>
            <a:ext cx="287338" cy="431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直接连接符 13"/>
          <p:cNvCxnSpPr>
            <a:cxnSpLocks noChangeShapeType="1"/>
          </p:cNvCxnSpPr>
          <p:nvPr/>
        </p:nvCxnSpPr>
        <p:spPr bwMode="auto">
          <a:xfrm>
            <a:off x="4485640" y="2967038"/>
            <a:ext cx="252413" cy="3603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3656965" y="2216150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0.1</a:t>
            </a:r>
            <a:endParaRPr lang="zh-CN" altLang="en-US" sz="24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4414203" y="3284538"/>
            <a:ext cx="64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en-US" sz="24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74203" y="3849688"/>
            <a:ext cx="5221287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答</a:t>
            </a:r>
            <a:r>
              <a:rPr lang="en-US" altLang="zh-CN" sz="2800" b="1" ker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2800" b="1" ker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成年帝企鹅的身高是</a:t>
            </a:r>
            <a:r>
              <a:rPr lang="en-US" altLang="zh-CN" sz="2800" b="1" ker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1.2</a:t>
            </a:r>
            <a:r>
              <a:rPr lang="zh-CN" altLang="en-US" sz="2800" b="1" ker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米</a:t>
            </a:r>
            <a:r>
              <a:rPr lang="zh-CN" altLang="en-US" sz="28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2800" kern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/>
        </p:nvSpPr>
        <p:spPr>
          <a:xfrm>
            <a:off x="260350" y="485775"/>
            <a:ext cx="8509000" cy="2112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5pPr>
            <a:lvl6pPr marL="25146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1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蜂蜜最主要的成分是果糖和葡萄糖，果糖和葡萄糖的质量占蜂蜜总质量的     以上。有一种蜂蜜，果糖和葡萄糖的质量占蜂蜜总质量的    。有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2.5kg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这种蜂蜜，其中果糖和葡萄糖共有多少千克？    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6082" name="组合 37"/>
          <p:cNvGrpSpPr/>
          <p:nvPr/>
        </p:nvGrpSpPr>
        <p:grpSpPr>
          <a:xfrm>
            <a:off x="4268788" y="898525"/>
            <a:ext cx="631825" cy="876300"/>
            <a:chOff x="1518" y="1914"/>
            <a:chExt cx="993" cy="1381"/>
          </a:xfrm>
        </p:grpSpPr>
        <p:sp>
          <p:nvSpPr>
            <p:cNvPr id="46083" name="文本框 38"/>
            <p:cNvSpPr txBox="1"/>
            <p:nvPr/>
          </p:nvSpPr>
          <p:spPr>
            <a:xfrm>
              <a:off x="1518" y="1914"/>
              <a:ext cx="98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6084" name="文本框 39"/>
            <p:cNvSpPr txBox="1"/>
            <p:nvPr/>
          </p:nvSpPr>
          <p:spPr>
            <a:xfrm>
              <a:off x="1524" y="2473"/>
              <a:ext cx="98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546" y="2579"/>
              <a:ext cx="497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01" name="文本框 12"/>
          <p:cNvSpPr txBox="1"/>
          <p:nvPr/>
        </p:nvSpPr>
        <p:spPr>
          <a:xfrm>
            <a:off x="1187450" y="4040188"/>
            <a:ext cx="60547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答：其中果糖和葡萄糖共有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千克。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46087" name="组合 37"/>
          <p:cNvGrpSpPr/>
          <p:nvPr/>
        </p:nvGrpSpPr>
        <p:grpSpPr>
          <a:xfrm>
            <a:off x="5686425" y="1392238"/>
            <a:ext cx="622300" cy="876300"/>
            <a:chOff x="1518" y="1914"/>
            <a:chExt cx="981" cy="1381"/>
          </a:xfrm>
        </p:grpSpPr>
        <p:sp>
          <p:nvSpPr>
            <p:cNvPr id="46088" name="文本框 38"/>
            <p:cNvSpPr txBox="1"/>
            <p:nvPr/>
          </p:nvSpPr>
          <p:spPr>
            <a:xfrm>
              <a:off x="1518" y="1914"/>
              <a:ext cx="98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6089" name="文本框 39"/>
            <p:cNvSpPr txBox="1"/>
            <p:nvPr/>
          </p:nvSpPr>
          <p:spPr>
            <a:xfrm>
              <a:off x="1557" y="2473"/>
              <a:ext cx="54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579" y="2579"/>
              <a:ext cx="529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91" name="文本框 2"/>
          <p:cNvSpPr txBox="1"/>
          <p:nvPr/>
        </p:nvSpPr>
        <p:spPr>
          <a:xfrm>
            <a:off x="3371850" y="87313"/>
            <a:ext cx="2876550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P10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练习二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T4)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103438" y="2878138"/>
          <a:ext cx="1379537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1" imgW="584200" imgH="406400" progId="Equation.DSMT4">
                  <p:embed/>
                </p:oleObj>
              </mc:Choice>
              <mc:Fallback>
                <p:oleObj name="" r:id="rId1" imgW="584200" imgH="406400" progId="Equation.DSMT4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03438" y="2878138"/>
                        <a:ext cx="1379537" cy="9604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3457575" y="2879725"/>
          <a:ext cx="107791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3" imgW="457200" imgH="406400" progId="Equation.DSMT4">
                  <p:embed/>
                </p:oleObj>
              </mc:Choice>
              <mc:Fallback>
                <p:oleObj name="" r:id="rId3" imgW="457200" imgH="406400" progId="Equation.DSMT4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7575" y="2879725"/>
                        <a:ext cx="1077913" cy="958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接连接符 12"/>
          <p:cNvCxnSpPr/>
          <p:nvPr/>
        </p:nvCxnSpPr>
        <p:spPr>
          <a:xfrm>
            <a:off x="3633788" y="3179763"/>
            <a:ext cx="287337" cy="431800"/>
          </a:xfrm>
          <a:prstGeom prst="line">
            <a:avLst/>
          </a:prstGeom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直接连接符 14"/>
          <p:cNvCxnSpPr/>
          <p:nvPr/>
        </p:nvCxnSpPr>
        <p:spPr>
          <a:xfrm>
            <a:off x="4246563" y="3478213"/>
            <a:ext cx="252412" cy="360362"/>
          </a:xfrm>
          <a:prstGeom prst="line">
            <a:avLst/>
          </a:prstGeom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extBox 17"/>
          <p:cNvSpPr txBox="1"/>
          <p:nvPr/>
        </p:nvSpPr>
        <p:spPr>
          <a:xfrm>
            <a:off x="3440113" y="2781300"/>
            <a:ext cx="647700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atinLnBrk="1"/>
            <a:r>
              <a:rPr lang="en-US" altLang="zh-CN" sz="2400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0.5</a:t>
            </a:r>
            <a:endParaRPr lang="zh-CN" altLang="en-US" sz="2400" b="1" dirty="0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189413" y="3760788"/>
            <a:ext cx="647700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atinLnBrk="1"/>
            <a:r>
              <a:rPr lang="en-US" altLang="zh-CN" sz="2400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en-US" sz="2400" b="1" dirty="0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TextBox 5"/>
          <p:cNvSpPr txBox="1"/>
          <p:nvPr/>
        </p:nvSpPr>
        <p:spPr>
          <a:xfrm>
            <a:off x="4498975" y="3101975"/>
            <a:ext cx="1333500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atinLnBrk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=2(kg)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1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/>
        </p:nvSpPr>
        <p:spPr>
          <a:xfrm>
            <a:off x="317500" y="765175"/>
            <a:ext cx="8836025" cy="1371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5pPr>
            <a:lvl6pPr marL="25146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1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一个平行四边形的底是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4.8cm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，高是底的     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   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1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这个平行四边形的面积是多少平方厘米？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48130" name="组合 37"/>
          <p:cNvGrpSpPr/>
          <p:nvPr/>
        </p:nvGrpSpPr>
        <p:grpSpPr>
          <a:xfrm>
            <a:off x="7116763" y="660400"/>
            <a:ext cx="627062" cy="939800"/>
            <a:chOff x="1513" y="1914"/>
            <a:chExt cx="987" cy="1480"/>
          </a:xfrm>
        </p:grpSpPr>
        <p:sp>
          <p:nvSpPr>
            <p:cNvPr id="48131" name="文本框 38"/>
            <p:cNvSpPr txBox="1"/>
            <p:nvPr/>
          </p:nvSpPr>
          <p:spPr>
            <a:xfrm>
              <a:off x="1518" y="1914"/>
              <a:ext cx="98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8132" name="文本框 39"/>
            <p:cNvSpPr txBox="1"/>
            <p:nvPr/>
          </p:nvSpPr>
          <p:spPr>
            <a:xfrm>
              <a:off x="1513" y="2572"/>
              <a:ext cx="98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579" y="2631"/>
              <a:ext cx="468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41425" y="3975100"/>
            <a:ext cx="69881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答：这个平行四边形的面积是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17.28cm²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597150" y="2214563"/>
            <a:ext cx="1598613" cy="935037"/>
            <a:chOff x="4091" y="3488"/>
            <a:chExt cx="2516" cy="1472"/>
          </a:xfrm>
        </p:grpSpPr>
        <p:grpSp>
          <p:nvGrpSpPr>
            <p:cNvPr id="48136" name="组合 16"/>
            <p:cNvGrpSpPr/>
            <p:nvPr/>
          </p:nvGrpSpPr>
          <p:grpSpPr>
            <a:xfrm>
              <a:off x="5555" y="3488"/>
              <a:ext cx="1052" cy="1472"/>
              <a:chOff x="1392" y="1911"/>
              <a:chExt cx="1051" cy="1472"/>
            </a:xfrm>
          </p:grpSpPr>
          <p:sp>
            <p:nvSpPr>
              <p:cNvPr id="48137" name="文本框 17"/>
              <p:cNvSpPr txBox="1"/>
              <p:nvPr/>
            </p:nvSpPr>
            <p:spPr>
              <a:xfrm>
                <a:off x="1462" y="1911"/>
                <a:ext cx="981" cy="8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3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48138" name="文本框 18"/>
              <p:cNvSpPr txBox="1"/>
              <p:nvPr/>
            </p:nvSpPr>
            <p:spPr>
              <a:xfrm>
                <a:off x="1456" y="2562"/>
                <a:ext cx="987" cy="8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4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 flipV="1">
                <a:off x="1392" y="2644"/>
                <a:ext cx="680" cy="0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140" name="文本框 51"/>
            <p:cNvSpPr txBox="1"/>
            <p:nvPr/>
          </p:nvSpPr>
          <p:spPr>
            <a:xfrm>
              <a:off x="4091" y="3810"/>
              <a:ext cx="1562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4.8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×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079875" y="2424113"/>
            <a:ext cx="2395538" cy="520700"/>
            <a:chOff x="6425" y="3818"/>
            <a:chExt cx="3772" cy="820"/>
          </a:xfrm>
        </p:grpSpPr>
        <p:sp>
          <p:nvSpPr>
            <p:cNvPr id="48142" name="文本框 52"/>
            <p:cNvSpPr txBox="1"/>
            <p:nvPr/>
          </p:nvSpPr>
          <p:spPr>
            <a:xfrm>
              <a:off x="6425" y="3818"/>
              <a:ext cx="841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=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8143" name="文本框 57"/>
            <p:cNvSpPr txBox="1"/>
            <p:nvPr/>
          </p:nvSpPr>
          <p:spPr>
            <a:xfrm>
              <a:off x="6905" y="3818"/>
              <a:ext cx="3293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3.6 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（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cm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）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43029" name="文本框 57"/>
          <p:cNvSpPr txBox="1"/>
          <p:nvPr/>
        </p:nvSpPr>
        <p:spPr>
          <a:xfrm>
            <a:off x="2389188" y="3149600"/>
            <a:ext cx="19573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4.8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3.6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35425" y="3173413"/>
            <a:ext cx="2822575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17.28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cm²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9" grpId="0"/>
      <p:bldP spid="9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0177" name="组合 1"/>
          <p:cNvGrpSpPr/>
          <p:nvPr/>
        </p:nvGrpSpPr>
        <p:grpSpPr>
          <a:xfrm>
            <a:off x="0" y="0"/>
            <a:ext cx="2209800" cy="506413"/>
            <a:chOff x="0" y="1"/>
            <a:chExt cx="3480" cy="796"/>
          </a:xfrm>
        </p:grpSpPr>
        <p:sp>
          <p:nvSpPr>
            <p:cNvPr id="3" name="平行四边形 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4" name="平行四边形 3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50180" name="文本框 62"/>
            <p:cNvSpPr txBox="1"/>
            <p:nvPr/>
          </p:nvSpPr>
          <p:spPr>
            <a:xfrm>
              <a:off x="502" y="1"/>
              <a:ext cx="2534" cy="7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50181" name="图片 8" descr="老师3 拷贝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07150" y="1998663"/>
            <a:ext cx="1592263" cy="259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椭圆形标注 9"/>
          <p:cNvSpPr/>
          <p:nvPr/>
        </p:nvSpPr>
        <p:spPr>
          <a:xfrm>
            <a:off x="1573213" y="649288"/>
            <a:ext cx="4767263" cy="2493963"/>
          </a:xfrm>
          <a:prstGeom prst="wedgeEllipseCallout">
            <a:avLst>
              <a:gd name="adj1" fmla="val 51096"/>
              <a:gd name="adj2" fmla="val 39843"/>
            </a:avLst>
          </a:prstGeom>
          <a:noFill/>
          <a:ln w="19050" cap="flat" cmpd="sng" algn="ctr">
            <a:solidFill>
              <a:srgbClr val="009FDC"/>
            </a:solidFill>
            <a:prstDash val="solid"/>
          </a:ln>
          <a:effectLst/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0183" name="文本框 10"/>
          <p:cNvSpPr txBox="1"/>
          <p:nvPr/>
        </p:nvSpPr>
        <p:spPr>
          <a:xfrm>
            <a:off x="1895475" y="1263650"/>
            <a:ext cx="4778375" cy="13223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通过这节课的学习，</a:t>
            </a:r>
            <a:endParaRPr lang="zh-CN" altLang="en-US" sz="4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你有什么收获</a:t>
            </a:r>
            <a:r>
              <a:rPr lang="en-US" altLang="zh-CN" sz="4000" b="1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en-US" altLang="zh-CN" sz="4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Rectangle 2"/>
          <p:cNvSpPr/>
          <p:nvPr/>
        </p:nvSpPr>
        <p:spPr>
          <a:xfrm>
            <a:off x="766763" y="1574800"/>
            <a:ext cx="8129587" cy="1524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从课后习题中选取；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完成练习册本课时的习题。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1202" name="组合 17"/>
          <p:cNvGrpSpPr/>
          <p:nvPr/>
        </p:nvGrpSpPr>
        <p:grpSpPr>
          <a:xfrm>
            <a:off x="0" y="0"/>
            <a:ext cx="2209800" cy="508000"/>
            <a:chOff x="0" y="1"/>
            <a:chExt cx="3480" cy="798"/>
          </a:xfrm>
        </p:grpSpPr>
        <p:sp>
          <p:nvSpPr>
            <p:cNvPr id="20" name="平行四边形 19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51205" name="文本框 62"/>
            <p:cNvSpPr txBox="1"/>
            <p:nvPr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课后作业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8673" name="组合 10"/>
          <p:cNvGrpSpPr/>
          <p:nvPr/>
        </p:nvGrpSpPr>
        <p:grpSpPr>
          <a:xfrm>
            <a:off x="0" y="0"/>
            <a:ext cx="2209800" cy="506413"/>
            <a:chOff x="0" y="1"/>
            <a:chExt cx="3480" cy="796"/>
          </a:xfrm>
        </p:grpSpPr>
        <p:sp>
          <p:nvSpPr>
            <p:cNvPr id="5" name="平行四边形 4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6" name="平行四边形 5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8676" name="文本框 62"/>
            <p:cNvSpPr txBox="1"/>
            <p:nvPr/>
          </p:nvSpPr>
          <p:spPr>
            <a:xfrm>
              <a:off x="436" y="1"/>
              <a:ext cx="2534" cy="7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复习导入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33400" y="549275"/>
            <a:ext cx="453866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  <a:sym typeface="+mn-ea"/>
              </a:rPr>
              <a:t>将下面的小数转化成分数。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28678" name="矩形 11"/>
          <p:cNvSpPr/>
          <p:nvPr/>
        </p:nvSpPr>
        <p:spPr>
          <a:xfrm>
            <a:off x="1073150" y="1625600"/>
            <a:ext cx="627063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0.9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82750" y="1382713"/>
            <a:ext cx="950913" cy="923925"/>
            <a:chOff x="2650" y="2178"/>
            <a:chExt cx="1498" cy="1454"/>
          </a:xfrm>
        </p:grpSpPr>
        <p:sp>
          <p:nvSpPr>
            <p:cNvPr id="28680" name="TextBox 21"/>
            <p:cNvSpPr txBox="1"/>
            <p:nvPr/>
          </p:nvSpPr>
          <p:spPr>
            <a:xfrm>
              <a:off x="2650" y="2537"/>
              <a:ext cx="67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en-US" altLang="zh-CN" sz="2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方正黑体_GBK" pitchFamily="1" charset="-122"/>
                </a:rPr>
                <a:t>=</a:t>
              </a:r>
              <a:endPara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方正黑体_GBK" pitchFamily="1" charset="-122"/>
              </a:endParaRPr>
            </a:p>
          </p:txBody>
        </p:sp>
        <p:grpSp>
          <p:nvGrpSpPr>
            <p:cNvPr id="28681" name="组合 2"/>
            <p:cNvGrpSpPr/>
            <p:nvPr/>
          </p:nvGrpSpPr>
          <p:grpSpPr>
            <a:xfrm>
              <a:off x="3237" y="2177"/>
              <a:ext cx="910" cy="1455"/>
              <a:chOff x="11806" y="574"/>
              <a:chExt cx="910" cy="1454"/>
            </a:xfrm>
          </p:grpSpPr>
          <p:sp>
            <p:nvSpPr>
              <p:cNvPr id="28682" name="文本框 2"/>
              <p:cNvSpPr txBox="1"/>
              <p:nvPr/>
            </p:nvSpPr>
            <p:spPr>
              <a:xfrm>
                <a:off x="11806" y="1206"/>
                <a:ext cx="91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方正黑体_GBK" pitchFamily="1" charset="-122"/>
                  </a:rPr>
                  <a:t>10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黑体_GBK" pitchFamily="1" charset="-122"/>
                </a:endParaRPr>
              </a:p>
            </p:txBody>
          </p:sp>
          <p:sp>
            <p:nvSpPr>
              <p:cNvPr id="28683" name="文本框 3"/>
              <p:cNvSpPr txBox="1"/>
              <p:nvPr/>
            </p:nvSpPr>
            <p:spPr>
              <a:xfrm>
                <a:off x="11981" y="574"/>
                <a:ext cx="599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方正黑体_GBK" pitchFamily="1" charset="-122"/>
                    <a:sym typeface="宋体" panose="02010600030101010101" pitchFamily="2" charset="-122"/>
                  </a:rPr>
                  <a:t>9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黑体_GBK" pitchFamily="1" charset="-122"/>
                  <a:sym typeface="宋体" panose="02010600030101010101" pitchFamily="2" charset="-122"/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 flipV="1">
                <a:off x="11891" y="1314"/>
                <a:ext cx="78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685" name="矩形 11"/>
          <p:cNvSpPr/>
          <p:nvPr/>
        </p:nvSpPr>
        <p:spPr>
          <a:xfrm>
            <a:off x="4749800" y="1633538"/>
            <a:ext cx="874713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0.75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5586413" y="1376363"/>
            <a:ext cx="2265362" cy="968375"/>
            <a:chOff x="7845" y="2585"/>
            <a:chExt cx="3567" cy="1525"/>
          </a:xfrm>
        </p:grpSpPr>
        <p:sp>
          <p:nvSpPr>
            <p:cNvPr id="28687" name="TextBox 21"/>
            <p:cNvSpPr txBox="1"/>
            <p:nvPr/>
          </p:nvSpPr>
          <p:spPr>
            <a:xfrm>
              <a:off x="7845" y="2938"/>
              <a:ext cx="675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en-US" altLang="zh-CN" sz="2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方正黑体_GBK" pitchFamily="1" charset="-122"/>
                </a:rPr>
                <a:t>=</a:t>
              </a:r>
              <a:endPara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方正黑体_GBK" pitchFamily="1" charset="-122"/>
              </a:endParaRPr>
            </a:p>
          </p:txBody>
        </p:sp>
        <p:grpSp>
          <p:nvGrpSpPr>
            <p:cNvPr id="28688" name="组合 51"/>
            <p:cNvGrpSpPr/>
            <p:nvPr/>
          </p:nvGrpSpPr>
          <p:grpSpPr>
            <a:xfrm>
              <a:off x="8610" y="2598"/>
              <a:ext cx="1592" cy="1485"/>
              <a:chOff x="11861" y="574"/>
              <a:chExt cx="1592" cy="1413"/>
            </a:xfrm>
          </p:grpSpPr>
          <p:sp>
            <p:nvSpPr>
              <p:cNvPr id="28689" name="文本框 52"/>
              <p:cNvSpPr txBox="1"/>
              <p:nvPr/>
            </p:nvSpPr>
            <p:spPr>
              <a:xfrm>
                <a:off x="11861" y="1206"/>
                <a:ext cx="1592" cy="78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方正黑体_GBK" pitchFamily="1" charset="-122"/>
                    <a:sym typeface="宋体" panose="02010600030101010101" pitchFamily="2" charset="-122"/>
                  </a:rPr>
                  <a:t>100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黑体_GBK" pitchFamily="1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8690" name="文本框 53"/>
              <p:cNvSpPr txBox="1"/>
              <p:nvPr/>
            </p:nvSpPr>
            <p:spPr>
              <a:xfrm>
                <a:off x="11981" y="574"/>
                <a:ext cx="1033" cy="7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方正黑体_GBK" pitchFamily="1" charset="-122"/>
                    <a:sym typeface="宋体" panose="02010600030101010101" pitchFamily="2" charset="-122"/>
                  </a:rPr>
                  <a:t>75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黑体_GBK" pitchFamily="1" charset="-122"/>
                  <a:sym typeface="宋体" panose="02010600030101010101" pitchFamily="2" charset="-122"/>
                </a:endParaRPr>
              </a:p>
            </p:txBody>
          </p:sp>
          <p:cxnSp>
            <p:nvCxnSpPr>
              <p:cNvPr id="55" name="直接连接符 54"/>
              <p:cNvCxnSpPr/>
              <p:nvPr/>
            </p:nvCxnSpPr>
            <p:spPr>
              <a:xfrm flipV="1">
                <a:off x="11891" y="1314"/>
                <a:ext cx="107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692" name="TextBox 21"/>
            <p:cNvSpPr txBox="1"/>
            <p:nvPr/>
          </p:nvSpPr>
          <p:spPr>
            <a:xfrm>
              <a:off x="9850" y="2947"/>
              <a:ext cx="675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en-US" altLang="zh-CN" sz="2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方正黑体_GBK" pitchFamily="1" charset="-122"/>
                </a:rPr>
                <a:t>=</a:t>
              </a:r>
              <a:endPara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方正黑体_GBK" pitchFamily="1" charset="-122"/>
              </a:endParaRPr>
            </a:p>
          </p:txBody>
        </p:sp>
        <p:grpSp>
          <p:nvGrpSpPr>
            <p:cNvPr id="28693" name="组合 56"/>
            <p:cNvGrpSpPr/>
            <p:nvPr/>
          </p:nvGrpSpPr>
          <p:grpSpPr>
            <a:xfrm>
              <a:off x="10524" y="2585"/>
              <a:ext cx="888" cy="1524"/>
              <a:chOff x="11891" y="554"/>
              <a:chExt cx="888" cy="1450"/>
            </a:xfrm>
          </p:grpSpPr>
          <p:sp>
            <p:nvSpPr>
              <p:cNvPr id="28694" name="文本框 57"/>
              <p:cNvSpPr txBox="1"/>
              <p:nvPr/>
            </p:nvSpPr>
            <p:spPr>
              <a:xfrm>
                <a:off x="11957" y="1223"/>
                <a:ext cx="822" cy="78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方正黑体_GBK" pitchFamily="1" charset="-122"/>
                    <a:sym typeface="宋体" panose="02010600030101010101" pitchFamily="2" charset="-122"/>
                  </a:rPr>
                  <a:t>4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黑体_GBK" pitchFamily="1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8695" name="文本框 58"/>
              <p:cNvSpPr txBox="1"/>
              <p:nvPr/>
            </p:nvSpPr>
            <p:spPr>
              <a:xfrm>
                <a:off x="11923" y="554"/>
                <a:ext cx="668" cy="78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方正黑体_GBK" pitchFamily="1" charset="-122"/>
                    <a:sym typeface="宋体" panose="02010600030101010101" pitchFamily="2" charset="-122"/>
                  </a:rPr>
                  <a:t>3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黑体_GBK" pitchFamily="1" charset="-122"/>
                  <a:sym typeface="宋体" panose="02010600030101010101" pitchFamily="2" charset="-122"/>
                </a:endParaRPr>
              </a:p>
            </p:txBody>
          </p:sp>
          <p:cxnSp>
            <p:nvCxnSpPr>
              <p:cNvPr id="60" name="直接连接符 59"/>
              <p:cNvCxnSpPr/>
              <p:nvPr/>
            </p:nvCxnSpPr>
            <p:spPr>
              <a:xfrm>
                <a:off x="11891" y="1314"/>
                <a:ext cx="699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697" name="矩形 11"/>
          <p:cNvSpPr/>
          <p:nvPr/>
        </p:nvSpPr>
        <p:spPr>
          <a:xfrm>
            <a:off x="1030288" y="3071813"/>
            <a:ext cx="982662" cy="5207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0.125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" name="TextBox 21"/>
          <p:cNvSpPr txBox="1"/>
          <p:nvPr/>
        </p:nvSpPr>
        <p:spPr>
          <a:xfrm>
            <a:off x="1935163" y="3071813"/>
            <a:ext cx="428625" cy="520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方正黑体_GBK" pitchFamily="1" charset="-122"/>
              </a:rPr>
              <a:t>=</a:t>
            </a:r>
            <a:endParaRPr lang="en-US" altLang="zh-CN" sz="2800" b="1" dirty="0">
              <a:solidFill>
                <a:schemeClr val="tx2"/>
              </a:solidFill>
              <a:latin typeface="Times New Roman" panose="02020603050405020304" pitchFamily="18" charset="0"/>
              <a:ea typeface="方正黑体_GBK" pitchFamily="1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328863" y="2860675"/>
            <a:ext cx="1000125" cy="933450"/>
            <a:chOff x="11653" y="559"/>
            <a:chExt cx="1575" cy="1469"/>
          </a:xfrm>
        </p:grpSpPr>
        <p:sp>
          <p:nvSpPr>
            <p:cNvPr id="28700" name="文本框 2"/>
            <p:cNvSpPr txBox="1"/>
            <p:nvPr/>
          </p:nvSpPr>
          <p:spPr>
            <a:xfrm>
              <a:off x="11696" y="1206"/>
              <a:ext cx="1532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黑体_GBK" pitchFamily="1" charset="-122"/>
                </a:rPr>
                <a:t>1000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方正黑体_GBK" pitchFamily="1" charset="-122"/>
              </a:endParaRPr>
            </a:p>
          </p:txBody>
        </p:sp>
        <p:sp>
          <p:nvSpPr>
            <p:cNvPr id="28701" name="文本框 3"/>
            <p:cNvSpPr txBox="1"/>
            <p:nvPr/>
          </p:nvSpPr>
          <p:spPr>
            <a:xfrm>
              <a:off x="11653" y="559"/>
              <a:ext cx="137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黑体_GBK" pitchFamily="1" charset="-122"/>
                  <a:sym typeface="宋体" panose="02010600030101010101" pitchFamily="2" charset="-122"/>
                </a:rPr>
                <a:t> 125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方正黑体_GBK" pitchFamily="1" charset="-122"/>
                <a:sym typeface="宋体" panose="02010600030101010101" pitchFamily="2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 flipV="1">
              <a:off x="11891" y="1304"/>
              <a:ext cx="1015" cy="1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1"/>
          <p:cNvSpPr txBox="1"/>
          <p:nvPr/>
        </p:nvSpPr>
        <p:spPr>
          <a:xfrm>
            <a:off x="3352800" y="3071813"/>
            <a:ext cx="428625" cy="520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方正黑体_GBK" pitchFamily="1" charset="-122"/>
              </a:rPr>
              <a:t>=</a:t>
            </a:r>
            <a:endParaRPr lang="en-US" altLang="zh-CN" sz="2800" b="1" dirty="0">
              <a:solidFill>
                <a:schemeClr val="tx2"/>
              </a:solidFill>
              <a:latin typeface="Times New Roman" panose="02020603050405020304" pitchFamily="18" charset="0"/>
              <a:ea typeface="方正黑体_GBK" pitchFamily="1" charset="-122"/>
            </a:endParaRPr>
          </a:p>
        </p:txBody>
      </p:sp>
      <p:sp>
        <p:nvSpPr>
          <p:cNvPr id="28704" name="矩形 11"/>
          <p:cNvSpPr/>
          <p:nvPr/>
        </p:nvSpPr>
        <p:spPr>
          <a:xfrm>
            <a:off x="4768850" y="3014663"/>
            <a:ext cx="1073150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0.875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" name="TextBox 21"/>
          <p:cNvSpPr txBox="1"/>
          <p:nvPr/>
        </p:nvSpPr>
        <p:spPr>
          <a:xfrm>
            <a:off x="5821363" y="2995613"/>
            <a:ext cx="428625" cy="5222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方正黑体_GBK" pitchFamily="1" charset="-122"/>
              </a:rPr>
              <a:t>=</a:t>
            </a:r>
            <a:endParaRPr lang="en-US" altLang="zh-CN" sz="2800" b="1" dirty="0">
              <a:solidFill>
                <a:schemeClr val="tx2"/>
              </a:solidFill>
              <a:latin typeface="Times New Roman" panose="02020603050405020304" pitchFamily="18" charset="0"/>
              <a:ea typeface="方正黑体_GBK" pitchFamily="1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040438" y="2786063"/>
            <a:ext cx="1000125" cy="933450"/>
            <a:chOff x="11653" y="559"/>
            <a:chExt cx="1575" cy="1469"/>
          </a:xfrm>
        </p:grpSpPr>
        <p:sp>
          <p:nvSpPr>
            <p:cNvPr id="28707" name="文本框 2"/>
            <p:cNvSpPr txBox="1"/>
            <p:nvPr/>
          </p:nvSpPr>
          <p:spPr>
            <a:xfrm>
              <a:off x="11696" y="1206"/>
              <a:ext cx="1532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黑体_GBK" pitchFamily="1" charset="-122"/>
                </a:rPr>
                <a:t>1000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方正黑体_GBK" pitchFamily="1" charset="-122"/>
              </a:endParaRPr>
            </a:p>
          </p:txBody>
        </p:sp>
        <p:sp>
          <p:nvSpPr>
            <p:cNvPr id="28708" name="文本框 3"/>
            <p:cNvSpPr txBox="1"/>
            <p:nvPr/>
          </p:nvSpPr>
          <p:spPr>
            <a:xfrm>
              <a:off x="11653" y="559"/>
              <a:ext cx="137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黑体_GBK" pitchFamily="1" charset="-122"/>
                  <a:sym typeface="宋体" panose="02010600030101010101" pitchFamily="2" charset="-122"/>
                </a:rPr>
                <a:t> 875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方正黑体_GBK" pitchFamily="1" charset="-122"/>
                <a:sym typeface="宋体" panose="02010600030101010101" pitchFamily="2" charset="-122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 flipV="1">
              <a:off x="11891" y="1304"/>
              <a:ext cx="1050" cy="1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21"/>
          <p:cNvSpPr txBox="1"/>
          <p:nvPr/>
        </p:nvSpPr>
        <p:spPr>
          <a:xfrm>
            <a:off x="7064375" y="2995613"/>
            <a:ext cx="428625" cy="5222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方正黑体_GBK" pitchFamily="1" charset="-122"/>
              </a:rPr>
              <a:t>=</a:t>
            </a:r>
            <a:endParaRPr lang="en-US" altLang="zh-CN" sz="2800" b="1" dirty="0">
              <a:solidFill>
                <a:schemeClr val="tx2"/>
              </a:solidFill>
              <a:latin typeface="Times New Roman" panose="02020603050405020304" pitchFamily="18" charset="0"/>
              <a:ea typeface="方正黑体_GBK" pitchFamily="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746500" y="2860675"/>
            <a:ext cx="420688" cy="944563"/>
            <a:chOff x="11891" y="574"/>
            <a:chExt cx="663" cy="1487"/>
          </a:xfrm>
        </p:grpSpPr>
        <p:sp>
          <p:nvSpPr>
            <p:cNvPr id="28712" name="文本框 2"/>
            <p:cNvSpPr txBox="1"/>
            <p:nvPr/>
          </p:nvSpPr>
          <p:spPr>
            <a:xfrm>
              <a:off x="11960" y="1239"/>
              <a:ext cx="56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黑体_GBK" pitchFamily="1" charset="-122"/>
                </a:rPr>
                <a:t>8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方正黑体_GBK" pitchFamily="1" charset="-122"/>
              </a:endParaRPr>
            </a:p>
          </p:txBody>
        </p:sp>
        <p:sp>
          <p:nvSpPr>
            <p:cNvPr id="28713" name="文本框 3"/>
            <p:cNvSpPr txBox="1"/>
            <p:nvPr/>
          </p:nvSpPr>
          <p:spPr>
            <a:xfrm>
              <a:off x="11937" y="574"/>
              <a:ext cx="56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黑体_GBK" pitchFamily="1" charset="-122"/>
                  <a:sym typeface="宋体" panose="02010600030101010101" pitchFamily="2" charset="-122"/>
                </a:rPr>
                <a:t>1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方正黑体_GBK" pitchFamily="1" charset="-122"/>
                <a:sym typeface="宋体" panose="02010600030101010101" pitchFamily="2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1891" y="1314"/>
              <a:ext cx="66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7493000" y="2789238"/>
            <a:ext cx="420688" cy="944562"/>
            <a:chOff x="11891" y="574"/>
            <a:chExt cx="663" cy="1487"/>
          </a:xfrm>
        </p:grpSpPr>
        <p:sp>
          <p:nvSpPr>
            <p:cNvPr id="28716" name="文本框 2"/>
            <p:cNvSpPr txBox="1"/>
            <p:nvPr/>
          </p:nvSpPr>
          <p:spPr>
            <a:xfrm>
              <a:off x="11960" y="1239"/>
              <a:ext cx="56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黑体_GBK" pitchFamily="1" charset="-122"/>
                </a:rPr>
                <a:t>8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方正黑体_GBK" pitchFamily="1" charset="-122"/>
              </a:endParaRPr>
            </a:p>
          </p:txBody>
        </p:sp>
        <p:sp>
          <p:nvSpPr>
            <p:cNvPr id="28717" name="文本框 3"/>
            <p:cNvSpPr txBox="1"/>
            <p:nvPr/>
          </p:nvSpPr>
          <p:spPr>
            <a:xfrm>
              <a:off x="11937" y="574"/>
              <a:ext cx="56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黑体_GBK" pitchFamily="1" charset="-122"/>
                  <a:sym typeface="宋体" panose="02010600030101010101" pitchFamily="2" charset="-122"/>
                </a:rPr>
                <a:t>7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方正黑体_GBK" pitchFamily="1" charset="-122"/>
                <a:sym typeface="宋体" panose="02010600030101010101" pitchFamily="2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1891" y="1314"/>
              <a:ext cx="66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19" grpId="1"/>
      <p:bldP spid="24" grpId="1"/>
      <p:bldP spid="30" grpId="0"/>
      <p:bldP spid="35" grpId="0"/>
      <p:bldP spid="30" grpId="1"/>
      <p:bldP spid="3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3400" y="1236980"/>
            <a:ext cx="708025" cy="5848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1382713" y="487363"/>
            <a:ext cx="5934075" cy="565150"/>
          </a:xfrm>
          <a:prstGeom prst="rect">
            <a:avLst/>
          </a:prstGeom>
        </p:spPr>
        <p:txBody>
          <a:bodyPr wrap="square">
            <a:spAutoFit/>
          </a:bodyPr>
          <a:p>
            <a:pPr marL="342900" marR="0" lvl="0" indent="-342900" algn="l" defTabSz="914400" rtl="0" eaLnBrk="1" fontAlgn="base" latinLnBrk="1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A04E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DDA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知识点：小数乘分数的计算方法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30726" name="组合 17"/>
          <p:cNvGrpSpPr/>
          <p:nvPr/>
        </p:nvGrpSpPr>
        <p:grpSpPr>
          <a:xfrm>
            <a:off x="0" y="-20637"/>
            <a:ext cx="2209800" cy="508000"/>
            <a:chOff x="0" y="1"/>
            <a:chExt cx="3480" cy="798"/>
          </a:xfrm>
        </p:grpSpPr>
        <p:sp>
          <p:nvSpPr>
            <p:cNvPr id="2" name="平行四边形 1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" name="平行四边形 2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0729" name="文本框 62"/>
            <p:cNvSpPr txBox="1"/>
            <p:nvPr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探究新知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0730" name="文本框 5"/>
          <p:cNvSpPr txBox="1"/>
          <p:nvPr/>
        </p:nvSpPr>
        <p:spPr>
          <a:xfrm>
            <a:off x="3689350" y="57150"/>
            <a:ext cx="1841500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P8  </a:t>
            </a:r>
            <a:r>
              <a:rPr lang="zh-CN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内容占位符 1"/>
          <p:cNvSpPr>
            <a:spLocks noGrp="1"/>
          </p:cNvSpPr>
          <p:nvPr/>
        </p:nvSpPr>
        <p:spPr>
          <a:xfrm>
            <a:off x="989330" y="3024505"/>
            <a:ext cx="6332855" cy="422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latinLnBrk="1" hangingPunct="0">
              <a:lnSpc>
                <a:spcPct val="80000"/>
              </a:lnSpc>
              <a:spcBef>
                <a:spcPct val="2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（1）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松鼠欢欢的尾巴约有多长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latinLnBrk="1" hangingPunct="0">
              <a:spcBef>
                <a:spcPct val="20000"/>
              </a:spcBef>
            </a:pP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807970" y="1914525"/>
            <a:ext cx="1168400" cy="5568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1" name="圆角矩形 10"/>
          <p:cNvSpPr/>
          <p:nvPr/>
        </p:nvSpPr>
        <p:spPr>
          <a:xfrm>
            <a:off x="6460490" y="1149033"/>
            <a:ext cx="360363" cy="7604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grpSp>
        <p:nvGrpSpPr>
          <p:cNvPr id="13" name="组合 12"/>
          <p:cNvGrpSpPr/>
          <p:nvPr/>
        </p:nvGrpSpPr>
        <p:grpSpPr>
          <a:xfrm>
            <a:off x="1065213" y="3711575"/>
            <a:ext cx="3117850" cy="952500"/>
            <a:chOff x="1882" y="6467"/>
            <a:chExt cx="4912" cy="1500"/>
          </a:xfrm>
        </p:grpSpPr>
        <p:sp>
          <p:nvSpPr>
            <p:cNvPr id="20" name="圆角矩形 19"/>
            <p:cNvSpPr/>
            <p:nvPr/>
          </p:nvSpPr>
          <p:spPr>
            <a:xfrm>
              <a:off x="1882" y="6651"/>
              <a:ext cx="4913" cy="1179"/>
            </a:xfrm>
            <a:prstGeom prst="roundRect">
              <a:avLst/>
            </a:prstGeom>
            <a:noFill/>
            <a:ln w="254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 fontAlgn="base"/>
              <a:r>
                <a:rPr lang="en-US" altLang="zh-CN" sz="2800" b="1" strike="noStrike" noProof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2.1dm</a:t>
              </a:r>
              <a:r>
                <a:rPr lang="zh-CN" altLang="en-US" sz="2800" b="1" strike="noStrike" noProof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的   是多少？</a:t>
              </a:r>
              <a:endParaRPr lang="zh-CN" altLang="en-US" sz="2800" b="1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36" name="TextBox 17"/>
            <p:cNvSpPr txBox="1"/>
            <p:nvPr/>
          </p:nvSpPr>
          <p:spPr>
            <a:xfrm>
              <a:off x="3873" y="6467"/>
              <a:ext cx="755" cy="15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/>
              <a:r>
                <a:rPr lang="en-US" altLang="zh-CN" sz="28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algn="ctr"/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4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aphicFrame>
        <p:nvGraphicFramePr>
          <p:cNvPr id="31762" name="对象 29"/>
          <p:cNvGraphicFramePr>
            <a:graphicFrameLocks noChangeAspect="1"/>
          </p:cNvGraphicFramePr>
          <p:nvPr/>
        </p:nvGraphicFramePr>
        <p:xfrm>
          <a:off x="5105400" y="3863975"/>
          <a:ext cx="10810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762000" imgH="457200" progId="Equation.DSMT4">
                  <p:embed/>
                </p:oleObj>
              </mc:Choice>
              <mc:Fallback>
                <p:oleObj name="" r:id="rId3" imgW="762000" imgH="4572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5400" y="3863975"/>
                        <a:ext cx="1081088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3" name="TextBox 31"/>
          <p:cNvSpPr txBox="1"/>
          <p:nvPr/>
        </p:nvSpPr>
        <p:spPr>
          <a:xfrm>
            <a:off x="6094413" y="3911600"/>
            <a:ext cx="2322512" cy="520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atinLnBrk="1"/>
            <a:r>
              <a:rPr lang="en-US" altLang="zh-CN" sz="28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dm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内容占位符 1"/>
          <p:cNvSpPr>
            <a:spLocks noGrp="1"/>
          </p:cNvSpPr>
          <p:nvPr/>
        </p:nvSpPr>
        <p:spPr bwMode="auto">
          <a:xfrm>
            <a:off x="1320800" y="1132840"/>
            <a:ext cx="7315835" cy="1383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松鼠的尾巴长度约是身体长度的  。松鼠欢欢身体长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2.1 dm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，松鼠乐乐身体长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2.4 dm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aphicFrame>
        <p:nvGraphicFramePr>
          <p:cNvPr id="18445" name="对象 1"/>
          <p:cNvGraphicFramePr>
            <a:graphicFrameLocks noChangeAspect="1"/>
          </p:cNvGraphicFramePr>
          <p:nvPr/>
        </p:nvGraphicFramePr>
        <p:xfrm>
          <a:off x="6505545" y="1133018"/>
          <a:ext cx="2698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5" imgW="152400" imgH="405765" progId="Equation.DSMT4">
                  <p:embed/>
                </p:oleObj>
              </mc:Choice>
              <mc:Fallback>
                <p:oleObj name="" r:id="rId5" imgW="152400" imgH="405765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5545" y="1133018"/>
                        <a:ext cx="26987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ldLvl="0" animBg="1"/>
      <p:bldP spid="11" grpId="0" bldLvl="0" animBg="1"/>
      <p:bldP spid="317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1745" name="对象 31"/>
          <p:cNvGraphicFramePr>
            <a:graphicFrameLocks noChangeAspect="1"/>
          </p:cNvGraphicFramePr>
          <p:nvPr/>
        </p:nvGraphicFramePr>
        <p:xfrm>
          <a:off x="2965450" y="377825"/>
          <a:ext cx="27178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53644800" imgH="14630400" progId="Equation.DSMT4">
                  <p:embed/>
                </p:oleObj>
              </mc:Choice>
              <mc:Fallback>
                <p:oleObj name="" r:id="rId1" imgW="53644800" imgH="14630400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65450" y="377825"/>
                        <a:ext cx="2717800" cy="7445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内容占位符 3"/>
          <p:cNvSpPr txBox="1"/>
          <p:nvPr/>
        </p:nvSpPr>
        <p:spPr>
          <a:xfrm>
            <a:off x="774700" y="1050925"/>
            <a:ext cx="3910013" cy="541338"/>
          </a:xfrm>
          <a:prstGeom prst="rect">
            <a:avLst/>
          </a:prstGeom>
          <a:noFill/>
          <a:ln w="9525">
            <a:noFill/>
          </a:ln>
        </p:spPr>
        <p:txBody>
          <a:bodyPr wrap="square" lIns="68591" tIns="34295" rIns="68591" bIns="34295" anchor="t" anchorCtr="0"/>
          <a:p>
            <a:pPr eaLnBrk="0" hangingPunct="0">
              <a:spcBef>
                <a:spcPct val="2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转化成小数乘小数：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内容占位符 3"/>
          <p:cNvSpPr txBox="1"/>
          <p:nvPr/>
        </p:nvSpPr>
        <p:spPr>
          <a:xfrm>
            <a:off x="774700" y="2273300"/>
            <a:ext cx="3946525" cy="54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转化成分数乘分数：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0975" y="1714500"/>
            <a:ext cx="917575" cy="492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atinLnBrk="1"/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0.75</a:t>
            </a:r>
            <a:endParaRPr lang="en-US" altLang="zh-CN" sz="26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209800" y="2846388"/>
          <a:ext cx="38100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215900" imgH="405765" progId="Equation.DSMT4">
                  <p:embed/>
                </p:oleObj>
              </mc:Choice>
              <mc:Fallback>
                <p:oleObj name="" r:id="rId3" imgW="215900" imgH="405765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800" y="2846388"/>
                        <a:ext cx="381000" cy="715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5989638" y="1020763"/>
            <a:ext cx="1716087" cy="871537"/>
            <a:chOff x="6462339" y="627534"/>
            <a:chExt cx="2286125" cy="1161475"/>
          </a:xfrm>
        </p:grpSpPr>
        <p:sp>
          <p:nvSpPr>
            <p:cNvPr id="31751" name="TextBox 10"/>
            <p:cNvSpPr txBox="1"/>
            <p:nvPr/>
          </p:nvSpPr>
          <p:spPr>
            <a:xfrm>
              <a:off x="7541897" y="627534"/>
              <a:ext cx="1081146" cy="6549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latinLnBrk="1"/>
              <a:r>
                <a:rPr lang="en-US" altLang="zh-CN" sz="26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2. 1</a:t>
              </a:r>
              <a:endPara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1752" name="TextBox 11"/>
            <p:cNvSpPr txBox="1"/>
            <p:nvPr/>
          </p:nvSpPr>
          <p:spPr>
            <a:xfrm>
              <a:off x="6462339" y="1133539"/>
              <a:ext cx="863647" cy="6554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latinLnBrk="1"/>
              <a:r>
                <a:rPr lang="en-US" altLang="zh-CN" sz="26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×</a:t>
              </a:r>
              <a:endPara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1753" name="TextBox 14"/>
            <p:cNvSpPr txBox="1"/>
            <p:nvPr/>
          </p:nvSpPr>
          <p:spPr>
            <a:xfrm>
              <a:off x="7038633" y="1133539"/>
              <a:ext cx="1709831" cy="6549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latinLnBrk="1"/>
              <a:r>
                <a:rPr lang="en-US" altLang="zh-CN" sz="26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0 . 7  5</a:t>
              </a:r>
              <a:endPara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5935663" y="1839913"/>
            <a:ext cx="167481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/>
          <p:cNvSpPr txBox="1"/>
          <p:nvPr/>
        </p:nvSpPr>
        <p:spPr>
          <a:xfrm>
            <a:off x="6423025" y="1830388"/>
            <a:ext cx="1187450" cy="492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/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1   0  5</a:t>
            </a:r>
            <a:endParaRPr lang="en-US" altLang="zh-CN" sz="2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59475" y="2205038"/>
            <a:ext cx="1376363" cy="492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/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1  4   7</a:t>
            </a:r>
            <a:endParaRPr lang="en-US" altLang="zh-CN" sz="2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962650" y="2643188"/>
            <a:ext cx="1674813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TextBox 17"/>
          <p:cNvSpPr txBox="1"/>
          <p:nvPr/>
        </p:nvSpPr>
        <p:spPr>
          <a:xfrm>
            <a:off x="5959475" y="2635250"/>
            <a:ext cx="167957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/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1  5   7  5</a:t>
            </a:r>
            <a:endParaRPr lang="en-US" altLang="zh-CN" sz="2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24600" y="2649538"/>
            <a:ext cx="265113" cy="4921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latinLnBrk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48088" y="1700213"/>
            <a:ext cx="1157287" cy="492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/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1.575</a:t>
            </a:r>
            <a:endParaRPr lang="en-US" altLang="zh-CN" sz="26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25900" y="538163"/>
            <a:ext cx="121602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/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1.575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3" name="对象 32"/>
          <p:cNvGraphicFramePr>
            <a:graphicFrameLocks noChangeAspect="1"/>
          </p:cNvGraphicFramePr>
          <p:nvPr/>
        </p:nvGraphicFramePr>
        <p:xfrm>
          <a:off x="906463" y="1550988"/>
          <a:ext cx="440055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5" imgW="86868000" imgH="14630400" progId="Equation.DSMT4">
                  <p:embed/>
                </p:oleObj>
              </mc:Choice>
              <mc:Fallback>
                <p:oleObj name="" r:id="rId5" imgW="86868000" imgH="14630400" progId="Equation.DSMT4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6463" y="1550988"/>
                        <a:ext cx="4400550" cy="744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041650" y="3586163"/>
          <a:ext cx="44450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7" imgW="7924800" imgH="14935200" progId="Equation.DSMT4">
                  <p:embed/>
                </p:oleObj>
              </mc:Choice>
              <mc:Fallback>
                <p:oleObj name="" r:id="rId7" imgW="7924800" imgH="14935200" progId="Equation.DSMT4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1650" y="3586163"/>
                        <a:ext cx="444500" cy="8397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28"/>
          <p:cNvSpPr txBox="1"/>
          <p:nvPr/>
        </p:nvSpPr>
        <p:spPr>
          <a:xfrm>
            <a:off x="1962150" y="3835400"/>
            <a:ext cx="121602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/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1.575=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73" name="文本框 15"/>
          <p:cNvSpPr txBox="1"/>
          <p:nvPr/>
        </p:nvSpPr>
        <p:spPr>
          <a:xfrm>
            <a:off x="533400" y="4411663"/>
            <a:ext cx="5751513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答：松鼠欢欢的尾巴约长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1.575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分米。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60425" y="2703513"/>
            <a:ext cx="5618163" cy="996950"/>
            <a:chOff x="1354" y="4258"/>
            <a:chExt cx="8849" cy="1570"/>
          </a:xfrm>
        </p:grpSpPr>
        <p:graphicFrame>
          <p:nvGraphicFramePr>
            <p:cNvPr id="31767" name="对象 33"/>
            <p:cNvGraphicFramePr>
              <a:graphicFrameLocks noChangeAspect="1"/>
            </p:cNvGraphicFramePr>
            <p:nvPr/>
          </p:nvGraphicFramePr>
          <p:xfrm>
            <a:off x="1354" y="4530"/>
            <a:ext cx="7880" cy="1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" r:id="rId9" imgW="98755200" imgH="14935200" progId="Equation.DSMT4">
                    <p:embed/>
                  </p:oleObj>
                </mc:Choice>
                <mc:Fallback>
                  <p:oleObj name="" r:id="rId9" imgW="98755200" imgH="14935200" progId="Equation.DSMT4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354" y="4530"/>
                          <a:ext cx="7880" cy="119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768" name="组合 6"/>
            <p:cNvGrpSpPr/>
            <p:nvPr/>
          </p:nvGrpSpPr>
          <p:grpSpPr>
            <a:xfrm>
              <a:off x="5572" y="4257"/>
              <a:ext cx="4630" cy="1571"/>
              <a:chOff x="9233" y="6209"/>
              <a:chExt cx="4631" cy="1571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9234" y="6210"/>
                <a:ext cx="1825" cy="1571"/>
                <a:chOff x="11653" y="439"/>
                <a:chExt cx="1825" cy="1570"/>
              </a:xfrm>
              <a:solidFill>
                <a:schemeClr val="bg1"/>
              </a:solidFill>
            </p:grpSpPr>
            <p:sp>
              <p:nvSpPr>
                <p:cNvPr id="28700" name="文本框 2"/>
                <p:cNvSpPr txBox="1"/>
                <p:nvPr/>
              </p:nvSpPr>
              <p:spPr>
                <a:xfrm>
                  <a:off x="11653" y="1284"/>
                  <a:ext cx="1808" cy="725"/>
                </a:xfrm>
                <a:prstGeom prst="rect">
                  <a:avLst/>
                </a:prstGeom>
                <a:grpFill/>
                <a:ln w="9525">
                  <a:noFill/>
                </a:ln>
              </p:spPr>
              <p:txBody>
                <a:bodyPr wrap="none" anchor="t" anchorCtr="0">
                  <a:spAutoFit/>
                </a:bodyPr>
                <a:p>
                  <a:pPr algn="l" fontAlgn="base"/>
                  <a:r>
                    <a:rPr lang="en-US" sz="2400" b="1" strike="noStrike" noProof="1" dirty="0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宋体" panose="02010600030101010101" pitchFamily="2" charset="-122"/>
                    </a:rPr>
                    <a:t>(          )</a:t>
                  </a:r>
                  <a:endParaRPr lang="en-US" altLang="zh-CN" sz="2400" b="1" strike="noStrike" noProof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方正黑体_GBK" pitchFamily="1" charset="-122"/>
                  </a:endParaRPr>
                </a:p>
              </p:txBody>
            </p:sp>
            <p:sp>
              <p:nvSpPr>
                <p:cNvPr id="28701" name="文本框 3"/>
                <p:cNvSpPr txBox="1"/>
                <p:nvPr/>
              </p:nvSpPr>
              <p:spPr>
                <a:xfrm>
                  <a:off x="11653" y="439"/>
                  <a:ext cx="1825" cy="725"/>
                </a:xfrm>
                <a:prstGeom prst="rect">
                  <a:avLst/>
                </a:prstGeom>
                <a:grp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p>
                  <a:pPr fontAlgn="base"/>
                  <a:r>
                    <a:rPr lang="en-US" sz="2400" b="1" strike="noStrike" noProof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宋体" panose="02010600030101010101" pitchFamily="2" charset="-122"/>
                    </a:rPr>
                    <a:t>(          )</a:t>
                  </a:r>
                  <a:endParaRPr lang="en-US" sz="2400" b="1" strike="noStrike" noProof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23" name="直接连接符 22"/>
                <p:cNvSpPr/>
                <p:nvPr/>
              </p:nvSpPr>
              <p:spPr>
                <a:xfrm>
                  <a:off x="11670" y="1283"/>
                  <a:ext cx="1629" cy="14"/>
                </a:xfrm>
                <a:prstGeom prst="line">
                  <a:avLst/>
                </a:prstGeom>
                <a:grpFill/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sp>
          </p:grpSp>
          <p:sp>
            <p:nvSpPr>
              <p:cNvPr id="31770" name="文本框 3"/>
              <p:cNvSpPr txBox="1"/>
              <p:nvPr/>
            </p:nvSpPr>
            <p:spPr>
              <a:xfrm>
                <a:off x="11059" y="6699"/>
                <a:ext cx="2805" cy="7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zh-CN" altLang="en-US" sz="2400" b="1">
                    <a:latin typeface="Arial" panose="020B0604020202020204" pitchFamily="34" charset="0"/>
                    <a:ea typeface="宋体" panose="02010600030101010101" pitchFamily="2" charset="-122"/>
                  </a:rPr>
                  <a:t>＝</a:t>
                </a:r>
                <a:r>
                  <a:rPr lang="en-US" altLang="zh-CN" sz="2400" b="1">
                    <a:latin typeface="Arial" panose="020B0604020202020204" pitchFamily="34" charset="0"/>
                    <a:ea typeface="宋体" panose="02010600030101010101" pitchFamily="2" charset="-122"/>
                  </a:rPr>
                  <a:t>    </a:t>
                </a:r>
                <a:r>
                  <a:rPr lang="zh-CN" altLang="en-US" sz="2400" b="1">
                    <a:latin typeface="Arial" panose="020B0604020202020204" pitchFamily="34" charset="0"/>
                    <a:ea typeface="宋体" panose="02010600030101010101" pitchFamily="2" charset="-122"/>
                  </a:rPr>
                  <a:t>（</a:t>
                </a:r>
                <a:r>
                  <a:rPr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dm</a:t>
                </a:r>
                <a:r>
                  <a:rPr lang="zh-CN" altLang="en-US" sz="2400" b="1">
                    <a:latin typeface="Arial" panose="020B0604020202020204" pitchFamily="34" charset="0"/>
                    <a:ea typeface="宋体" panose="02010600030101010101" pitchFamily="2" charset="-122"/>
                  </a:rPr>
                  <a:t>）</a:t>
                </a:r>
                <a:endParaRPr lang="zh-CN" altLang="en-US" sz="2400" b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2" name="TextBox 28"/>
          <p:cNvSpPr txBox="1"/>
          <p:nvPr/>
        </p:nvSpPr>
        <p:spPr>
          <a:xfrm>
            <a:off x="3657600" y="2728913"/>
            <a:ext cx="10763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TextBox 28"/>
          <p:cNvSpPr txBox="1"/>
          <p:nvPr/>
        </p:nvSpPr>
        <p:spPr>
          <a:xfrm>
            <a:off x="3622675" y="3257550"/>
            <a:ext cx="10747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5" name="对象 34"/>
          <p:cNvGraphicFramePr>
            <a:graphicFrameLocks noChangeAspect="1"/>
          </p:cNvGraphicFramePr>
          <p:nvPr/>
        </p:nvGraphicFramePr>
        <p:xfrm>
          <a:off x="5140325" y="2819400"/>
          <a:ext cx="41275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1" imgW="7924800" imgH="14935200" progId="Equation.DSMT4">
                  <p:embed/>
                </p:oleObj>
              </mc:Choice>
              <mc:Fallback>
                <p:oleObj name="" r:id="rId11" imgW="7924800" imgH="14935200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40325" y="2819400"/>
                        <a:ext cx="412750" cy="7794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5" grpId="0"/>
      <p:bldP spid="16" grpId="0"/>
      <p:bldP spid="18" grpId="0"/>
      <p:bldP spid="19" grpId="0"/>
      <p:bldP spid="21" grpId="0"/>
      <p:bldP spid="29" grpId="0"/>
      <p:bldP spid="6" grpId="0"/>
      <p:bldP spid="27673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圆角矩形 8"/>
          <p:cNvSpPr/>
          <p:nvPr/>
        </p:nvSpPr>
        <p:spPr>
          <a:xfrm>
            <a:off x="1639888" y="3048000"/>
            <a:ext cx="4953000" cy="1460500"/>
          </a:xfrm>
          <a:prstGeom prst="roundRect">
            <a:avLst/>
          </a:prstGeom>
          <a:solidFill>
            <a:srgbClr val="F7A6F8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 fontAlgn="base"/>
            <a:r>
              <a:rPr lang="zh-CN" altLang="en-US" sz="2800" b="1" strike="noStrike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①独立列式并计算；</a:t>
            </a:r>
            <a:endParaRPr lang="zh-CN" altLang="en-US" sz="2800" b="1" strike="noStrike" noProof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fontAlgn="base"/>
            <a:r>
              <a:rPr lang="zh-CN" altLang="en-US" sz="2800" b="1" strike="noStrike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②你是怎样计算的？和同桌交流一下计算方法。</a:t>
            </a:r>
            <a:endParaRPr lang="zh-CN" altLang="en-US" sz="2800" b="1" strike="noStrike" noProof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08000" y="770890"/>
            <a:ext cx="708025" cy="5848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内容占位符 1"/>
          <p:cNvSpPr>
            <a:spLocks noGrp="1"/>
          </p:cNvSpPr>
          <p:nvPr/>
        </p:nvSpPr>
        <p:spPr bwMode="auto">
          <a:xfrm>
            <a:off x="1295400" y="666750"/>
            <a:ext cx="7315835" cy="1383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松鼠的尾巴长度约是身体长度的  。松鼠欢欢身体长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2.1 dm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，松鼠乐乐身体长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2.4 dm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aphicFrame>
        <p:nvGraphicFramePr>
          <p:cNvPr id="8" name="对象 1"/>
          <p:cNvGraphicFramePr>
            <a:graphicFrameLocks noChangeAspect="1"/>
          </p:cNvGraphicFramePr>
          <p:nvPr/>
        </p:nvGraphicFramePr>
        <p:xfrm>
          <a:off x="6476970" y="771068"/>
          <a:ext cx="2698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3" imgW="152400" imgH="405765" progId="Equation.DSMT4">
                  <p:embed/>
                </p:oleObj>
              </mc:Choice>
              <mc:Fallback>
                <p:oleObj name="" r:id="rId3" imgW="152400" imgH="405765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6970" y="771068"/>
                        <a:ext cx="26987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内容占位符 1"/>
          <p:cNvSpPr>
            <a:spLocks noGrp="1"/>
          </p:cNvSpPr>
          <p:nvPr/>
        </p:nvSpPr>
        <p:spPr>
          <a:xfrm>
            <a:off x="990600" y="2285365"/>
            <a:ext cx="5890260" cy="48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latinLnBrk="1" hangingPunct="0">
              <a:lnSpc>
                <a:spcPct val="80000"/>
              </a:lnSpc>
              <a:spcBef>
                <a:spcPct val="2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松鼠乐乐的尾巴约有多长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latinLnBrk="1" hangingPunct="0">
              <a:spcBef>
                <a:spcPct val="20000"/>
              </a:spcBef>
            </a:pP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圆角矩形 5"/>
          <p:cNvSpPr/>
          <p:nvPr/>
        </p:nvSpPr>
        <p:spPr>
          <a:xfrm>
            <a:off x="6746875" y="1522730"/>
            <a:ext cx="1359535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1" name="圆角矩形 10"/>
          <p:cNvSpPr/>
          <p:nvPr/>
        </p:nvSpPr>
        <p:spPr>
          <a:xfrm>
            <a:off x="6386195" y="666433"/>
            <a:ext cx="360363" cy="7604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grpSp>
        <p:nvGrpSpPr>
          <p:cNvPr id="13" name="组合 12"/>
          <p:cNvGrpSpPr/>
          <p:nvPr/>
        </p:nvGrpSpPr>
        <p:grpSpPr>
          <a:xfrm>
            <a:off x="871538" y="3073400"/>
            <a:ext cx="3119437" cy="952500"/>
            <a:chOff x="1882" y="6467"/>
            <a:chExt cx="4912" cy="1500"/>
          </a:xfrm>
        </p:grpSpPr>
        <p:sp>
          <p:nvSpPr>
            <p:cNvPr id="20" name="圆角矩形 19"/>
            <p:cNvSpPr/>
            <p:nvPr/>
          </p:nvSpPr>
          <p:spPr>
            <a:xfrm>
              <a:off x="1882" y="6651"/>
              <a:ext cx="4913" cy="1179"/>
            </a:xfrm>
            <a:prstGeom prst="roundRect">
              <a:avLst/>
            </a:prstGeom>
            <a:noFill/>
            <a:ln w="254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 fontAlgn="base"/>
              <a:r>
                <a:rPr lang="en-US" altLang="zh-CN" sz="2800" b="1" strike="noStrike" noProof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2.4dm</a:t>
              </a:r>
              <a:r>
                <a:rPr lang="zh-CN" altLang="en-US" sz="2800" b="1" strike="noStrike" noProof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的   是多少？</a:t>
              </a:r>
              <a:endParaRPr lang="zh-CN" altLang="en-US" sz="2800" b="1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26" name="TextBox 17"/>
            <p:cNvSpPr txBox="1"/>
            <p:nvPr/>
          </p:nvSpPr>
          <p:spPr>
            <a:xfrm>
              <a:off x="3873" y="6467"/>
              <a:ext cx="755" cy="15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/>
              <a:r>
                <a:rPr lang="en-US" altLang="zh-CN" sz="28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algn="ctr"/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4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4849813" y="3138488"/>
          <a:ext cx="1189037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" imgW="584200" imgH="406400" progId="Equation.DSMT4">
                  <p:embed/>
                </p:oleObj>
              </mc:Choice>
              <mc:Fallback>
                <p:oleObj name="" r:id="rId1" imgW="584200" imgH="406400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49813" y="3138488"/>
                        <a:ext cx="1189037" cy="827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038850" y="3616325"/>
            <a:ext cx="2320925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atinLnBrk="1"/>
            <a:r>
              <a:rPr lang="en-US" altLang="zh-CN" sz="28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dm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08000" y="770890"/>
            <a:ext cx="708025" cy="5848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内容占位符 1"/>
          <p:cNvSpPr>
            <a:spLocks noGrp="1"/>
          </p:cNvSpPr>
          <p:nvPr/>
        </p:nvSpPr>
        <p:spPr bwMode="auto">
          <a:xfrm>
            <a:off x="1295400" y="666750"/>
            <a:ext cx="7315835" cy="1383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松鼠的尾巴长度约是身体长度的  。松鼠欢欢身体长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2.1 dm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，松鼠乐乐身体长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2.4 dm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aphicFrame>
        <p:nvGraphicFramePr>
          <p:cNvPr id="8" name="对象 1"/>
          <p:cNvGraphicFramePr>
            <a:graphicFrameLocks noChangeAspect="1"/>
          </p:cNvGraphicFramePr>
          <p:nvPr/>
        </p:nvGraphicFramePr>
        <p:xfrm>
          <a:off x="6476970" y="771068"/>
          <a:ext cx="2698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5" imgW="152400" imgH="405765" progId="Equation.DSMT4">
                  <p:embed/>
                </p:oleObj>
              </mc:Choice>
              <mc:Fallback>
                <p:oleObj name="" r:id="rId5" imgW="152400" imgH="405765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6970" y="771068"/>
                        <a:ext cx="26987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内容占位符 1"/>
          <p:cNvSpPr>
            <a:spLocks noGrp="1"/>
          </p:cNvSpPr>
          <p:nvPr/>
        </p:nvSpPr>
        <p:spPr>
          <a:xfrm>
            <a:off x="990600" y="2285365"/>
            <a:ext cx="5890260" cy="48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latinLnBrk="1" hangingPunct="0">
              <a:lnSpc>
                <a:spcPct val="80000"/>
              </a:lnSpc>
              <a:spcBef>
                <a:spcPct val="2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松鼠乐乐的尾巴约有多长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latinLnBrk="1" hangingPunct="0">
              <a:spcBef>
                <a:spcPct val="20000"/>
              </a:spcBef>
            </a:pP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 bldLvl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5841" name="组合 13"/>
          <p:cNvGrpSpPr/>
          <p:nvPr/>
        </p:nvGrpSpPr>
        <p:grpSpPr>
          <a:xfrm>
            <a:off x="2984500" y="338138"/>
            <a:ext cx="3509963" cy="827087"/>
            <a:chOff x="4435" y="556"/>
            <a:chExt cx="5528" cy="1303"/>
          </a:xfrm>
        </p:grpSpPr>
        <p:graphicFrame>
          <p:nvGraphicFramePr>
            <p:cNvPr id="35842" name="对象 27"/>
            <p:cNvGraphicFramePr>
              <a:graphicFrameLocks noChangeAspect="1"/>
            </p:cNvGraphicFramePr>
            <p:nvPr/>
          </p:nvGraphicFramePr>
          <p:xfrm>
            <a:off x="4435" y="556"/>
            <a:ext cx="1872" cy="1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" r:id="rId1" imgW="584200" imgH="406400" progId="Equation.DSMT4">
                    <p:embed/>
                  </p:oleObj>
                </mc:Choice>
                <mc:Fallback>
                  <p:oleObj name="" r:id="rId1" imgW="584200" imgH="406400" progId="Equation.DSMT4">
                    <p:embed/>
                    <p:pic>
                      <p:nvPicPr>
                        <p:cNvPr id="0" name="图片 3082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435" y="556"/>
                          <a:ext cx="1872" cy="130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43" name="TextBox 28"/>
            <p:cNvSpPr txBox="1"/>
            <p:nvPr/>
          </p:nvSpPr>
          <p:spPr>
            <a:xfrm>
              <a:off x="6308" y="714"/>
              <a:ext cx="365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latinLnBrk="1"/>
              <a:r>
                <a:rPr lang="en-US" altLang="zh-CN" sz="2800" b="1" u="sng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      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(</a:t>
              </a:r>
              <a:r>
                <a:rPr lang="en-US" altLang="zh-CN" sz="2800" b="1" dirty="0" err="1">
                  <a:latin typeface="Times New Roman" panose="02020603050405020304" pitchFamily="18" charset="0"/>
                  <a:ea typeface="宋体" panose="02010600030101010101" pitchFamily="2" charset="-122"/>
                </a:rPr>
                <a:t>dm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)</a:t>
              </a:r>
              <a:endPara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1874838" y="1655763"/>
          <a:ext cx="1154112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3" imgW="457200" imgH="406400" progId="Equation.DSMT4">
                  <p:embed/>
                </p:oleObj>
              </mc:Choice>
              <mc:Fallback>
                <p:oleObj name="" r:id="rId3" imgW="457200" imgH="406400" progId="Equation.DSMT4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4838" y="1655763"/>
                        <a:ext cx="1154112" cy="835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7"/>
          <p:cNvSpPr txBox="1"/>
          <p:nvPr/>
        </p:nvSpPr>
        <p:spPr>
          <a:xfrm>
            <a:off x="3028950" y="1828800"/>
            <a:ext cx="2054225" cy="4905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/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=2.4</a:t>
            </a: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0.75</a:t>
            </a:r>
            <a:endParaRPr lang="en-US" altLang="zh-CN" sz="2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4706938" y="1827213"/>
            <a:ext cx="1568450" cy="492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atinLnBrk="1"/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=1.8(</a:t>
            </a:r>
            <a:r>
              <a:rPr lang="en-US" altLang="zh-CN" sz="26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dm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zh-CN" altLang="en-US" sz="2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" name="内容占位符 3"/>
          <p:cNvSpPr txBox="1"/>
          <p:nvPr/>
        </p:nvSpPr>
        <p:spPr>
          <a:xfrm>
            <a:off x="808038" y="1260475"/>
            <a:ext cx="3821112" cy="541338"/>
          </a:xfrm>
          <a:prstGeom prst="rect">
            <a:avLst/>
          </a:prstGeom>
          <a:noFill/>
          <a:ln w="9525">
            <a:noFill/>
          </a:ln>
        </p:spPr>
        <p:txBody>
          <a:bodyPr wrap="square" lIns="68591" tIns="34295" rIns="68591" bIns="34295" anchor="t" anchorCtr="0"/>
          <a:p>
            <a:pPr eaLnBrk="0" hangingPunct="0">
              <a:spcBef>
                <a:spcPct val="2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转化成小数乘小数：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内容占位符 3"/>
          <p:cNvSpPr txBox="1"/>
          <p:nvPr/>
        </p:nvSpPr>
        <p:spPr>
          <a:xfrm>
            <a:off x="806450" y="2597150"/>
            <a:ext cx="3946525" cy="54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转化成分数乘分数：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1955800" y="3079750"/>
          <a:ext cx="1100138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5" imgW="457200" imgH="406400" progId="Equation.DSMT4">
                  <p:embed/>
                </p:oleObj>
              </mc:Choice>
              <mc:Fallback>
                <p:oleObj name="" r:id="rId5" imgW="457200" imgH="406400" progId="Equation.DSMT4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5800" y="3079750"/>
                        <a:ext cx="1100138" cy="7953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组合 79"/>
          <p:cNvGrpSpPr/>
          <p:nvPr/>
        </p:nvGrpSpPr>
        <p:grpSpPr>
          <a:xfrm>
            <a:off x="2990850" y="3009900"/>
            <a:ext cx="2054225" cy="930275"/>
            <a:chOff x="4711" y="4741"/>
            <a:chExt cx="3234" cy="1465"/>
          </a:xfrm>
        </p:grpSpPr>
        <p:sp>
          <p:nvSpPr>
            <p:cNvPr id="35851" name="TextBox 7"/>
            <p:cNvSpPr txBox="1"/>
            <p:nvPr/>
          </p:nvSpPr>
          <p:spPr>
            <a:xfrm>
              <a:off x="4711" y="5083"/>
              <a:ext cx="3235" cy="7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latinLnBrk="1"/>
              <a:r>
                <a:rPr lang="en-US" altLang="zh-CN" sz="26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=       </a:t>
              </a:r>
              <a:r>
                <a:rPr lang="zh-CN" altLang="en-US" sz="26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×</a:t>
              </a:r>
              <a:endPara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35852" name="组合 16"/>
            <p:cNvGrpSpPr/>
            <p:nvPr/>
          </p:nvGrpSpPr>
          <p:grpSpPr>
            <a:xfrm>
              <a:off x="5196" y="4741"/>
              <a:ext cx="1032" cy="1455"/>
              <a:chOff x="1591" y="1902"/>
              <a:chExt cx="1272" cy="1455"/>
            </a:xfrm>
          </p:grpSpPr>
          <p:sp>
            <p:nvSpPr>
              <p:cNvPr id="35853" name="文本框 17"/>
              <p:cNvSpPr txBox="1"/>
              <p:nvPr/>
            </p:nvSpPr>
            <p:spPr>
              <a:xfrm>
                <a:off x="1609" y="1902"/>
                <a:ext cx="1254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24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854" name="文本框 18"/>
              <p:cNvSpPr txBox="1"/>
              <p:nvPr/>
            </p:nvSpPr>
            <p:spPr>
              <a:xfrm>
                <a:off x="1591" y="2535"/>
                <a:ext cx="1174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10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>
                <a:off x="1731" y="2631"/>
                <a:ext cx="742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856" name="组合 16"/>
            <p:cNvGrpSpPr/>
            <p:nvPr/>
          </p:nvGrpSpPr>
          <p:grpSpPr>
            <a:xfrm>
              <a:off x="6485" y="4752"/>
              <a:ext cx="806" cy="1455"/>
              <a:chOff x="1637" y="1924"/>
              <a:chExt cx="994" cy="1455"/>
            </a:xfrm>
          </p:grpSpPr>
          <p:sp>
            <p:nvSpPr>
              <p:cNvPr id="35857" name="文本框 17"/>
              <p:cNvSpPr txBox="1"/>
              <p:nvPr/>
            </p:nvSpPr>
            <p:spPr>
              <a:xfrm>
                <a:off x="1650" y="1924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858" name="文本框 18"/>
              <p:cNvSpPr txBox="1"/>
              <p:nvPr/>
            </p:nvSpPr>
            <p:spPr>
              <a:xfrm>
                <a:off x="1637" y="2557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74" name="直接连接符 73"/>
              <p:cNvCxnSpPr/>
              <p:nvPr/>
            </p:nvCxnSpPr>
            <p:spPr>
              <a:xfrm>
                <a:off x="1731" y="2631"/>
                <a:ext cx="621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组合 80"/>
          <p:cNvGrpSpPr/>
          <p:nvPr/>
        </p:nvGrpSpPr>
        <p:grpSpPr>
          <a:xfrm>
            <a:off x="4584700" y="3038475"/>
            <a:ext cx="1568450" cy="903288"/>
            <a:chOff x="7220" y="4785"/>
            <a:chExt cx="2470" cy="1422"/>
          </a:xfrm>
        </p:grpSpPr>
        <p:sp>
          <p:nvSpPr>
            <p:cNvPr id="35861" name="TextBox 11"/>
            <p:cNvSpPr txBox="1"/>
            <p:nvPr/>
          </p:nvSpPr>
          <p:spPr>
            <a:xfrm>
              <a:off x="7219" y="5074"/>
              <a:ext cx="2470" cy="7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latinLnBrk="1"/>
              <a:r>
                <a:rPr lang="en-US" altLang="zh-CN" sz="26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=     (</a:t>
              </a:r>
              <a:r>
                <a:rPr lang="en-US" altLang="zh-CN" sz="2600" b="1" dirty="0" err="1">
                  <a:latin typeface="Times New Roman" panose="02020603050405020304" pitchFamily="18" charset="0"/>
                  <a:ea typeface="宋体" panose="02010600030101010101" pitchFamily="2" charset="-122"/>
                </a:rPr>
                <a:t>dm</a:t>
              </a:r>
              <a:r>
                <a:rPr lang="en-US" altLang="zh-CN" sz="26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)</a:t>
              </a:r>
              <a:endPara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35862" name="组合 16"/>
            <p:cNvGrpSpPr/>
            <p:nvPr/>
          </p:nvGrpSpPr>
          <p:grpSpPr>
            <a:xfrm>
              <a:off x="7718" y="4785"/>
              <a:ext cx="806" cy="1422"/>
              <a:chOff x="1637" y="1957"/>
              <a:chExt cx="994" cy="1422"/>
            </a:xfrm>
          </p:grpSpPr>
          <p:sp>
            <p:nvSpPr>
              <p:cNvPr id="35863" name="文本框 17"/>
              <p:cNvSpPr txBox="1"/>
              <p:nvPr/>
            </p:nvSpPr>
            <p:spPr>
              <a:xfrm>
                <a:off x="1650" y="1957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9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864" name="文本框 18"/>
              <p:cNvSpPr txBox="1"/>
              <p:nvPr/>
            </p:nvSpPr>
            <p:spPr>
              <a:xfrm>
                <a:off x="1637" y="2557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79" name="直接连接符 78"/>
              <p:cNvCxnSpPr/>
              <p:nvPr/>
            </p:nvCxnSpPr>
            <p:spPr>
              <a:xfrm>
                <a:off x="1647" y="2631"/>
                <a:ext cx="621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组合 83"/>
          <p:cNvGrpSpPr/>
          <p:nvPr/>
        </p:nvGrpSpPr>
        <p:grpSpPr>
          <a:xfrm>
            <a:off x="3440113" y="3560763"/>
            <a:ext cx="4940300" cy="1377950"/>
            <a:chOff x="5418" y="5607"/>
            <a:chExt cx="7779" cy="2170"/>
          </a:xfrm>
        </p:grpSpPr>
        <p:pic>
          <p:nvPicPr>
            <p:cNvPr id="35867" name="图片 81" descr="E:\新画人物图\女03 3拷贝.png女03 3拷贝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1628" y="5606"/>
              <a:ext cx="1569" cy="21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3" name="圆角矩形标注 10249"/>
            <p:cNvSpPr/>
            <p:nvPr/>
          </p:nvSpPr>
          <p:spPr bwMode="auto">
            <a:xfrm>
              <a:off x="5418" y="6339"/>
              <a:ext cx="5588" cy="943"/>
            </a:xfrm>
            <a:prstGeom prst="wedgeRoundRectCallout">
              <a:avLst>
                <a:gd name="adj1" fmla="val 59520"/>
                <a:gd name="adj2" fmla="val 3446"/>
                <a:gd name="adj3" fmla="val 16667"/>
              </a:avLst>
            </a:prstGeom>
            <a:noFill/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还有更简便的方法吗？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2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9961" name="对象 13"/>
          <p:cNvGraphicFramePr>
            <a:graphicFrameLocks noChangeAspect="1"/>
          </p:cNvGraphicFramePr>
          <p:nvPr/>
        </p:nvGraphicFramePr>
        <p:xfrm>
          <a:off x="3121025" y="1252538"/>
          <a:ext cx="13620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1" imgW="457200" imgH="406400" progId="Equation.DSMT4">
                  <p:embed/>
                </p:oleObj>
              </mc:Choice>
              <mc:Fallback>
                <p:oleObj name="" r:id="rId1" imgW="457200" imgH="406400" progId="Equation.DSMT4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21025" y="1252538"/>
                        <a:ext cx="1362075" cy="965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3228975" y="2105025"/>
          <a:ext cx="13700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3" imgW="457200" imgH="406400" progId="Equation.DSMT4">
                  <p:embed/>
                </p:oleObj>
              </mc:Choice>
              <mc:Fallback>
                <p:oleObj name="" r:id="rId3" imgW="457200" imgH="406400" progId="Equation.DSMT4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8975" y="2105025"/>
                        <a:ext cx="1370013" cy="990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直接连接符 16"/>
          <p:cNvCxnSpPr/>
          <p:nvPr/>
        </p:nvCxnSpPr>
        <p:spPr>
          <a:xfrm>
            <a:off x="3260725" y="2509838"/>
            <a:ext cx="554038" cy="195262"/>
          </a:xfrm>
          <a:prstGeom prst="line">
            <a:avLst/>
          </a:prstGeom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直接连接符 21"/>
          <p:cNvCxnSpPr/>
          <p:nvPr/>
        </p:nvCxnSpPr>
        <p:spPr>
          <a:xfrm>
            <a:off x="4198938" y="2736850"/>
            <a:ext cx="323850" cy="344488"/>
          </a:xfrm>
          <a:prstGeom prst="line">
            <a:avLst/>
          </a:prstGeom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TextBox 7"/>
          <p:cNvSpPr txBox="1"/>
          <p:nvPr/>
        </p:nvSpPr>
        <p:spPr>
          <a:xfrm>
            <a:off x="2878138" y="2393950"/>
            <a:ext cx="539750" cy="493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atinLnBrk="1"/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endParaRPr lang="zh-CN" altLang="en-US" sz="2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" name="TextBox 10"/>
          <p:cNvSpPr txBox="1"/>
          <p:nvPr/>
        </p:nvSpPr>
        <p:spPr>
          <a:xfrm>
            <a:off x="3192463" y="2012950"/>
            <a:ext cx="755650" cy="492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/>
            <a:r>
              <a:rPr lang="en-US" altLang="zh-CN" sz="2600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0.6</a:t>
            </a:r>
            <a:endParaRPr lang="zh-CN" altLang="en-US" sz="2600" b="1" dirty="0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2879725" y="3114675"/>
            <a:ext cx="1568450" cy="492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atinLnBrk="1"/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= 1.8(</a:t>
            </a:r>
            <a:r>
              <a:rPr lang="en-US" altLang="zh-CN" sz="26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dm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zh-CN" altLang="en-US" sz="2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" name="TextBox 12"/>
          <p:cNvSpPr txBox="1"/>
          <p:nvPr/>
        </p:nvSpPr>
        <p:spPr>
          <a:xfrm>
            <a:off x="4471988" y="2717800"/>
            <a:ext cx="539750" cy="492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atinLnBrk="1"/>
            <a:r>
              <a:rPr lang="en-US" altLang="zh-CN" sz="2600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en-US" sz="2600" b="1" dirty="0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" name="内容占位符 3"/>
          <p:cNvSpPr txBox="1"/>
          <p:nvPr/>
        </p:nvSpPr>
        <p:spPr>
          <a:xfrm>
            <a:off x="992188" y="1479550"/>
            <a:ext cx="2528887" cy="54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直接约分：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7898" name="组合 13"/>
          <p:cNvGrpSpPr/>
          <p:nvPr/>
        </p:nvGrpSpPr>
        <p:grpSpPr>
          <a:xfrm>
            <a:off x="2816225" y="530225"/>
            <a:ext cx="3509963" cy="827088"/>
            <a:chOff x="4436" y="557"/>
            <a:chExt cx="5527" cy="1302"/>
          </a:xfrm>
        </p:grpSpPr>
        <p:graphicFrame>
          <p:nvGraphicFramePr>
            <p:cNvPr id="37899" name="对象 27"/>
            <p:cNvGraphicFramePr>
              <a:graphicFrameLocks noChangeAspect="1"/>
            </p:cNvGraphicFramePr>
            <p:nvPr/>
          </p:nvGraphicFramePr>
          <p:xfrm>
            <a:off x="4436" y="557"/>
            <a:ext cx="1872" cy="1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" r:id="rId5" imgW="584200" imgH="406400" progId="Equation.DSMT4">
                    <p:embed/>
                  </p:oleObj>
                </mc:Choice>
                <mc:Fallback>
                  <p:oleObj name="" r:id="rId5" imgW="584200" imgH="406400" progId="Equation.DSMT4">
                    <p:embed/>
                    <p:pic>
                      <p:nvPicPr>
                        <p:cNvPr id="0" name="图片 308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436" y="557"/>
                          <a:ext cx="1872" cy="130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00" name="TextBox 28"/>
            <p:cNvSpPr txBox="1"/>
            <p:nvPr/>
          </p:nvSpPr>
          <p:spPr>
            <a:xfrm>
              <a:off x="6308" y="714"/>
              <a:ext cx="365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latinLnBrk="1"/>
              <a:r>
                <a:rPr lang="en-US" altLang="zh-CN" sz="2800" b="1" u="sng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      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(</a:t>
              </a:r>
              <a:r>
                <a:rPr lang="en-US" altLang="zh-CN" sz="2800" b="1" dirty="0" err="1">
                  <a:latin typeface="Times New Roman" panose="02020603050405020304" pitchFamily="18" charset="0"/>
                  <a:ea typeface="宋体" panose="02010600030101010101" pitchFamily="2" charset="-122"/>
                </a:rPr>
                <a:t>dm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)</a:t>
              </a:r>
              <a:endPara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5257800" y="1965325"/>
            <a:ext cx="3479800" cy="1889125"/>
            <a:chOff x="8280" y="3095"/>
            <a:chExt cx="5479" cy="2976"/>
          </a:xfrm>
        </p:grpSpPr>
        <p:pic>
          <p:nvPicPr>
            <p:cNvPr id="37902" name="图片 81" descr="E:\新画人物图\女01 11拷贝.png女01 11拷贝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190" y="4220"/>
              <a:ext cx="1569" cy="18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3" name="圆角矩形标注 10249"/>
            <p:cNvSpPr/>
            <p:nvPr/>
          </p:nvSpPr>
          <p:spPr bwMode="auto">
            <a:xfrm>
              <a:off x="8280" y="3095"/>
              <a:ext cx="3708" cy="1323"/>
            </a:xfrm>
            <a:prstGeom prst="wedgeRoundRectCallout">
              <a:avLst>
                <a:gd name="adj1" fmla="val 59466"/>
                <a:gd name="adj2" fmla="val 45767"/>
                <a:gd name="adj3" fmla="val 16667"/>
              </a:avLst>
            </a:prstGeom>
            <a:noFill/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p>
              <a:pPr marL="0" marR="0" lvl="0" indent="0" algn="l" defTabSz="914400" rtl="0" eaLnBrk="1" fontAlgn="base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这样约分计算真简便。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sp>
        <p:nvSpPr>
          <p:cNvPr id="2" name="TextBox 28"/>
          <p:cNvSpPr txBox="1"/>
          <p:nvPr/>
        </p:nvSpPr>
        <p:spPr>
          <a:xfrm>
            <a:off x="4025900" y="677863"/>
            <a:ext cx="698500" cy="4905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/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1.8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73" name="文本框 15"/>
          <p:cNvSpPr txBox="1"/>
          <p:nvPr/>
        </p:nvSpPr>
        <p:spPr>
          <a:xfrm>
            <a:off x="1485900" y="3854450"/>
            <a:ext cx="5749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答：松鼠乐乐的尾巴约长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1.8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分米。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40" grpId="0"/>
      <p:bldP spid="2" grpId="0"/>
      <p:bldP spid="276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/>
        </p:nvSpPr>
        <p:spPr>
          <a:xfrm>
            <a:off x="473075" y="1533525"/>
            <a:ext cx="5559425" cy="6381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eaLnBrk="0" latinLnBrk="1" hangingPunct="0">
              <a:spcBef>
                <a:spcPct val="2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分数乘小数的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三种计算方法：</a:t>
            </a:r>
            <a:endParaRPr lang="zh-CN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1675" y="2171700"/>
            <a:ext cx="7212013" cy="2159000"/>
          </a:xfrm>
          <a:prstGeom prst="rect">
            <a:avLst/>
          </a:prstGeom>
        </p:spPr>
        <p:txBody>
          <a:bodyPr wrap="square">
            <a:spAutoFit/>
          </a:bodyPr>
          <a:p>
            <a:pPr marL="342900" marR="0" lvl="0" indent="-342900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(1)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分数化成小数；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marR="0" lvl="0" indent="-342900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(2)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小数化成分数；</a:t>
            </a:r>
            <a:endParaRPr kumimoji="0" lang="en-US" altLang="zh-CN" sz="2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marR="0" lvl="0" indent="-342900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(3)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如果小数能和分数的分母约分，先约分再  计算更简便。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2193925" y="227013"/>
            <a:ext cx="4889500" cy="1252537"/>
            <a:chOff x="5430" y="5964"/>
            <a:chExt cx="7698" cy="1974"/>
          </a:xfrm>
        </p:grpSpPr>
        <p:pic>
          <p:nvPicPr>
            <p:cNvPr id="39940" name="图片 81" descr="E:\新画人物图\书本 拷贝.png书本 拷贝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559" y="5964"/>
              <a:ext cx="1569" cy="197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3" name="圆角矩形标注 10249"/>
            <p:cNvSpPr/>
            <p:nvPr/>
          </p:nvSpPr>
          <p:spPr bwMode="auto">
            <a:xfrm>
              <a:off x="5430" y="6327"/>
              <a:ext cx="5588" cy="1306"/>
            </a:xfrm>
            <a:prstGeom prst="wedgeRoundRectCallout">
              <a:avLst>
                <a:gd name="adj1" fmla="val 59520"/>
                <a:gd name="adj2" fmla="val 3446"/>
                <a:gd name="adj3" fmla="val 16667"/>
              </a:avLst>
            </a:prstGeom>
            <a:noFill/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p>
              <a:pPr marL="0" marR="0" lvl="0" indent="0" algn="l" defTabSz="914400" rtl="0" eaLnBrk="1" fontAlgn="base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 strike="noStrike" noProof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cs"/>
                  <a:sym typeface="+mn-ea"/>
                </a:rPr>
                <a:t>说一说，分数乘小数怎样计算？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charRg st="11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2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charRg st="22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1,&quot;width&quot;:1115}"/>
</p:tagLst>
</file>

<file path=ppt/tags/tag2.xml><?xml version="1.0" encoding="utf-8"?>
<p:tagLst xmlns:p="http://schemas.openxmlformats.org/presentationml/2006/main">
  <p:tag name="KSO_WM_UNIT_PLACING_PICTURE_USER_VIEWPORT" val="{&quot;height&quot;:921,&quot;width&quot;:1115}"/>
</p:tagLst>
</file>

<file path=ppt/tags/tag3.xml><?xml version="1.0" encoding="utf-8"?>
<p:tagLst xmlns:p="http://schemas.openxmlformats.org/presentationml/2006/main">
  <p:tag name="KSO_WM_UNIT_PLACING_PICTURE_USER_VIEWPORT" val="{&quot;height&quot;:921,&quot;width&quot;:1115}"/>
</p:tagLst>
</file>

<file path=ppt/tags/tag4.xml><?xml version="1.0" encoding="utf-8"?>
<p:tagLst xmlns:p="http://schemas.openxmlformats.org/presentationml/2006/main">
  <p:tag name="KSO_WM_UNIT_PLACING_PICTURE_USER_VIEWPORT" val="{&quot;height&quot;:4083,&quot;width&quot;:2507}"/>
</p:tagLst>
</file>

<file path=ppt/theme/theme1.xml><?xml version="1.0" encoding="utf-8"?>
<a:theme xmlns:a="http://schemas.openxmlformats.org/drawingml/2006/main" name="1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1407</Words>
  <Application>WPS 演示</Application>
  <PresentationFormat>全屏显示(16:9)</PresentationFormat>
  <Paragraphs>313</Paragraphs>
  <Slides>16</Slides>
  <Notes>40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26</vt:i4>
      </vt:variant>
      <vt:variant>
        <vt:lpstr>幻灯片标题</vt:lpstr>
      </vt:variant>
      <vt:variant>
        <vt:i4>16</vt:i4>
      </vt:variant>
    </vt:vector>
  </HeadingPairs>
  <TitlesOfParts>
    <vt:vector size="57" baseType="lpstr">
      <vt:lpstr>Arial</vt:lpstr>
      <vt:lpstr>宋体</vt:lpstr>
      <vt:lpstr>Wingdings</vt:lpstr>
      <vt:lpstr>黑体</vt:lpstr>
      <vt:lpstr>微软雅黑</vt:lpstr>
      <vt:lpstr>Gulim</vt:lpstr>
      <vt:lpstr>Times New Roman</vt:lpstr>
      <vt:lpstr>方正黑体_GBK</vt:lpstr>
      <vt:lpstr>Arial Unicode MS</vt:lpstr>
      <vt:lpstr>楷体</vt:lpstr>
      <vt:lpstr>Malgun Gothic</vt:lpstr>
      <vt:lpstr>Arial Narrow</vt:lpstr>
      <vt:lpstr>Bell MT</vt:lpstr>
      <vt:lpstr>Calibri</vt:lpstr>
      <vt:lpstr>11_默认设计模板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2022-09-01T14:21:37Z</dcterms:created>
  <dcterms:modified xsi:type="dcterms:W3CDTF">2022-09-01T14:21:37Z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2052-11.8.2.8506</vt:lpwstr>
  </property>
  <property fmtid="{D5CDD505-2E9C-101B-9397-08002B2CF9AE}" pid="4" name="KSORubyTemplateID">
    <vt:lpwstr>13</vt:lpwstr>
  </property>
  <property fmtid="{D5CDD505-2E9C-101B-9397-08002B2CF9AE}" pid="5" name="ICV">
    <vt:lpwstr>22C1043A77BD4332BCE7798486253FD2</vt:lpwstr>
  </property>
</Properties>
</file>