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8"/>
  </p:notesMasterIdLst>
  <p:handoutMasterIdLst>
    <p:handoutMasterId r:id="rId18"/>
  </p:handoutMasterIdLst>
  <p:sldIdLst>
    <p:sldId id="613" r:id="rId4"/>
    <p:sldId id="631" r:id="rId5"/>
    <p:sldId id="588" r:id="rId6"/>
    <p:sldId id="615" r:id="rId7"/>
    <p:sldId id="616" r:id="rId9"/>
    <p:sldId id="617" r:id="rId10"/>
    <p:sldId id="632" r:id="rId11"/>
    <p:sldId id="580" r:id="rId12"/>
    <p:sldId id="634" r:id="rId13"/>
    <p:sldId id="597" r:id="rId14"/>
    <p:sldId id="636" r:id="rId15"/>
    <p:sldId id="630" r:id="rId16"/>
    <p:sldId id="624" r:id="rId17"/>
  </p:sldIdLst>
  <p:sldSz cx="9144000" cy="51435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16B08"/>
    <a:srgbClr val="2024D2"/>
    <a:srgbClr val="1D41D5"/>
    <a:srgbClr val="B7B7B7"/>
    <a:srgbClr val="0071C8"/>
    <a:srgbClr val="0787FF"/>
    <a:srgbClr val="FFC000"/>
    <a:srgbClr val="E0E0E0"/>
    <a:srgbClr val="338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3151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64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5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3" Type="http://schemas.openxmlformats.org/officeDocument/2006/relationships/slideLayout" Target="../slideLayouts/slideLayout11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.xml"/><Relationship Id="rId4" Type="http://schemas.openxmlformats.org/officeDocument/2006/relationships/image" Target="../media/image4.png"/><Relationship Id="rId3" Type="http://schemas.openxmlformats.org/officeDocument/2006/relationships/tags" Target="../tags/tag10.xml"/><Relationship Id="rId2" Type="http://schemas.openxmlformats.org/officeDocument/2006/relationships/image" Target="../media/image5.wmf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8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0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0" Type="http://schemas.openxmlformats.org/officeDocument/2006/relationships/slideLayout" Target="../slideLayouts/slideLayout10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91915" y="302895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508500" y="3150870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8" name="文本框 17"/>
          <p:cNvSpPr txBox="1"/>
          <p:nvPr/>
        </p:nvSpPr>
        <p:spPr>
          <a:xfrm>
            <a:off x="3962400" y="3105150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7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04585" y="3105150"/>
            <a:ext cx="2811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比和比例（</a:t>
            </a:r>
            <a:r>
              <a:rPr lang="en-US" altLang="zh-CN" sz="3200" b="1"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1</a:t>
            </a:r>
            <a:r>
              <a:rPr lang="zh-CN" sz="3200" b="1"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）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6390" y="2445385"/>
            <a:ext cx="2341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1.</a:t>
            </a:r>
            <a:r>
              <a:rPr 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数与代数</a:t>
            </a:r>
            <a:endParaRPr lang="zh-CN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34865" y="1947545"/>
            <a:ext cx="3945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第</a:t>
            </a:r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6</a:t>
            </a:r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单元 整理和复习  </a:t>
            </a:r>
            <a:endParaRPr lang="zh-CN" altLang="en-US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71800" y="133350"/>
            <a:ext cx="3416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P84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练习十七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T3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361965" y="521824"/>
            <a:ext cx="8794974" cy="147473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妈妈和面做面条，一共做了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1.8kg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，面粉和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水的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质量比是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。面粉和水分别用了多少千克？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" name="组合 2"/>
          <p:cNvGrpSpPr/>
          <p:nvPr/>
        </p:nvGrpSpPr>
        <p:grpSpPr bwMode="auto">
          <a:xfrm>
            <a:off x="2106733" y="1885633"/>
            <a:ext cx="5145602" cy="1128395"/>
            <a:chOff x="1186109" y="2066513"/>
            <a:chExt cx="5145001" cy="1128192"/>
          </a:xfrm>
        </p:grpSpPr>
        <p:sp>
          <p:nvSpPr>
            <p:cNvPr id="23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1186109" y="2334435"/>
              <a:ext cx="1166994" cy="6075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</a:rPr>
                <a:t>面粉：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endParaRPr>
            </a:p>
          </p:txBody>
        </p:sp>
        <p:grpSp>
          <p:nvGrpSpPr>
            <p:cNvPr id="24" name="组合 14"/>
            <p:cNvGrpSpPr/>
            <p:nvPr/>
          </p:nvGrpSpPr>
          <p:grpSpPr bwMode="auto">
            <a:xfrm>
              <a:off x="2209807" y="2066513"/>
              <a:ext cx="4121303" cy="1128192"/>
              <a:chOff x="2163086" y="2215919"/>
              <a:chExt cx="4121303" cy="1128192"/>
            </a:xfrm>
          </p:grpSpPr>
          <p:sp>
            <p:nvSpPr>
              <p:cNvPr id="25" name="文本框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163086" y="2503204"/>
                <a:ext cx="4121303" cy="6075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1.8×              ＝1.4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（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kg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）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26" name="组合 16"/>
              <p:cNvGrpSpPr/>
              <p:nvPr/>
            </p:nvGrpSpPr>
            <p:grpSpPr bwMode="auto">
              <a:xfrm>
                <a:off x="3253571" y="2215919"/>
                <a:ext cx="945086" cy="1128192"/>
                <a:chOff x="3086710" y="3477390"/>
                <a:chExt cx="945086" cy="1128192"/>
              </a:xfrm>
            </p:grpSpPr>
            <p:sp>
              <p:nvSpPr>
                <p:cNvPr id="27" name="文本框 7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331156" y="3477390"/>
                  <a:ext cx="360638" cy="6075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defRPr/>
                  </a:pPr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charset="0"/>
                      <a:ea typeface="楷体" panose="02010609060101010101" charset="-122"/>
                      <a:cs typeface="Times New Roman" panose="02020603050405020304" charset="0"/>
                    </a:rPr>
                    <a:t>7</a:t>
                  </a:r>
                  <a:endParaRPr lang="en-US" altLang="zh-CN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28" name="文本框 8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135916" y="3997996"/>
                  <a:ext cx="895880" cy="6075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defRPr/>
                  </a:pPr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charset="0"/>
                      <a:ea typeface="楷体" panose="02010609060101010101" charset="-122"/>
                      <a:cs typeface="Times New Roman" panose="02020603050405020304" charset="0"/>
                    </a:rPr>
                    <a:t>7＋2</a:t>
                  </a:r>
                  <a:endParaRPr lang="en-US" altLang="zh-CN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endParaRPr>
                </a:p>
              </p:txBody>
            </p:sp>
            <p:cxnSp>
              <p:nvCxnSpPr>
                <p:cNvPr id="29" name="直接连接符 28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3086710" y="4082118"/>
                  <a:ext cx="860324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组合 3"/>
          <p:cNvGrpSpPr/>
          <p:nvPr/>
        </p:nvGrpSpPr>
        <p:grpSpPr bwMode="auto">
          <a:xfrm>
            <a:off x="2420620" y="2834958"/>
            <a:ext cx="4920615" cy="1128395"/>
            <a:chOff x="1499960" y="2066513"/>
            <a:chExt cx="4920040" cy="1128192"/>
          </a:xfrm>
        </p:grpSpPr>
        <p:sp>
          <p:nvSpPr>
            <p:cNvPr id="31" name="文本框 11"/>
            <p:cNvSpPr txBox="1"/>
            <p:nvPr>
              <p:custDataLst>
                <p:tags r:id="rId7"/>
              </p:custDataLst>
            </p:nvPr>
          </p:nvSpPr>
          <p:spPr>
            <a:xfrm>
              <a:off x="1499960" y="2353481"/>
              <a:ext cx="709847" cy="6075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</a:rPr>
                <a:t>水：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endParaRPr>
            </a:p>
          </p:txBody>
        </p:sp>
        <p:grpSp>
          <p:nvGrpSpPr>
            <p:cNvPr id="32" name="组合 7"/>
            <p:cNvGrpSpPr/>
            <p:nvPr/>
          </p:nvGrpSpPr>
          <p:grpSpPr bwMode="auto">
            <a:xfrm>
              <a:off x="2209807" y="2066513"/>
              <a:ext cx="4210193" cy="1128192"/>
              <a:chOff x="2163086" y="2215919"/>
              <a:chExt cx="4210193" cy="1128192"/>
            </a:xfrm>
          </p:grpSpPr>
          <p:sp>
            <p:nvSpPr>
              <p:cNvPr id="33" name="文本框 1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163086" y="2503204"/>
                <a:ext cx="4210193" cy="6075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1.8×               ＝0.4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（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kg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）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34" name="组合 9"/>
              <p:cNvGrpSpPr/>
              <p:nvPr/>
            </p:nvGrpSpPr>
            <p:grpSpPr bwMode="auto">
              <a:xfrm>
                <a:off x="3253571" y="2215919"/>
                <a:ext cx="945086" cy="1128192"/>
                <a:chOff x="3086710" y="3477390"/>
                <a:chExt cx="945086" cy="1128192"/>
              </a:xfrm>
            </p:grpSpPr>
            <p:sp>
              <p:nvSpPr>
                <p:cNvPr id="35" name="文本框 15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3331156" y="3477390"/>
                  <a:ext cx="360638" cy="6075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defRPr/>
                  </a:pPr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charset="0"/>
                      <a:ea typeface="楷体" panose="02010609060101010101" charset="-122"/>
                      <a:cs typeface="Times New Roman" panose="02020603050405020304" charset="0"/>
                    </a:rPr>
                    <a:t>2</a:t>
                  </a:r>
                  <a:endParaRPr lang="en-US" altLang="zh-CN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6" name="文本框 16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3135916" y="3997996"/>
                  <a:ext cx="895880" cy="6075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defRPr/>
                  </a:pPr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charset="0"/>
                      <a:ea typeface="楷体" panose="02010609060101010101" charset="-122"/>
                      <a:cs typeface="Times New Roman" panose="02020603050405020304" charset="0"/>
                    </a:rPr>
                    <a:t>7＋2</a:t>
                  </a:r>
                  <a:endParaRPr lang="en-US" altLang="zh-CN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endParaRPr>
                </a:p>
              </p:txBody>
            </p:sp>
            <p:cxnSp>
              <p:nvCxnSpPr>
                <p:cNvPr id="37" name="直接连接符 36"/>
                <p:cNvCxnSpPr/>
                <p:nvPr>
                  <p:custDataLst>
                    <p:tags r:id="rId11"/>
                  </p:custDataLst>
                </p:nvPr>
              </p:nvCxnSpPr>
              <p:spPr>
                <a:xfrm>
                  <a:off x="3086710" y="4082118"/>
                  <a:ext cx="860324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8" name="文本框 18"/>
          <p:cNvSpPr txBox="1"/>
          <p:nvPr>
            <p:custDataLst>
              <p:tags r:id="rId12"/>
            </p:custDataLst>
          </p:nvPr>
        </p:nvSpPr>
        <p:spPr>
          <a:xfrm>
            <a:off x="1905000" y="3963670"/>
            <a:ext cx="564705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面粉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用了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1.4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kg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，水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用了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0.4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kg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1"/>
          <p:cNvSpPr txBox="1"/>
          <p:nvPr>
            <p:custDataLst>
              <p:tags r:id="rId1"/>
            </p:custDataLst>
          </p:nvPr>
        </p:nvSpPr>
        <p:spPr>
          <a:xfrm>
            <a:off x="381000" y="422910"/>
            <a:ext cx="8197850" cy="189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 eaLnBrk="1" hangingPunct="1">
              <a:lnSpc>
                <a:spcPct val="140000"/>
              </a:lnSpc>
              <a:defRPr/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5. 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一块金牌重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412g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，其中所含的黄金质量与金牌总质量的比为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206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。做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302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块这样的金牌需要黄金多少克？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122295" y="2951798"/>
            <a:ext cx="3213100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  <a:buSzTx/>
              <a:buFontTx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302×6＝1812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600200" y="3714750"/>
            <a:ext cx="6699250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lnSpc>
                <a:spcPct val="120000"/>
              </a:lnSpc>
              <a:buSzTx/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答：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302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块这样的金牌需要黄金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1812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g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971800" y="133350"/>
            <a:ext cx="3416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P84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练习十七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" name="组合 4"/>
          <p:cNvGrpSpPr/>
          <p:nvPr/>
        </p:nvGrpSpPr>
        <p:grpSpPr>
          <a:xfrm rot="0">
            <a:off x="2972439" y="1838960"/>
            <a:ext cx="3758565" cy="1047115"/>
            <a:chOff x="2501854" y="2296188"/>
            <a:chExt cx="3758444" cy="1047795"/>
          </a:xfrm>
        </p:grpSpPr>
        <p:sp>
          <p:nvSpPr>
            <p:cNvPr id="4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2501854" y="2537590"/>
              <a:ext cx="3758444" cy="6080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20000"/>
                </a:lnSpc>
                <a:buSzTx/>
                <a:buFontTx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412×        ＝6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g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grpSp>
          <p:nvGrpSpPr>
            <p:cNvPr id="5" name="组合 6"/>
            <p:cNvGrpSpPr/>
            <p:nvPr/>
          </p:nvGrpSpPr>
          <p:grpSpPr>
            <a:xfrm>
              <a:off x="3487654" y="2296188"/>
              <a:ext cx="716257" cy="1047795"/>
              <a:chOff x="3320793" y="3557659"/>
              <a:chExt cx="716257" cy="1047795"/>
            </a:xfrm>
          </p:grpSpPr>
          <p:sp>
            <p:nvSpPr>
              <p:cNvPr id="6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507477" y="3557659"/>
                <a:ext cx="360668" cy="6079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lnSpc>
                    <a:spcPct val="120000"/>
                  </a:lnSpc>
                  <a:buSzTx/>
                  <a:buFontTx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3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7" name="文本框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320793" y="3997502"/>
                <a:ext cx="716257" cy="6079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lnSpc>
                    <a:spcPct val="120000"/>
                  </a:lnSpc>
                  <a:buSzTx/>
                  <a:buFontTx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206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8" name="直接连接符 7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3406515" y="4091204"/>
                <a:ext cx="53338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9621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归纳整理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4400" y="1428750"/>
            <a:ext cx="7258050" cy="1390015"/>
            <a:chOff x="1232" y="818"/>
            <a:chExt cx="11430" cy="2189"/>
          </a:xfrm>
        </p:grpSpPr>
        <p:sp>
          <p:nvSpPr>
            <p:cNvPr id="5" name="圆角矩形标注 4"/>
            <p:cNvSpPr/>
            <p:nvPr>
              <p:custDataLst>
                <p:tags r:id="rId4"/>
              </p:custDataLst>
            </p:nvPr>
          </p:nvSpPr>
          <p:spPr>
            <a:xfrm>
              <a:off x="3512" y="1411"/>
              <a:ext cx="9150" cy="1215"/>
            </a:xfrm>
            <a:prstGeom prst="wedgeRoundRectCallout">
              <a:avLst>
                <a:gd name="adj1" fmla="val -61081"/>
                <a:gd name="adj2" fmla="val 8106"/>
                <a:gd name="adj3" fmla="val 16667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p>
              <a:pPr>
                <a:lnSpc>
                  <a:spcPct val="110000"/>
                </a:lnSpc>
                <a:defRPr/>
              </a:pPr>
              <a:r>
                <a:rPr lang="zh-CN" altLang="en-US" sz="2800" b="1" dirty="0" smtClean="0">
                  <a:solidFill>
                    <a:sysClr val="windowText" lastClr="00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charset="0"/>
                </a:rPr>
                <a:t>关于比和比例的知识，你知道什么？</a:t>
              </a:r>
              <a:endParaRPr lang="zh-CN" altLang="en-US" sz="2800" b="1" dirty="0" smtClean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pic>
          <p:nvPicPr>
            <p:cNvPr id="6" name="图片 5" descr="兔子1 拷贝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232" y="818"/>
              <a:ext cx="1699" cy="218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697865" y="1096010"/>
          <a:ext cx="7656195" cy="376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435"/>
                <a:gridCol w="3272790"/>
                <a:gridCol w="2934970"/>
              </a:tblGrid>
              <a:tr h="51308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9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9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90000"/>
                        <a:alpha val="69000"/>
                      </a:schemeClr>
                    </a:solidFill>
                  </a:tcPr>
                </a:tc>
              </a:tr>
              <a:tr h="94234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 dirty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Times New Roman" panose="02020603050405020304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114744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115824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38200" y="1808480"/>
            <a:ext cx="1311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意  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9140" y="2684145"/>
            <a:ext cx="1373505" cy="862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各部分名  称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2775" y="4094480"/>
            <a:ext cx="1626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基本性质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05200" y="1096010"/>
            <a:ext cx="715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24600" y="1096010"/>
            <a:ext cx="103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244" name="Rectangle 21"/>
          <p:cNvSpPr/>
          <p:nvPr/>
        </p:nvSpPr>
        <p:spPr>
          <a:xfrm>
            <a:off x="2505075" y="1635760"/>
            <a:ext cx="2679065" cy="834390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两个数相除又叫作这两个数的比。</a:t>
            </a:r>
            <a:endParaRPr lang="zh-CN" altLang="en-US" sz="2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2370773" y="2589530"/>
            <a:ext cx="2813050" cy="109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 4     ∶ 2  ＝   2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前项 后项 比值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243" name="Rectangle 22"/>
          <p:cNvSpPr/>
          <p:nvPr/>
        </p:nvSpPr>
        <p:spPr>
          <a:xfrm>
            <a:off x="5380990" y="1623060"/>
            <a:ext cx="2952115" cy="859155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表示两个比相等的式子叫作比例。</a:t>
            </a:r>
            <a:endParaRPr lang="zh-CN" altLang="en-US" sz="2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15000" y="2514600"/>
            <a:ext cx="23660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altLang="zh-CN" sz="2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altLang="zh-CN" sz="2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左中括号 13"/>
          <p:cNvSpPr/>
          <p:nvPr/>
        </p:nvSpPr>
        <p:spPr>
          <a:xfrm rot="16200000">
            <a:off x="6589395" y="2668905"/>
            <a:ext cx="206375" cy="660400"/>
          </a:xfrm>
          <a:prstGeom prst="leftBracket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左中括号 14"/>
          <p:cNvSpPr/>
          <p:nvPr/>
        </p:nvSpPr>
        <p:spPr>
          <a:xfrm rot="16200000">
            <a:off x="6486525" y="2339340"/>
            <a:ext cx="455930" cy="1679575"/>
          </a:xfrm>
          <a:prstGeom prst="leftBracket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362700" y="3038475"/>
            <a:ext cx="690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内项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62700" y="3345180"/>
            <a:ext cx="690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外项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2112645" y="3700145"/>
            <a:ext cx="3329305" cy="109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比的前项和后项同时乘或者同时除以相同的数（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除外），比值不变。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246" name="Rectangle 28"/>
          <p:cNvSpPr/>
          <p:nvPr/>
        </p:nvSpPr>
        <p:spPr>
          <a:xfrm>
            <a:off x="5441950" y="3710940"/>
            <a:ext cx="2810510" cy="1100455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在比例里，两个内项的积等于两个外项的积。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2400" y="-33655"/>
            <a:ext cx="4944745" cy="1028700"/>
            <a:chOff x="342900" y="1745827"/>
            <a:chExt cx="6592993" cy="1371600"/>
          </a:xfrm>
        </p:grpSpPr>
        <p:pic>
          <p:nvPicPr>
            <p:cNvPr id="32775" name="图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t="25595" b="31548"/>
            <a:stretch>
              <a:fillRect/>
            </a:stretch>
          </p:blipFill>
          <p:spPr>
            <a:xfrm>
              <a:off x="342900" y="1745827"/>
              <a:ext cx="6592993" cy="1371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6" name="矩形 39"/>
            <p:cNvSpPr/>
            <p:nvPr>
              <p:custDataLst>
                <p:tags r:id="rId4"/>
              </p:custDataLst>
            </p:nvPr>
          </p:nvSpPr>
          <p:spPr>
            <a:xfrm>
              <a:off x="850901" y="1898227"/>
              <a:ext cx="5309447" cy="11286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noAutofit/>
            </a:bodyPr>
            <a:p>
              <a:pPr algn="ctr" defTabSz="1219200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2800" b="1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比和比例的意义、性质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defTabSz="1219200">
                <a:lnSpc>
                  <a:spcPct val="150000"/>
                </a:lnSpc>
                <a:spcBef>
                  <a:spcPts val="1000"/>
                </a:spcBef>
              </a:pP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0244" grpId="0"/>
      <p:bldP spid="39" grpId="0"/>
      <p:bldP spid="41" grpId="0"/>
      <p:bldP spid="10243" grpId="0"/>
      <p:bldP spid="14" grpId="0" bldLvl="0" animBg="1"/>
      <p:bldP spid="13" grpId="0"/>
      <p:bldP spid="16" grpId="0"/>
      <p:bldP spid="15" grpId="0" bldLvl="0" animBg="1"/>
      <p:bldP spid="17" grpId="0"/>
      <p:bldP spid="102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795655" y="1276350"/>
          <a:ext cx="6952615" cy="322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165"/>
                <a:gridCol w="1259205"/>
                <a:gridCol w="1125220"/>
                <a:gridCol w="1222375"/>
                <a:gridCol w="1162050"/>
                <a:gridCol w="1117600"/>
              </a:tblGrid>
              <a:tr h="640080">
                <a:tc>
                  <a:txBody>
                    <a:bodyPr/>
                    <a:p>
                      <a:pPr algn="l" defTabSz="914400">
                        <a:buClrTx/>
                        <a:buSzTx/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cPr>
                    <a:solidFill>
                      <a:srgbClr val="C16B08">
                        <a:alpha val="69000"/>
                      </a:srgbClr>
                    </a:solidFill>
                  </a:tcPr>
                </a:tc>
                <a:tc hMerge="1">
                  <a:tcPr>
                    <a:solidFill>
                      <a:srgbClr val="C16B08">
                        <a:alpha val="69000"/>
                      </a:srgbClr>
                    </a:solidFill>
                  </a:tcPr>
                </a:tc>
                <a:tc hMerge="1">
                  <a:tcPr>
                    <a:solidFill>
                      <a:srgbClr val="C16B08">
                        <a:alpha val="69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88519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86995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82613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696075" y="1350010"/>
            <a:ext cx="998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例子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74975" y="1350010"/>
            <a:ext cx="2189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各部分名称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1535" y="2112010"/>
            <a:ext cx="1003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分数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380" y="2964815"/>
            <a:ext cx="1003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除法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3775" y="3864610"/>
            <a:ext cx="662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8350" y="2112010"/>
            <a:ext cx="1003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分子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26105" y="2112010"/>
            <a:ext cx="127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分数线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32935" y="2112010"/>
            <a:ext cx="981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分母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83860" y="2112010"/>
            <a:ext cx="1381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分数值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4352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028" y="2016125"/>
            <a:ext cx="254000" cy="712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41"/>
          <p:cNvSpPr>
            <a:spLocks noChangeArrowheads="1"/>
          </p:cNvSpPr>
          <p:nvPr/>
        </p:nvSpPr>
        <p:spPr bwMode="auto">
          <a:xfrm>
            <a:off x="1804670" y="3026410"/>
            <a:ext cx="140017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楷体_GB2312" panose="02010609030101010101" pitchFamily="49" charset="-122"/>
              </a:rPr>
              <a:t>被除数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楷体_GB2312" panose="02010609030101010101" pitchFamily="49" charset="-122"/>
            </a:endParaRPr>
          </a:p>
        </p:txBody>
      </p:sp>
      <p:sp>
        <p:nvSpPr>
          <p:cNvPr id="14" name="Text Box 42"/>
          <p:cNvSpPr>
            <a:spLocks noChangeArrowheads="1"/>
          </p:cNvSpPr>
          <p:nvPr/>
        </p:nvSpPr>
        <p:spPr bwMode="auto">
          <a:xfrm>
            <a:off x="3151505" y="3026410"/>
            <a:ext cx="109410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楷体_GB2312" panose="02010609030101010101" pitchFamily="49" charset="-122"/>
              </a:rPr>
              <a:t>除号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楷体_GB2312" panose="02010609030101010101" pitchFamily="49" charset="-122"/>
            </a:endParaRPr>
          </a:p>
        </p:txBody>
      </p:sp>
      <p:sp>
        <p:nvSpPr>
          <p:cNvPr id="15" name="Text Box 43"/>
          <p:cNvSpPr>
            <a:spLocks noChangeArrowheads="1"/>
          </p:cNvSpPr>
          <p:nvPr/>
        </p:nvSpPr>
        <p:spPr bwMode="auto">
          <a:xfrm>
            <a:off x="4223385" y="3026410"/>
            <a:ext cx="122047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楷体_GB2312" panose="02010609030101010101" pitchFamily="49" charset="-122"/>
              </a:rPr>
              <a:t>除数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楷体_GB2312" panose="02010609030101010101" pitchFamily="49" charset="-122"/>
            </a:endParaRPr>
          </a:p>
        </p:txBody>
      </p:sp>
      <p:sp>
        <p:nvSpPr>
          <p:cNvPr id="16" name="Text Box 44"/>
          <p:cNvSpPr>
            <a:spLocks noChangeArrowheads="1"/>
          </p:cNvSpPr>
          <p:nvPr/>
        </p:nvSpPr>
        <p:spPr bwMode="auto">
          <a:xfrm>
            <a:off x="5645785" y="3023235"/>
            <a:ext cx="703263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楷体_GB2312" panose="02010609030101010101" pitchFamily="49" charset="-122"/>
              </a:rPr>
              <a:t>商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楷体_GB2312" panose="02010609030101010101" pitchFamily="49" charset="-122"/>
            </a:endParaRPr>
          </a:p>
        </p:txBody>
      </p:sp>
      <p:sp>
        <p:nvSpPr>
          <p:cNvPr id="17" name="Text Box 44"/>
          <p:cNvSpPr>
            <a:spLocks noChangeArrowheads="1"/>
          </p:cNvSpPr>
          <p:nvPr/>
        </p:nvSpPr>
        <p:spPr bwMode="auto">
          <a:xfrm>
            <a:off x="6550660" y="3026410"/>
            <a:ext cx="123571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楷体_GB2312" panose="02010609030101010101" pitchFamily="49" charset="-122"/>
              </a:rPr>
              <a:t>5÷8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  <a:sym typeface="楷体_GB2312" panose="02010609030101010101" pitchFamily="49" charset="-122"/>
            </a:endParaRPr>
          </a:p>
        </p:txBody>
      </p:sp>
      <p:sp>
        <p:nvSpPr>
          <p:cNvPr id="18" name="Text Box 36"/>
          <p:cNvSpPr>
            <a:spLocks noChangeArrowheads="1"/>
          </p:cNvSpPr>
          <p:nvPr/>
        </p:nvSpPr>
        <p:spPr bwMode="auto">
          <a:xfrm>
            <a:off x="1978660" y="3864610"/>
            <a:ext cx="920750" cy="521970"/>
          </a:xfrm>
          <a:prstGeom prst="rect">
            <a:avLst/>
          </a:prstGeom>
          <a:noFill/>
          <a:ln w="9525">
            <a:noFill/>
            <a:beve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imes New Roman" panose="02020603050405020304" charset="0"/>
              </a:rPr>
              <a:t>前项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Times New Roman" panose="02020603050405020304" charset="0"/>
            </a:endParaRPr>
          </a:p>
        </p:txBody>
      </p:sp>
      <p:sp>
        <p:nvSpPr>
          <p:cNvPr id="19" name="Text Box 37"/>
          <p:cNvSpPr>
            <a:spLocks noChangeArrowheads="1"/>
          </p:cNvSpPr>
          <p:nvPr/>
        </p:nvSpPr>
        <p:spPr bwMode="auto">
          <a:xfrm>
            <a:off x="3128645" y="3864610"/>
            <a:ext cx="1115060" cy="521970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imes New Roman" panose="02020603050405020304" charset="0"/>
              </a:rPr>
              <a:t>比号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Times New Roman" panose="02020603050405020304" charset="0"/>
            </a:endParaRPr>
          </a:p>
        </p:txBody>
      </p:sp>
      <p:sp>
        <p:nvSpPr>
          <p:cNvPr id="20" name="Text Box 38"/>
          <p:cNvSpPr>
            <a:spLocks noChangeArrowheads="1"/>
          </p:cNvSpPr>
          <p:nvPr/>
        </p:nvSpPr>
        <p:spPr bwMode="auto">
          <a:xfrm>
            <a:off x="4210685" y="3864610"/>
            <a:ext cx="1195705" cy="521970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imes New Roman" panose="02020603050405020304" charset="0"/>
              </a:rPr>
              <a:t>后项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Times New Roman" panose="02020603050405020304" charset="0"/>
            </a:endParaRPr>
          </a:p>
        </p:txBody>
      </p:sp>
      <p:sp>
        <p:nvSpPr>
          <p:cNvPr id="21" name="Text Box 39"/>
          <p:cNvSpPr>
            <a:spLocks noChangeArrowheads="1"/>
          </p:cNvSpPr>
          <p:nvPr/>
        </p:nvSpPr>
        <p:spPr bwMode="auto">
          <a:xfrm>
            <a:off x="5455285" y="3864610"/>
            <a:ext cx="1074420" cy="521970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imes New Roman" panose="02020603050405020304" charset="0"/>
              </a:rPr>
              <a:t>比值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Times New Roman" panose="02020603050405020304" charset="0"/>
            </a:endParaRPr>
          </a:p>
        </p:txBody>
      </p:sp>
      <p:sp>
        <p:nvSpPr>
          <p:cNvPr id="22" name="Text Box 39"/>
          <p:cNvSpPr>
            <a:spLocks noChangeArrowheads="1"/>
          </p:cNvSpPr>
          <p:nvPr/>
        </p:nvSpPr>
        <p:spPr bwMode="auto">
          <a:xfrm>
            <a:off x="6688455" y="3901440"/>
            <a:ext cx="972820" cy="521970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8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176530" y="57150"/>
            <a:ext cx="4944745" cy="1028700"/>
            <a:chOff x="342900" y="1745827"/>
            <a:chExt cx="6592993" cy="1371600"/>
          </a:xfrm>
        </p:grpSpPr>
        <p:pic>
          <p:nvPicPr>
            <p:cNvPr id="27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t="25595" b="31548"/>
            <a:stretch>
              <a:fillRect/>
            </a:stretch>
          </p:blipFill>
          <p:spPr>
            <a:xfrm>
              <a:off x="342900" y="1745827"/>
              <a:ext cx="6592993" cy="1371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矩形 39"/>
            <p:cNvSpPr/>
            <p:nvPr>
              <p:custDataLst>
                <p:tags r:id="rId5"/>
              </p:custDataLst>
            </p:nvPr>
          </p:nvSpPr>
          <p:spPr>
            <a:xfrm>
              <a:off x="850901" y="1898227"/>
              <a:ext cx="5309447" cy="11286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noAutofit/>
            </a:bodyPr>
            <a:p>
              <a:pPr algn="ctr" defTabSz="1219200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2800" b="1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比与分数、除法的关系</a:t>
              </a:r>
              <a:endPara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4" grpId="0"/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1905000" y="706755"/>
            <a:ext cx="5356860" cy="1216025"/>
            <a:chOff x="3600" y="1113"/>
            <a:chExt cx="8436" cy="1915"/>
          </a:xfrm>
        </p:grpSpPr>
        <p:pic>
          <p:nvPicPr>
            <p:cNvPr id="2" name="图片 1" descr="书本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560" y="1170"/>
              <a:ext cx="1477" cy="1859"/>
            </a:xfrm>
            <a:prstGeom prst="rect">
              <a:avLst/>
            </a:prstGeom>
          </p:spPr>
        </p:pic>
        <p:sp>
          <p:nvSpPr>
            <p:cNvPr id="3" name="圆角矩形标注 2"/>
            <p:cNvSpPr/>
            <p:nvPr/>
          </p:nvSpPr>
          <p:spPr>
            <a:xfrm>
              <a:off x="3600" y="1113"/>
              <a:ext cx="6919" cy="1560"/>
            </a:xfrm>
            <a:prstGeom prst="wedgeRoundRectCallout">
              <a:avLst>
                <a:gd name="adj1" fmla="val 53015"/>
                <a:gd name="adj2" fmla="val 26730"/>
                <a:gd name="adj3" fmla="val 16667"/>
              </a:avLst>
            </a:prstGeom>
            <a:noFill/>
            <a:ln w="19050">
              <a:solidFill>
                <a:srgbClr val="078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你能用字母表示比、分数、除法之间的关系吗？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731770" y="2129155"/>
            <a:ext cx="3509645" cy="1493520"/>
            <a:chOff x="4302" y="3353"/>
            <a:chExt cx="5527" cy="2352"/>
          </a:xfrm>
        </p:grpSpPr>
        <p:sp>
          <p:nvSpPr>
            <p:cNvPr id="4" name="文本框 3"/>
            <p:cNvSpPr txBox="1"/>
            <p:nvPr/>
          </p:nvSpPr>
          <p:spPr>
            <a:xfrm>
              <a:off x="4302" y="3669"/>
              <a:ext cx="155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i="1">
                  <a:latin typeface="Times New Roman" panose="02020603050405020304" charset="0"/>
                  <a:cs typeface="Times New Roman" panose="02020603050405020304" charset="0"/>
                </a:rPr>
                <a:t>a </a:t>
              </a:r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∶</a:t>
              </a:r>
              <a:r>
                <a:rPr lang="en-US" altLang="zh-CN" sz="2800" b="1" i="1">
                  <a:latin typeface="Times New Roman" panose="02020603050405020304" charset="0"/>
                  <a:cs typeface="Times New Roman" panose="02020603050405020304" charset="0"/>
                </a:rPr>
                <a:t>b</a:t>
              </a:r>
              <a:endParaRPr lang="en-US" altLang="zh-CN" sz="2800" b="1" i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836" y="3724"/>
              <a:ext cx="9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Times New Roman" panose="02020603050405020304" charset="0"/>
                  <a:cs typeface="Times New Roman" panose="02020603050405020304" charset="0"/>
                </a:rPr>
                <a:t>＝</a:t>
              </a:r>
              <a:endParaRPr lang="zh-CN" altLang="en-US" sz="28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623" y="3353"/>
              <a:ext cx="7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i="1">
                  <a:latin typeface="Times New Roman" panose="02020603050405020304" charset="0"/>
                  <a:cs typeface="Times New Roman" panose="02020603050405020304" charset="0"/>
                </a:rPr>
                <a:t>a </a:t>
              </a:r>
              <a:endParaRPr lang="en-US" altLang="zh-CN" sz="2800" b="1" i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634" y="4131"/>
              <a:ext cx="7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i="1">
                  <a:latin typeface="Times New Roman" panose="02020603050405020304" charset="0"/>
                  <a:cs typeface="Times New Roman" panose="02020603050405020304" charset="0"/>
                </a:rPr>
                <a:t>b</a:t>
              </a:r>
              <a:endParaRPr lang="en-US" altLang="zh-CN" sz="2800" b="1" i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09" y="3718"/>
              <a:ext cx="9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Times New Roman" panose="02020603050405020304" charset="0"/>
                  <a:cs typeface="Times New Roman" panose="02020603050405020304" charset="0"/>
                </a:rPr>
                <a:t>＝</a:t>
              </a:r>
              <a:endParaRPr lang="zh-CN" altLang="en-US" sz="28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6653" y="4135"/>
              <a:ext cx="5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8273" y="3669"/>
              <a:ext cx="155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i="1">
                  <a:latin typeface="Times New Roman" panose="02020603050405020304" charset="0"/>
                  <a:cs typeface="Times New Roman" panose="02020603050405020304" charset="0"/>
                </a:rPr>
                <a:t>a </a:t>
              </a:r>
              <a:r>
                <a:rPr lang="zh-CN" altLang="en-US" sz="2800" b="1">
                  <a:latin typeface="Times New Roman" panose="02020603050405020304" charset="0"/>
                  <a:cs typeface="Times New Roman" panose="02020603050405020304" charset="0"/>
                </a:rPr>
                <a:t>÷</a:t>
              </a:r>
              <a:r>
                <a:rPr lang="en-US" altLang="zh-CN" sz="2800" b="1" i="1">
                  <a:latin typeface="Times New Roman" panose="02020603050405020304" charset="0"/>
                  <a:cs typeface="Times New Roman" panose="02020603050405020304" charset="0"/>
                </a:rPr>
                <a:t>b</a:t>
              </a:r>
              <a:endParaRPr lang="en-US" altLang="zh-CN" sz="2800" b="1" i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870" y="4883"/>
              <a:ext cx="228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（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b≠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）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28600" y="1337310"/>
          <a:ext cx="8711565" cy="2933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380"/>
                <a:gridCol w="7322185"/>
              </a:tblGrid>
              <a:tr h="104076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4838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391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64" name="Text Box 2"/>
          <p:cNvSpPr/>
          <p:nvPr/>
        </p:nvSpPr>
        <p:spPr>
          <a:xfrm>
            <a:off x="187960" y="1504950"/>
            <a:ext cx="14319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华文新魏" panose="02010800040101010101" pitchFamily="2" charset="-122"/>
              </a:rPr>
              <a:t>比的基本性质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华文新魏" panose="02010800040101010101" pitchFamily="2" charset="-122"/>
            </a:endParaRPr>
          </a:p>
        </p:txBody>
      </p:sp>
      <p:sp>
        <p:nvSpPr>
          <p:cNvPr id="15368" name="Text Box 38"/>
          <p:cNvSpPr/>
          <p:nvPr/>
        </p:nvSpPr>
        <p:spPr>
          <a:xfrm>
            <a:off x="187960" y="2511425"/>
            <a:ext cx="141446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华文新魏" panose="02010800040101010101" pitchFamily="2" charset="-122"/>
              </a:rPr>
              <a:t>分数的基本性质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华文新魏" panose="02010800040101010101" pitchFamily="2" charset="-122"/>
            </a:endParaRPr>
          </a:p>
        </p:txBody>
      </p:sp>
      <p:sp>
        <p:nvSpPr>
          <p:cNvPr id="15366" name="Text Box 2"/>
          <p:cNvSpPr/>
          <p:nvPr/>
        </p:nvSpPr>
        <p:spPr>
          <a:xfrm>
            <a:off x="187960" y="3458845"/>
            <a:ext cx="1370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华文新魏" panose="02010800040101010101" pitchFamily="2" charset="-122"/>
              </a:rPr>
              <a:t>商不变的规律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华文新魏" panose="02010800040101010101" pitchFamily="2" charset="-122"/>
            </a:endParaRP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1830705" y="1452880"/>
            <a:ext cx="6879590" cy="902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比的前项和后项同时乘或除以相同的数（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除外），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比值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不变。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1753235" y="2511425"/>
            <a:ext cx="7385685" cy="902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分数的分子和分母同时乘或除以相同的数（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除外），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分数值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不变。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1711325" y="3449320"/>
            <a:ext cx="7048500" cy="902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被除数和除数同时乘或除以相同的数（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除外），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商不变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178435" y="133350"/>
            <a:ext cx="9317355" cy="1028700"/>
            <a:chOff x="-1860127" y="1745827"/>
            <a:chExt cx="12423139" cy="1371600"/>
          </a:xfrm>
        </p:grpSpPr>
        <p:pic>
          <p:nvPicPr>
            <p:cNvPr id="27" name="图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t="25595" b="31548"/>
            <a:stretch>
              <a:fillRect/>
            </a:stretch>
          </p:blipFill>
          <p:spPr>
            <a:xfrm>
              <a:off x="-1860127" y="1745827"/>
              <a:ext cx="12423139" cy="1371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矩形 39"/>
            <p:cNvSpPr/>
            <p:nvPr>
              <p:custDataLst>
                <p:tags r:id="rId4"/>
              </p:custDataLst>
            </p:nvPr>
          </p:nvSpPr>
          <p:spPr>
            <a:xfrm>
              <a:off x="-1079500" y="1899920"/>
              <a:ext cx="10507133" cy="11286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noAutofit/>
            </a:bodyPr>
            <a:p>
              <a:pPr algn="ctr" defTabSz="1219200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2800" b="1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比的基本性质、分数的基本性质、商不变的规律</a:t>
              </a:r>
              <a:endPara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8" grpId="0"/>
      <p:bldP spid="15366" grpId="0"/>
      <p:bldP spid="5" grpId="0"/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32105" y="1905"/>
            <a:ext cx="1435100" cy="530860"/>
            <a:chOff x="523" y="3"/>
            <a:chExt cx="2260" cy="836"/>
          </a:xfrm>
        </p:grpSpPr>
        <p:pic>
          <p:nvPicPr>
            <p:cNvPr id="2" name="图片 1" descr="标签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3108" r="80021" b="88848"/>
            <a:stretch>
              <a:fillRect/>
            </a:stretch>
          </p:blipFill>
          <p:spPr>
            <a:xfrm>
              <a:off x="523" y="3"/>
              <a:ext cx="2261" cy="83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662" y="42"/>
              <a:ext cx="2056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b="1" spc="20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anose="02010609060101010101" pitchFamily="2" charset="-122"/>
                </a:rPr>
                <a:t>巩固运用</a:t>
              </a:r>
              <a:endParaRPr lang="zh-CN" altLang="en-US" sz="20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pitchFamily="2" charset="-122"/>
              </a:endParaRPr>
            </a:p>
          </p:txBody>
        </p:sp>
      </p:grpSp>
      <p:sp>
        <p:nvSpPr>
          <p:cNvPr id="3" name="文本框 9"/>
          <p:cNvSpPr txBox="1"/>
          <p:nvPr>
            <p:custDataLst>
              <p:tags r:id="rId4"/>
            </p:custDataLst>
          </p:nvPr>
        </p:nvSpPr>
        <p:spPr>
          <a:xfrm>
            <a:off x="140335" y="666750"/>
            <a:ext cx="8863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en-US" altLang="zh-CN" sz="28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r>
              <a:rPr lang="zh-CN" altLang="en-US" sz="28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8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8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）写出两个比值都是</a:t>
            </a:r>
            <a:r>
              <a:rPr lang="en-US" altLang="zh-CN" sz="28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8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的比，并组成比例。</a:t>
            </a:r>
            <a:endParaRPr lang="zh-CN" altLang="en-US" sz="2800" b="1" dirty="0" smtClean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TextBox 18"/>
          <p:cNvSpPr txBox="1"/>
          <p:nvPr>
            <p:custDataLst>
              <p:tags r:id="rId5"/>
            </p:custDataLst>
          </p:nvPr>
        </p:nvSpPr>
        <p:spPr>
          <a:xfrm>
            <a:off x="2590800" y="1247140"/>
            <a:ext cx="1094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TextBox 27"/>
          <p:cNvSpPr txBox="1"/>
          <p:nvPr>
            <p:custDataLst>
              <p:tags r:id="rId6"/>
            </p:custDataLst>
          </p:nvPr>
        </p:nvSpPr>
        <p:spPr>
          <a:xfrm>
            <a:off x="4419600" y="1247140"/>
            <a:ext cx="1033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TextBox 28"/>
          <p:cNvSpPr txBox="1"/>
          <p:nvPr>
            <p:custDataLst>
              <p:tags r:id="rId7"/>
            </p:custDataLst>
          </p:nvPr>
        </p:nvSpPr>
        <p:spPr>
          <a:xfrm>
            <a:off x="2842895" y="1885950"/>
            <a:ext cx="2141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TextBox 29"/>
          <p:cNvSpPr txBox="1"/>
          <p:nvPr>
            <p:custDataLst>
              <p:tags r:id="rId8"/>
            </p:custDataLst>
          </p:nvPr>
        </p:nvSpPr>
        <p:spPr>
          <a:xfrm>
            <a:off x="2666365" y="3497580"/>
            <a:ext cx="3319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2590800" y="2419350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（答案不唯一）</a:t>
            </a:r>
            <a:endParaRPr lang="zh-CN" altLang="en-US" sz="2400" b="1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2438400" y="4019550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（答案不唯一）</a:t>
            </a:r>
            <a:endParaRPr lang="zh-CN" altLang="en-US" sz="2400" b="1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389890" y="2879725"/>
            <a:ext cx="795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 smtClean="0"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（</a:t>
            </a:r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dirty="0" smtClean="0"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）写出一个比例，使它的两个内项的积是</a:t>
            </a:r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12 </a:t>
            </a:r>
            <a:r>
              <a:rPr lang="zh-CN" altLang="en-US" sz="2800" b="1" dirty="0" smtClean="0"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。</a:t>
            </a:r>
            <a:endParaRPr lang="zh-CN" altLang="en-US" sz="2800" b="1" dirty="0" smtClean="0">
              <a:latin typeface="Times New Roman" panose="02020603050405020304" charset="0"/>
              <a:cs typeface="Times New Roman" panose="02020603050405020304" charset="0"/>
              <a:sym typeface="等线" panose="02010600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8" grpId="0"/>
      <p:bldP spid="18" grpId="1"/>
      <p:bldP spid="19" grpId="0"/>
      <p:bldP spid="19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71800" y="133350"/>
            <a:ext cx="3416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P84 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练习十七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"/>
          <p:cNvSpPr txBox="1"/>
          <p:nvPr>
            <p:custDataLst>
              <p:tags r:id="rId1"/>
            </p:custDataLst>
          </p:nvPr>
        </p:nvSpPr>
        <p:spPr>
          <a:xfrm rot="1800000" flipH="1">
            <a:off x="10755313" y="3138170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4"/>
          <p:cNvSpPr txBox="1"/>
          <p:nvPr>
            <p:custDataLst>
              <p:tags r:id="rId2"/>
            </p:custDataLst>
          </p:nvPr>
        </p:nvSpPr>
        <p:spPr>
          <a:xfrm>
            <a:off x="533400" y="514350"/>
            <a:ext cx="7918450" cy="43097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）六年级男生有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80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人，女生有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84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人，男生与女生人数之比为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________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 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）小明身高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160cm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，他一庹长也是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160cm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，二者之比为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________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 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）小丽的脚长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23cm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，她的身高是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161cm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，她的脚长与身高之比为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_______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 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）如果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0)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，那么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_____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）如果</a:t>
            </a:r>
            <a:r>
              <a:rPr lang="en-US" altLang="zh-CN" sz="2800" b="1" i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0.2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7</a:t>
            </a:r>
            <a:r>
              <a:rPr lang="zh-CN" altLang="en-US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，那么</a:t>
            </a:r>
            <a:r>
              <a:rPr lang="en-US" altLang="zh-CN" sz="2800" b="1" i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lang="zh-CN" altLang="en-US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＝</a:t>
            </a:r>
            <a:r>
              <a:rPr lang="zh-CN" altLang="en-US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       ）。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5"/>
          <p:cNvSpPr txBox="1"/>
          <p:nvPr>
            <p:custDataLst>
              <p:tags r:id="rId3"/>
            </p:custDataLst>
          </p:nvPr>
        </p:nvSpPr>
        <p:spPr>
          <a:xfrm>
            <a:off x="3273425" y="997268"/>
            <a:ext cx="12515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20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21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2313940" y="2024380"/>
            <a:ext cx="8959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3944938" y="3063558"/>
            <a:ext cx="8959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7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6933883" y="3654108"/>
            <a:ext cx="8959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77000" y="4064000"/>
            <a:ext cx="572135" cy="902970"/>
            <a:chOff x="11195" y="4014"/>
            <a:chExt cx="901" cy="1422"/>
          </a:xfrm>
        </p:grpSpPr>
        <p:cxnSp>
          <p:nvCxnSpPr>
            <p:cNvPr id="7" name="直接连接符 6"/>
            <p:cNvCxnSpPr/>
            <p:nvPr>
              <p:custDataLst>
                <p:tags r:id="rId7"/>
              </p:custDataLst>
            </p:nvPr>
          </p:nvCxnSpPr>
          <p:spPr>
            <a:xfrm>
              <a:off x="11315" y="4734"/>
              <a:ext cx="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35"/>
            <p:cNvSpPr txBox="1"/>
            <p:nvPr>
              <p:custDataLst>
                <p:tags r:id="rId8"/>
              </p:custDataLst>
            </p:nvPr>
          </p:nvSpPr>
          <p:spPr>
            <a:xfrm>
              <a:off x="11315" y="4014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4</a:t>
              </a:r>
              <a:endPara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7" name="TextBox 36"/>
            <p:cNvSpPr txBox="1"/>
            <p:nvPr>
              <p:custDataLst>
                <p:tags r:id="rId9"/>
              </p:custDataLst>
            </p:nvPr>
          </p:nvSpPr>
          <p:spPr>
            <a:xfrm>
              <a:off x="11195" y="4614"/>
              <a:ext cx="90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35</a:t>
              </a:r>
              <a:endPara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57200" y="474980"/>
            <a:ext cx="30359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</a:rPr>
              <a:t>3.看图填空。</a:t>
            </a:r>
            <a:endParaRPr lang="zh-CN" altLang="en-US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1086803"/>
            <a:ext cx="9983470" cy="52197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</a:rPr>
              <a:t>（1）总价与数量的比是（            ），比值是（        ）。</a:t>
            </a:r>
            <a:endParaRPr lang="en-US" altLang="zh-CN" sz="2800" b="1" dirty="0" smtClean="0"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1698943"/>
            <a:ext cx="10722610" cy="52197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</a:rPr>
              <a:t>（2）路程与时间的比是（            ），比值是（        ）。</a:t>
            </a:r>
            <a:endParaRPr lang="zh-CN" altLang="en-US" sz="2800" b="1" dirty="0"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4344035" y="1049020"/>
            <a:ext cx="1310005" cy="565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685800">
              <a:lnSpc>
                <a:spcPct val="110000"/>
              </a:lnSpc>
              <a:spcBef>
                <a:spcPts val="450"/>
              </a:spcBef>
              <a:buClr>
                <a:srgbClr val="BBE0E3"/>
              </a:buClr>
              <a:buSzPct val="8000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4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7543800" y="1054100"/>
            <a:ext cx="660400" cy="565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>
              <a:lnSpc>
                <a:spcPct val="110000"/>
              </a:lnSpc>
              <a:spcBef>
                <a:spcPts val="450"/>
              </a:spcBef>
              <a:buClr>
                <a:srgbClr val="BBE0E3"/>
              </a:buClr>
              <a:buSzPct val="8000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343400" y="1657350"/>
            <a:ext cx="1310005" cy="565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685800">
              <a:lnSpc>
                <a:spcPct val="110000"/>
              </a:lnSpc>
              <a:spcBef>
                <a:spcPts val="450"/>
              </a:spcBef>
              <a:buClr>
                <a:srgbClr val="BBE0E3"/>
              </a:buClr>
              <a:buSzPct val="8000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14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7543800" y="1666240"/>
            <a:ext cx="799465" cy="565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685800">
              <a:lnSpc>
                <a:spcPct val="110000"/>
              </a:lnSpc>
              <a:spcBef>
                <a:spcPts val="450"/>
              </a:spcBef>
              <a:buClr>
                <a:srgbClr val="BBE0E3"/>
              </a:buClr>
              <a:buSzPct val="8000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14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62000" y="2343150"/>
            <a:ext cx="6950710" cy="24174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TABLE_BEAUTIFY" val="smartTable{c1642b88-fdb9-4998-9526-68c00d31e7df}"/>
  <p:tag name="TABLE_ENDDRAG_ORIGIN_RECT" val="685*230"/>
  <p:tag name="TABLE_ENDDRAG_RECT" val="18*197*685*230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  <p:tag name="KSO_WM_UNIT_PLACING_PICTURE_USER_VIEWPORT" val="{&quot;height&quot;:1215,&quot;width&quot;:3652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TABLE_BEAUTIFY" val="smartTable{73e42e32-11a5-4fe4-ae65-a9e5acddebee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64.xml><?xml version="1.0" encoding="utf-8"?>
<p:tagLst xmlns:p="http://schemas.openxmlformats.org/presentationml/2006/main">
  <p:tag name="KSO_WPP_MARK_KEY" val="628f4f80-3d2b-454c-b9b1-1c07afe1b00a"/>
  <p:tag name="COMMONDATA" val="eyJoZGlkIjoiMGIwODFkOTgzNTQzYjU1NzhjOTQ2MTRiZjFlNDExYTM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TABLE_BEAUTIFY" val="smartTable{db67a79b-02cf-495d-a578-d12c7e134c71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WPS 演示</Application>
  <PresentationFormat>在屏幕上显示</PresentationFormat>
  <Paragraphs>225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Times New Roman</vt:lpstr>
      <vt:lpstr>楷体_GB2312</vt:lpstr>
      <vt:lpstr>新宋体</vt:lpstr>
      <vt:lpstr>华文新魏</vt:lpstr>
      <vt:lpstr>等线</vt:lpstr>
      <vt:lpstr>迷你简艺黑</vt:lpstr>
      <vt:lpstr>Calibri</vt:lpstr>
      <vt:lpstr>Arial Unicode MS</vt:lpstr>
      <vt:lpstr>Office 主题​​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265</cp:revision>
  <dcterms:created xsi:type="dcterms:W3CDTF">2015-05-29T07:51:00Z</dcterms:created>
  <dcterms:modified xsi:type="dcterms:W3CDTF">2024-01-23T04:38:42Z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22F0B26F5D324303B8FC960B8B94D37E</vt:lpwstr>
  </property>
</Properties>
</file>