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81" r:id="rId3"/>
    <p:sldId id="452" r:id="rId4"/>
    <p:sldId id="486" r:id="rId5"/>
    <p:sldId id="487" r:id="rId6"/>
    <p:sldId id="490" r:id="rId7"/>
    <p:sldId id="488" r:id="rId8"/>
    <p:sldId id="415" r:id="rId9"/>
    <p:sldId id="489" r:id="rId10"/>
    <p:sldId id="425" r:id="rId11"/>
    <p:sldId id="499" r:id="rId12"/>
    <p:sldId id="419" r:id="rId13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5EB"/>
    <a:srgbClr val="FCD9DD"/>
    <a:srgbClr val="FFFFF2"/>
    <a:srgbClr val="D4E15B"/>
    <a:srgbClr val="FFFFFF"/>
    <a:srgbClr val="1FB3A9"/>
    <a:srgbClr val="2E6B5E"/>
    <a:srgbClr val="378070"/>
    <a:srgbClr val="F9EDD3"/>
    <a:srgbClr val="AD6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379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328295" y="2140585"/>
            <a:ext cx="83985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  扇形的认识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240598" y="891858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圆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"/>
          <p:cNvGrpSpPr/>
          <p:nvPr/>
        </p:nvGrpSpPr>
        <p:grpSpPr>
          <a:xfrm>
            <a:off x="564" y="318"/>
            <a:ext cx="2209527" cy="506987"/>
            <a:chOff x="0" y="1"/>
            <a:chExt cx="3480" cy="797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502" y="1"/>
              <a:ext cx="2534" cy="7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1749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051" y="2136671"/>
            <a:ext cx="1422224" cy="23161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583" y="649526"/>
            <a:ext cx="4766675" cy="2493655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  <p:sp>
        <p:nvSpPr>
          <p:cNvPr id="31751" name="文本框 10"/>
          <p:cNvSpPr txBox="1"/>
          <p:nvPr/>
        </p:nvSpPr>
        <p:spPr>
          <a:xfrm>
            <a:off x="1895805" y="1263812"/>
            <a:ext cx="4777740" cy="13220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Rectangle 2"/>
          <p:cNvSpPr/>
          <p:nvPr/>
        </p:nvSpPr>
        <p:spPr>
          <a:xfrm>
            <a:off x="2051050" y="1419225"/>
            <a:ext cx="5976938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635"/>
            <a:ext cx="2209878" cy="506730"/>
            <a:chOff x="0" y="1"/>
            <a:chExt cx="3480" cy="798"/>
          </a:xfrm>
        </p:grpSpPr>
        <p:sp>
          <p:nvSpPr>
            <p:cNvPr id="23" name="平行四边形 2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 descr="28d"/>
          <p:cNvPicPr>
            <a:picLocks noChangeAspect="1"/>
          </p:cNvPicPr>
          <p:nvPr/>
        </p:nvPicPr>
        <p:blipFill>
          <a:blip r:embed="rId1">
            <a:clrChange>
              <a:clrFrom>
                <a:srgbClr val="F5F4F2">
                  <a:alpha val="100000"/>
                </a:srgbClr>
              </a:clrFrom>
              <a:clrTo>
                <a:srgbClr val="F5F4F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7265" y="872173"/>
            <a:ext cx="120015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5" descr="28b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9373" y="947738"/>
            <a:ext cx="1428750" cy="113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6" name="Text Box 2"/>
          <p:cNvSpPr txBox="1"/>
          <p:nvPr/>
        </p:nvSpPr>
        <p:spPr>
          <a:xfrm>
            <a:off x="1555750" y="2202815"/>
            <a:ext cx="1747838" cy="50038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折 扇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137" name="Text Box 2"/>
          <p:cNvSpPr txBox="1"/>
          <p:nvPr/>
        </p:nvSpPr>
        <p:spPr>
          <a:xfrm>
            <a:off x="3819525" y="2180590"/>
            <a:ext cx="1358900" cy="50038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扇贝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8138" name="Text Box 2"/>
          <p:cNvSpPr txBox="1"/>
          <p:nvPr/>
        </p:nvSpPr>
        <p:spPr>
          <a:xfrm>
            <a:off x="5453380" y="2189163"/>
            <a:ext cx="1690688" cy="50038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扇形藻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8139" name="Picture 6" descr="C:\Documents and Settings\Administrator\桌面\r_2009120209343593959900.jpg"/>
          <p:cNvPicPr>
            <a:picLocks noChangeAspect="1"/>
          </p:cNvPicPr>
          <p:nvPr/>
        </p:nvPicPr>
        <p:blipFill>
          <a:blip r:embed="rId3"/>
          <a:srcRect b="3979"/>
          <a:stretch>
            <a:fillRect/>
          </a:stretch>
        </p:blipFill>
        <p:spPr>
          <a:xfrm>
            <a:off x="5498465" y="948055"/>
            <a:ext cx="1543050" cy="111093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0" y="-18415"/>
            <a:ext cx="2209878" cy="506730"/>
            <a:chOff x="0" y="1"/>
            <a:chExt cx="3480" cy="798"/>
          </a:xfrm>
        </p:grpSpPr>
        <p:sp>
          <p:nvSpPr>
            <p:cNvPr id="16" name="平行四边形 1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情境导入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" name="Group 33"/>
          <p:cNvGrpSpPr/>
          <p:nvPr/>
        </p:nvGrpSpPr>
        <p:grpSpPr>
          <a:xfrm>
            <a:off x="1128078" y="3094355"/>
            <a:ext cx="7181851" cy="1652588"/>
            <a:chOff x="3112" y="2667"/>
            <a:chExt cx="4524" cy="1041"/>
          </a:xfrm>
        </p:grpSpPr>
        <p:sp>
          <p:nvSpPr>
            <p:cNvPr id="7178" name="AutoShape 27"/>
            <p:cNvSpPr/>
            <p:nvPr/>
          </p:nvSpPr>
          <p:spPr>
            <a:xfrm>
              <a:off x="3112" y="2748"/>
              <a:ext cx="3454" cy="634"/>
            </a:xfrm>
            <a:prstGeom prst="wedgeRoundRectCallout">
              <a:avLst>
                <a:gd name="adj1" fmla="val 55026"/>
                <a:gd name="adj2" fmla="val 3037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这些物体的名称都含有“扇”字，那什么是扇形呢？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7179" name="Picture 32" descr="E:\新画人物图\老师8 拷贝.png老师8 拷贝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flipH="1">
              <a:off x="6825" y="2667"/>
              <a:ext cx="811" cy="10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ldLvl="0"/>
      <p:bldP spid="48137" grpId="0" bldLvl="0"/>
      <p:bldP spid="4813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0" y="-15875"/>
            <a:ext cx="2209878" cy="506730"/>
            <a:chOff x="0" y="1"/>
            <a:chExt cx="3480" cy="798"/>
          </a:xfrm>
        </p:grpSpPr>
        <p:sp>
          <p:nvSpPr>
            <p:cNvPr id="23" name="平行四边形 2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430780" y="206375"/>
            <a:ext cx="376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知识点：认识扇形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03813" y="911543"/>
            <a:ext cx="3017837" cy="3017837"/>
            <a:chOff x="569912" y="1138023"/>
            <a:chExt cx="3017397" cy="3017397"/>
          </a:xfrm>
        </p:grpSpPr>
        <p:sp>
          <p:nvSpPr>
            <p:cNvPr id="9237" name="椭圆 2"/>
            <p:cNvSpPr/>
            <p:nvPr/>
          </p:nvSpPr>
          <p:spPr>
            <a:xfrm>
              <a:off x="569912" y="1138023"/>
              <a:ext cx="3017397" cy="3017397"/>
            </a:xfrm>
            <a:prstGeom prst="ellipse">
              <a:avLst/>
            </a:prstGeom>
            <a:noFill/>
            <a:ln w="19050" cap="flat" cmpd="sng">
              <a:solidFill>
                <a:srgbClr val="0000FF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/>
              <a:endParaRPr lang="zh-CN" altLang="en-US" dirty="0">
                <a:latin typeface="Gulim" panose="020B0600000101010101" pitchFamily="34" charset="-127"/>
              </a:endParaRPr>
            </a:p>
          </p:txBody>
        </p:sp>
        <p:sp>
          <p:nvSpPr>
            <p:cNvPr id="9238" name="椭圆 14"/>
            <p:cNvSpPr/>
            <p:nvPr/>
          </p:nvSpPr>
          <p:spPr>
            <a:xfrm>
              <a:off x="2055750" y="262386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/>
              <a:endParaRPr lang="zh-CN" altLang="en-US" dirty="0">
                <a:latin typeface="Gulim" panose="020B0600000101010101" pitchFamily="34" charset="-127"/>
              </a:endParaRPr>
            </a:p>
          </p:txBody>
        </p:sp>
        <p:sp>
          <p:nvSpPr>
            <p:cNvPr id="9239" name="文本框 20"/>
            <p:cNvSpPr txBox="1"/>
            <p:nvPr/>
          </p:nvSpPr>
          <p:spPr>
            <a:xfrm>
              <a:off x="1866852" y="2162196"/>
              <a:ext cx="42351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66965" y="898843"/>
            <a:ext cx="422880" cy="504031"/>
            <a:chOff x="2933453" y="1126100"/>
            <a:chExt cx="423514" cy="503707"/>
          </a:xfrm>
        </p:grpSpPr>
        <p:sp>
          <p:nvSpPr>
            <p:cNvPr id="9235" name="椭圆 26"/>
            <p:cNvSpPr/>
            <p:nvPr/>
          </p:nvSpPr>
          <p:spPr>
            <a:xfrm>
              <a:off x="3131840" y="1563638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/>
              <a:endParaRPr lang="zh-CN" altLang="en-US" dirty="0">
                <a:latin typeface="Gulim" panose="020B0600000101010101" pitchFamily="34" charset="-127"/>
              </a:endParaRPr>
            </a:p>
          </p:txBody>
        </p:sp>
        <p:sp>
          <p:nvSpPr>
            <p:cNvPr id="9236" name="文本框 29"/>
            <p:cNvSpPr txBox="1"/>
            <p:nvPr/>
          </p:nvSpPr>
          <p:spPr>
            <a:xfrm>
              <a:off x="2933453" y="1126100"/>
              <a:ext cx="42351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64897" y="2990649"/>
            <a:ext cx="456366" cy="462164"/>
            <a:chOff x="3430888" y="3217034"/>
            <a:chExt cx="455701" cy="461866"/>
          </a:xfrm>
        </p:grpSpPr>
        <p:sp>
          <p:nvSpPr>
            <p:cNvPr id="9233" name="椭圆 27"/>
            <p:cNvSpPr/>
            <p:nvPr/>
          </p:nvSpPr>
          <p:spPr>
            <a:xfrm>
              <a:off x="3430888" y="3217034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/>
              <a:endParaRPr lang="zh-CN" altLang="en-US" dirty="0">
                <a:latin typeface="Gulim" panose="020B0600000101010101" pitchFamily="34" charset="-127"/>
              </a:endParaRPr>
            </a:p>
          </p:txBody>
        </p:sp>
        <p:sp>
          <p:nvSpPr>
            <p:cNvPr id="9234" name="文本框 30"/>
            <p:cNvSpPr txBox="1"/>
            <p:nvPr/>
          </p:nvSpPr>
          <p:spPr>
            <a:xfrm>
              <a:off x="3496739" y="3217235"/>
              <a:ext cx="38985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312" name="直接连接符 13311"/>
          <p:cNvCxnSpPr/>
          <p:nvPr/>
        </p:nvCxnSpPr>
        <p:spPr>
          <a:xfrm flipV="1">
            <a:off x="6629400" y="1360805"/>
            <a:ext cx="1079500" cy="10429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0" name="直接连接符 39"/>
          <p:cNvCxnSpPr/>
          <p:nvPr/>
        </p:nvCxnSpPr>
        <p:spPr>
          <a:xfrm>
            <a:off x="6611938" y="2397443"/>
            <a:ext cx="1362075" cy="6032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6482398" y="1420178"/>
            <a:ext cx="8048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半径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61150" y="2653348"/>
            <a:ext cx="8032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半径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31163" y="1738630"/>
            <a:ext cx="49371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弧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弧形 42"/>
          <p:cNvSpPr/>
          <p:nvPr/>
        </p:nvSpPr>
        <p:spPr bwMode="auto">
          <a:xfrm rot="2754735">
            <a:off x="5142389" y="907891"/>
            <a:ext cx="2990850" cy="2989263"/>
          </a:xfrm>
          <a:prstGeom prst="arc">
            <a:avLst>
              <a:gd name="adj1" fmla="val 16213854"/>
              <a:gd name="adj2" fmla="val 20271641"/>
            </a:avLst>
          </a:prstGeom>
          <a:solidFill>
            <a:srgbClr val="00B0F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146" name="文本框 1"/>
          <p:cNvSpPr txBox="1"/>
          <p:nvPr/>
        </p:nvSpPr>
        <p:spPr>
          <a:xfrm>
            <a:off x="481965" y="730250"/>
            <a:ext cx="25387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弧的认识</a:t>
            </a:r>
            <a:endParaRPr lang="zh-CN" altLang="en-US" sz="2800" b="1">
              <a:solidFill>
                <a:srgbClr val="E805EB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9154" name="Text Box 2"/>
          <p:cNvSpPr txBox="1"/>
          <p:nvPr/>
        </p:nvSpPr>
        <p:spPr>
          <a:xfrm>
            <a:off x="554355" y="1468755"/>
            <a:ext cx="426910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圆上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两点之间的部分叫做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弧，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读作“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弧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965" y="2806065"/>
            <a:ext cx="2752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扇形的意义</a:t>
            </a:r>
            <a:endParaRPr lang="zh-CN" altLang="en-US" sz="2800" b="1">
              <a:solidFill>
                <a:srgbClr val="E805EB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81965" y="3440430"/>
            <a:ext cx="546227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一条弧和经过这条弧两端的两条半径所围成的图形叫做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扇形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7" grpId="0"/>
      <p:bldP spid="49154" grpId="0"/>
      <p:bldP spid="4" grpId="0"/>
      <p:bldP spid="6" grpId="0"/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5219065" y="1014730"/>
            <a:ext cx="3146425" cy="2780030"/>
            <a:chOff x="8038" y="1429"/>
            <a:chExt cx="5387" cy="4759"/>
          </a:xfrm>
        </p:grpSpPr>
        <p:grpSp>
          <p:nvGrpSpPr>
            <p:cNvPr id="2" name="组合 1"/>
            <p:cNvGrpSpPr/>
            <p:nvPr/>
          </p:nvGrpSpPr>
          <p:grpSpPr>
            <a:xfrm>
              <a:off x="8038" y="1436"/>
              <a:ext cx="4752" cy="4752"/>
              <a:chOff x="569912" y="1138023"/>
              <a:chExt cx="3017397" cy="3017397"/>
            </a:xfrm>
          </p:grpSpPr>
          <p:sp>
            <p:nvSpPr>
              <p:cNvPr id="9237" name="椭圆 2"/>
              <p:cNvSpPr/>
              <p:nvPr/>
            </p:nvSpPr>
            <p:spPr>
              <a:xfrm>
                <a:off x="569912" y="1138023"/>
                <a:ext cx="3017397" cy="3017397"/>
              </a:xfrm>
              <a:prstGeom prst="ellipse">
                <a:avLst/>
              </a:prstGeom>
              <a:noFill/>
              <a:ln w="19050" cap="flat" cmpd="sng">
                <a:solidFill>
                  <a:srgbClr val="0000FF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p>
                <a:pPr eaLnBrk="1" latinLnBrk="1" hangingPunct="1"/>
                <a:endParaRPr lang="zh-CN" altLang="en-US" dirty="0">
                  <a:latin typeface="Gulim" panose="020B0600000101010101" pitchFamily="34" charset="-127"/>
                </a:endParaRPr>
              </a:p>
            </p:txBody>
          </p:sp>
          <p:sp>
            <p:nvSpPr>
              <p:cNvPr id="9238" name="椭圆 14"/>
              <p:cNvSpPr/>
              <p:nvPr/>
            </p:nvSpPr>
            <p:spPr>
              <a:xfrm>
                <a:off x="2055750" y="2623861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latinLnBrk="1" hangingPunct="1"/>
                <a:endParaRPr lang="zh-CN" altLang="en-US" dirty="0">
                  <a:latin typeface="Gulim" panose="020B0600000101010101" pitchFamily="34" charset="-127"/>
                </a:endParaRPr>
              </a:p>
            </p:txBody>
          </p:sp>
          <p:sp>
            <p:nvSpPr>
              <p:cNvPr id="9239" name="文本框 20"/>
              <p:cNvSpPr txBox="1"/>
              <p:nvPr/>
            </p:nvSpPr>
            <p:spPr>
              <a:xfrm>
                <a:off x="1866852" y="2162196"/>
                <a:ext cx="423514" cy="5003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982" y="1449"/>
              <a:ext cx="666" cy="788"/>
              <a:chOff x="3075503" y="1147190"/>
              <a:chExt cx="423514" cy="500118"/>
            </a:xfrm>
          </p:grpSpPr>
          <p:sp>
            <p:nvSpPr>
              <p:cNvPr id="9235" name="椭圆 26"/>
              <p:cNvSpPr/>
              <p:nvPr/>
            </p:nvSpPr>
            <p:spPr>
              <a:xfrm>
                <a:off x="3131840" y="1563638"/>
                <a:ext cx="66169" cy="66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latinLnBrk="1" hangingPunct="1"/>
                <a:endParaRPr lang="zh-CN" altLang="en-US" dirty="0">
                  <a:latin typeface="Gulim" panose="020B0600000101010101" pitchFamily="34" charset="-127"/>
                </a:endParaRPr>
              </a:p>
            </p:txBody>
          </p:sp>
          <p:sp>
            <p:nvSpPr>
              <p:cNvPr id="9236" name="文本框 29"/>
              <p:cNvSpPr txBox="1"/>
              <p:nvPr/>
            </p:nvSpPr>
            <p:spPr>
              <a:xfrm>
                <a:off x="3075503" y="1147190"/>
                <a:ext cx="423514" cy="5001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2543" y="4710"/>
              <a:ext cx="615" cy="893"/>
              <a:chOff x="3430693" y="3217034"/>
              <a:chExt cx="389850" cy="566383"/>
            </a:xfrm>
          </p:grpSpPr>
          <p:sp>
            <p:nvSpPr>
              <p:cNvPr id="9233" name="椭圆 27"/>
              <p:cNvSpPr/>
              <p:nvPr/>
            </p:nvSpPr>
            <p:spPr>
              <a:xfrm>
                <a:off x="3430888" y="3217034"/>
                <a:ext cx="66169" cy="66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latinLnBrk="1" hangingPunct="1"/>
                <a:endParaRPr lang="zh-CN" altLang="en-US" dirty="0">
                  <a:latin typeface="Gulim" panose="020B0600000101010101" pitchFamily="34" charset="-127"/>
                </a:endParaRPr>
              </a:p>
            </p:txBody>
          </p:sp>
          <p:sp>
            <p:nvSpPr>
              <p:cNvPr id="9234" name="文本框 30"/>
              <p:cNvSpPr txBox="1"/>
              <p:nvPr/>
            </p:nvSpPr>
            <p:spPr>
              <a:xfrm>
                <a:off x="3430693" y="3283300"/>
                <a:ext cx="389850" cy="5001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312" name="直接连接符 13311"/>
            <p:cNvCxnSpPr/>
            <p:nvPr/>
          </p:nvCxnSpPr>
          <p:spPr>
            <a:xfrm flipV="1">
              <a:off x="10440" y="2143"/>
              <a:ext cx="1700" cy="164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" name="直接连接符 39"/>
            <p:cNvCxnSpPr/>
            <p:nvPr/>
          </p:nvCxnSpPr>
          <p:spPr>
            <a:xfrm>
              <a:off x="10413" y="3776"/>
              <a:ext cx="2145" cy="95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" name="文本框 2"/>
            <p:cNvSpPr txBox="1"/>
            <p:nvPr/>
          </p:nvSpPr>
          <p:spPr>
            <a:xfrm>
              <a:off x="10079" y="2237"/>
              <a:ext cx="1396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半径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284" y="4179"/>
              <a:ext cx="1471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半径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648" y="2738"/>
              <a:ext cx="777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弧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3" name="弧形 42"/>
            <p:cNvSpPr/>
            <p:nvPr/>
          </p:nvSpPr>
          <p:spPr bwMode="auto">
            <a:xfrm rot="2754735">
              <a:off x="8098" y="1430"/>
              <a:ext cx="4710" cy="4708"/>
            </a:xfrm>
            <a:prstGeom prst="arc">
              <a:avLst>
                <a:gd name="adj1" fmla="val 16213854"/>
                <a:gd name="adj2" fmla="val 20271641"/>
              </a:avLst>
            </a:prstGeom>
            <a:solidFill>
              <a:srgbClr val="00B0F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</p:grpSp>
      <p:sp>
        <p:nvSpPr>
          <p:cNvPr id="7175" name="文本框 3"/>
          <p:cNvSpPr txBox="1"/>
          <p:nvPr/>
        </p:nvSpPr>
        <p:spPr>
          <a:xfrm>
            <a:off x="341630" y="1160145"/>
            <a:ext cx="2928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圆心角的意义</a:t>
            </a:r>
            <a:endParaRPr lang="zh-CN" altLang="en-US" sz="2800" b="1">
              <a:solidFill>
                <a:srgbClr val="E805EB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9156" name="Text Box 4"/>
          <p:cNvSpPr txBox="1"/>
          <p:nvPr/>
        </p:nvSpPr>
        <p:spPr>
          <a:xfrm>
            <a:off x="675005" y="1998980"/>
            <a:ext cx="422592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像∠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AOB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这样，顶点在圆心的角叫做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圆心角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71805" y="443230"/>
            <a:ext cx="3875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决定扇形大小的因素</a:t>
            </a:r>
            <a:endParaRPr lang="zh-CN" altLang="en-US" sz="2800" b="1">
              <a:solidFill>
                <a:srgbClr val="E805EB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" name="AutoShape 27"/>
          <p:cNvSpPr>
            <a:spLocks noChangeArrowheads="1"/>
          </p:cNvSpPr>
          <p:nvPr/>
        </p:nvSpPr>
        <p:spPr bwMode="auto">
          <a:xfrm>
            <a:off x="4247515" y="625475"/>
            <a:ext cx="3026410" cy="1482725"/>
          </a:xfrm>
          <a:prstGeom prst="wedgeRoundRectCallout">
            <a:avLst>
              <a:gd name="adj1" fmla="val 58287"/>
              <a:gd name="adj2" fmla="val 19507"/>
              <a:gd name="adj3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在同一个圆中，扇形的大小与什么有关系呢？</a:t>
            </a:r>
            <a:endParaRPr lang="zh-CN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3" name="图片 52" descr="E:\新画人物图\女03 3拷贝.png女03 3拷贝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515225" y="965200"/>
            <a:ext cx="1010920" cy="13976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3450" y="2108200"/>
            <a:ext cx="1905000" cy="1905000"/>
            <a:chOff x="1515" y="3823"/>
            <a:chExt cx="3000" cy="3000"/>
          </a:xfrm>
        </p:grpSpPr>
        <p:sp>
          <p:nvSpPr>
            <p:cNvPr id="3" name="椭圆 2"/>
            <p:cNvSpPr/>
            <p:nvPr/>
          </p:nvSpPr>
          <p:spPr>
            <a:xfrm>
              <a:off x="1515" y="3823"/>
              <a:ext cx="2999" cy="2999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饼形 3"/>
            <p:cNvSpPr/>
            <p:nvPr/>
          </p:nvSpPr>
          <p:spPr>
            <a:xfrm rot="20640000">
              <a:off x="1515" y="3823"/>
              <a:ext cx="3000" cy="3000"/>
            </a:xfrm>
            <a:prstGeom prst="pie">
              <a:avLst>
                <a:gd name="adj1" fmla="val 8079658"/>
                <a:gd name="adj2" fmla="val 16200000"/>
              </a:avLst>
            </a:prstGeom>
            <a:solidFill>
              <a:srgbClr val="FCD9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10800000">
              <a:off x="1515" y="3823"/>
              <a:ext cx="3000" cy="3000"/>
            </a:xfrm>
            <a:prstGeom prst="pie">
              <a:avLst>
                <a:gd name="adj1" fmla="val 8079658"/>
                <a:gd name="adj2" fmla="val 12444454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986" y="5295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86" y="5413"/>
              <a:ext cx="24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O</a:t>
              </a:r>
              <a:endParaRPr lang="en-US" altLang="zh-CN"/>
            </a:p>
          </p:txBody>
        </p:sp>
        <p:sp>
          <p:nvSpPr>
            <p:cNvPr id="14" name="弧形 13"/>
            <p:cNvSpPr/>
            <p:nvPr/>
          </p:nvSpPr>
          <p:spPr>
            <a:xfrm rot="16440000" flipH="1">
              <a:off x="3027" y="5120"/>
              <a:ext cx="336" cy="343"/>
            </a:xfrm>
            <a:prstGeom prst="arc">
              <a:avLst>
                <a:gd name="adj1" fmla="val 1663265"/>
                <a:gd name="adj2" fmla="val 10399676"/>
              </a:avLst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新月形 14"/>
            <p:cNvSpPr/>
            <p:nvPr/>
          </p:nvSpPr>
          <p:spPr>
            <a:xfrm>
              <a:off x="2764" y="5089"/>
              <a:ext cx="149" cy="382"/>
            </a:xfrm>
            <a:prstGeom prst="moon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" name="Text Box 4"/>
          <p:cNvSpPr txBox="1"/>
          <p:nvPr/>
        </p:nvSpPr>
        <p:spPr>
          <a:xfrm>
            <a:off x="3274695" y="2926715"/>
            <a:ext cx="577278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在同一个圆中，扇形的大小与这个扇形的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圆心角的大小</a:t>
            </a:r>
            <a:r>
              <a:rPr 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有关系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bldLvl="0" animBg="1"/>
      <p:bldP spid="19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20675" y="313055"/>
            <a:ext cx="2658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2800" b="1">
                <a:solidFill>
                  <a:srgbClr val="E805E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特殊的扇形</a:t>
            </a:r>
            <a:endParaRPr lang="zh-CN" altLang="en-US" sz="2800" b="1">
              <a:solidFill>
                <a:srgbClr val="E805EB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92580" y="977900"/>
            <a:ext cx="6617970" cy="1393825"/>
            <a:chOff x="1488" y="1579"/>
            <a:chExt cx="10422" cy="2195"/>
          </a:xfrm>
        </p:grpSpPr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>
              <a:off x="1488" y="1579"/>
              <a:ext cx="8131" cy="1630"/>
            </a:xfrm>
            <a:prstGeom prst="wedgeRoundRectCallout">
              <a:avLst>
                <a:gd name="adj1" fmla="val 57932"/>
                <a:gd name="adj2" fmla="val 136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0070C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fontAlgn="base" latinLnBrk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以半圆为弧的扇形的圆心角是多少度？以  圆为弧的扇形呢？</a:t>
              </a:r>
              <a:endParaRPr lang="zh-CN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42" name="图片 41" descr="E:\新画人物图\书本 拷贝.png书本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0378" y="1846"/>
              <a:ext cx="1533" cy="1929"/>
            </a:xfrm>
            <a:prstGeom prst="rect">
              <a:avLst/>
            </a:prstGeom>
          </p:spPr>
        </p:pic>
        <p:grpSp>
          <p:nvGrpSpPr>
            <p:cNvPr id="47130" name="组合 16"/>
            <p:cNvGrpSpPr/>
            <p:nvPr/>
          </p:nvGrpSpPr>
          <p:grpSpPr>
            <a:xfrm>
              <a:off x="4534" y="2036"/>
              <a:ext cx="813" cy="1314"/>
              <a:chOff x="1636" y="1935"/>
              <a:chExt cx="1002" cy="1314"/>
            </a:xfrm>
          </p:grpSpPr>
          <p:sp>
            <p:nvSpPr>
              <p:cNvPr id="47131" name="文本框 17"/>
              <p:cNvSpPr txBox="1"/>
              <p:nvPr/>
            </p:nvSpPr>
            <p:spPr>
              <a:xfrm>
                <a:off x="1636" y="1935"/>
                <a:ext cx="98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32" name="文本框 18"/>
              <p:cNvSpPr txBox="1"/>
              <p:nvPr/>
            </p:nvSpPr>
            <p:spPr>
              <a:xfrm>
                <a:off x="1651" y="2524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2" descr="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2492375"/>
            <a:ext cx="2986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363470" y="3648075"/>
            <a:ext cx="10737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180°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2" name="Picture 6" descr="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073593"/>
            <a:ext cx="28082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906770" y="3108960"/>
            <a:ext cx="962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90°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655955" y="813435"/>
            <a:ext cx="44170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指出下列物体中的扇形。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-18415"/>
            <a:ext cx="2209878" cy="506730"/>
            <a:chOff x="0" y="1"/>
            <a:chExt cx="3480" cy="798"/>
          </a:xfrm>
        </p:grpSpPr>
        <p:sp>
          <p:nvSpPr>
            <p:cNvPr id="23" name="平行四边形 2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60" name="文本框 2"/>
          <p:cNvSpPr txBox="1"/>
          <p:nvPr/>
        </p:nvSpPr>
        <p:spPr>
          <a:xfrm>
            <a:off x="3134360" y="1181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P74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487" y="1923678"/>
            <a:ext cx="7557025" cy="2501725"/>
          </a:xfrm>
          <a:prstGeom prst="rect">
            <a:avLst/>
          </a:prstGeom>
        </p:spPr>
      </p:pic>
      <p:sp>
        <p:nvSpPr>
          <p:cNvPr id="6" name="不完整圆 1"/>
          <p:cNvSpPr/>
          <p:nvPr/>
        </p:nvSpPr>
        <p:spPr bwMode="auto">
          <a:xfrm>
            <a:off x="886046" y="1827533"/>
            <a:ext cx="1368152" cy="718294"/>
          </a:xfrm>
          <a:prstGeom prst="pie">
            <a:avLst>
              <a:gd name="adj1" fmla="val 2421349"/>
              <a:gd name="adj2" fmla="val 1023444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9" name="不完整圆 5"/>
          <p:cNvSpPr/>
          <p:nvPr/>
        </p:nvSpPr>
        <p:spPr bwMode="auto">
          <a:xfrm rot="10800000">
            <a:off x="7020272" y="2184618"/>
            <a:ext cx="1141933" cy="1152327"/>
          </a:xfrm>
          <a:prstGeom prst="pie">
            <a:avLst>
              <a:gd name="adj1" fmla="val 0"/>
              <a:gd name="adj2" fmla="val 1081361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2" name="不完整圆 11"/>
          <p:cNvSpPr/>
          <p:nvPr/>
        </p:nvSpPr>
        <p:spPr bwMode="auto">
          <a:xfrm flipH="1">
            <a:off x="4677873" y="2074467"/>
            <a:ext cx="1620935" cy="1629092"/>
          </a:xfrm>
          <a:prstGeom prst="pie">
            <a:avLst>
              <a:gd name="adj1" fmla="val 3467451"/>
              <a:gd name="adj2" fmla="val 714368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0" name="不完整圆 12"/>
          <p:cNvSpPr/>
          <p:nvPr/>
        </p:nvSpPr>
        <p:spPr bwMode="auto">
          <a:xfrm>
            <a:off x="2483768" y="2376045"/>
            <a:ext cx="2089825" cy="1059801"/>
          </a:xfrm>
          <a:prstGeom prst="pie">
            <a:avLst>
              <a:gd name="adj1" fmla="val 2991112"/>
              <a:gd name="adj2" fmla="val 1051380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17"/>
          <p:cNvSpPr txBox="1"/>
          <p:nvPr/>
        </p:nvSpPr>
        <p:spPr>
          <a:xfrm>
            <a:off x="240030" y="754380"/>
            <a:ext cx="8296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下面图形中哪些角是圆心角？在（   ）里画“√”。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134360" y="1943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P74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练习十六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253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088" y="1614488"/>
            <a:ext cx="7235825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524000" y="3232150"/>
            <a:ext cx="40957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92950" y="3262313"/>
            <a:ext cx="4111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Rectangle 8"/>
          <p:cNvSpPr/>
          <p:nvPr/>
        </p:nvSpPr>
        <p:spPr>
          <a:xfrm>
            <a:off x="461645" y="457200"/>
            <a:ext cx="530606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57505" indent="-357505" latinLnBrk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求下面扇形的周长与面积。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29055" y="3858895"/>
            <a:ext cx="6111875" cy="861695"/>
            <a:chOff x="861" y="7372"/>
            <a:chExt cx="9625" cy="1357"/>
          </a:xfrm>
        </p:grpSpPr>
        <p:sp>
          <p:nvSpPr>
            <p:cNvPr id="24585" name="TextBox 6"/>
            <p:cNvSpPr txBox="1"/>
            <p:nvPr/>
          </p:nvSpPr>
          <p:spPr>
            <a:xfrm>
              <a:off x="861" y="7372"/>
              <a:ext cx="9625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面积：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3.14×4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×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12.56(cm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)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24586" name="对象 2"/>
            <p:cNvGraphicFramePr>
              <a:graphicFrameLocks noChangeAspect="1"/>
            </p:cNvGraphicFramePr>
            <p:nvPr/>
          </p:nvGraphicFramePr>
          <p:xfrm>
            <a:off x="5217" y="7372"/>
            <a:ext cx="635" cy="1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1" imgW="139700" imgH="393700" progId="Equation.DSMT4">
                    <p:embed/>
                  </p:oleObj>
                </mc:Choice>
                <mc:Fallback>
                  <p:oleObj name="" r:id="rId1" imgW="139700" imgH="3937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217" y="7372"/>
                          <a:ext cx="635" cy="13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/>
          <p:cNvGrpSpPr/>
          <p:nvPr/>
        </p:nvGrpSpPr>
        <p:grpSpPr>
          <a:xfrm>
            <a:off x="3159125" y="1064895"/>
            <a:ext cx="1639570" cy="2007870"/>
            <a:chOff x="4975" y="1677"/>
            <a:chExt cx="2582" cy="3162"/>
          </a:xfrm>
        </p:grpSpPr>
        <p:pic>
          <p:nvPicPr>
            <p:cNvPr id="2458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75" y="1677"/>
              <a:ext cx="2582" cy="3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5427" y="3964"/>
              <a:ext cx="189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03020" y="3075940"/>
            <a:ext cx="6579870" cy="908050"/>
            <a:chOff x="2547" y="5114"/>
            <a:chExt cx="10362" cy="1430"/>
          </a:xfrm>
        </p:grpSpPr>
        <p:graphicFrame>
          <p:nvGraphicFramePr>
            <p:cNvPr id="24583" name="对象 1"/>
            <p:cNvGraphicFramePr>
              <a:graphicFrameLocks noChangeAspect="1"/>
            </p:cNvGraphicFramePr>
            <p:nvPr/>
          </p:nvGraphicFramePr>
          <p:xfrm>
            <a:off x="7557" y="5114"/>
            <a:ext cx="694" cy="1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4" imgW="139700" imgH="393700" progId="Equation.DSMT4">
                    <p:embed/>
                  </p:oleObj>
                </mc:Choice>
                <mc:Fallback>
                  <p:oleObj name="" r:id="rId4" imgW="139700" imgH="3937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557" y="5114"/>
                          <a:ext cx="694" cy="14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文本框 2"/>
            <p:cNvSpPr txBox="1"/>
            <p:nvPr/>
          </p:nvSpPr>
          <p:spPr>
            <a:xfrm>
              <a:off x="2547" y="5159"/>
              <a:ext cx="10362" cy="116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周长：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2×3.14×4×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＋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4×2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14.28(cm)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WPS 演示</Application>
  <PresentationFormat>在屏幕上显示</PresentationFormat>
  <Paragraphs>130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楷体</vt:lpstr>
      <vt:lpstr>Gulim</vt:lpstr>
      <vt:lpstr>Times New Roman</vt:lpstr>
      <vt:lpstr>Arial Narrow</vt:lpstr>
      <vt:lpstr>Bell MT</vt:lpstr>
      <vt:lpstr>Arial Unicode MS</vt:lpstr>
      <vt:lpstr>Calibri</vt:lpstr>
      <vt:lpstr>默认设计模板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2022-09-02T03:07:12Z</dcterms:created>
  <dcterms:modified xsi:type="dcterms:W3CDTF">2022-09-02T03:07:12Z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DDD5D008A681434A8F8E7160D63F55E3</vt:lpwstr>
  </property>
</Properties>
</file>