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451" r:id="rId3"/>
    <p:sldId id="517" r:id="rId4"/>
    <p:sldId id="518" r:id="rId5"/>
    <p:sldId id="519" r:id="rId6"/>
    <p:sldId id="520" r:id="rId7"/>
    <p:sldId id="499" r:id="rId8"/>
    <p:sldId id="521" r:id="rId9"/>
    <p:sldId id="522" r:id="rId10"/>
    <p:sldId id="523" r:id="rId11"/>
    <p:sldId id="503" r:id="rId12"/>
    <p:sldId id="504" r:id="rId13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2"/>
    <a:srgbClr val="032DC9"/>
    <a:srgbClr val="E805EB"/>
    <a:srgbClr val="CC00C0"/>
    <a:srgbClr val="FEF8D4"/>
    <a:srgbClr val="FCD9DD"/>
    <a:srgbClr val="D4E15B"/>
    <a:srgbClr val="FFFFFF"/>
    <a:srgbClr val="1FB3A9"/>
    <a:srgbClr val="2E6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65"/>
        <p:guide pos="2948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2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8195" name="组合 48"/>
          <p:cNvGrpSpPr/>
          <p:nvPr/>
        </p:nvGrpSpPr>
        <p:grpSpPr>
          <a:xfrm>
            <a:off x="2426018" y="915353"/>
            <a:ext cx="5634037" cy="768350"/>
            <a:chOff x="4003" y="1286"/>
            <a:chExt cx="8875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圆</a:t>
              </a:r>
              <a:endParaRPr lang="zh-CN" altLang="zh-CN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4003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39"/>
          <p:cNvSpPr txBox="1"/>
          <p:nvPr/>
        </p:nvSpPr>
        <p:spPr>
          <a:xfrm>
            <a:off x="100648" y="2249170"/>
            <a:ext cx="91408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练习十三  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94335" y="227330"/>
            <a:ext cx="4958080" cy="2460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9.如图，长方形中有三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个大小相等的圆，已知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这个长方形的长是18cm，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圆的直径是多少？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长方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形的周长是多少？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3910" y="3983355"/>
            <a:ext cx="809625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答：圆的直径是6cm，长方形的周长是48cm。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4952365" y="539115"/>
            <a:ext cx="3865245" cy="1793875"/>
            <a:chOff x="7889" y="1059"/>
            <a:chExt cx="6087" cy="2825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7901" y="1059"/>
              <a:ext cx="6075" cy="2100"/>
            </a:xfrm>
            <a:prstGeom prst="rect">
              <a:avLst/>
            </a:prstGeom>
          </p:spPr>
        </p:pic>
        <p:cxnSp>
          <p:nvCxnSpPr>
            <p:cNvPr id="12" name="直接箭头连接符 11"/>
            <p:cNvCxnSpPr/>
            <p:nvPr/>
          </p:nvCxnSpPr>
          <p:spPr>
            <a:xfrm>
              <a:off x="7889" y="3375"/>
              <a:ext cx="6031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本框 12"/>
            <p:cNvSpPr txBox="1"/>
            <p:nvPr/>
          </p:nvSpPr>
          <p:spPr>
            <a:xfrm>
              <a:off x="10019" y="3062"/>
              <a:ext cx="1802" cy="822"/>
            </a:xfrm>
            <a:prstGeom prst="rect">
              <a:avLst/>
            </a:prstGeom>
            <a:solidFill>
              <a:srgbClr val="FFFFF2"/>
            </a:solidFill>
          </p:spPr>
          <p:txBody>
            <a:bodyPr wrap="square" rtlCol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 18cm</a:t>
              </a:r>
              <a:endParaRPr lang="en-US" altLang="zh-CN" sz="28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1959610" y="2802255"/>
            <a:ext cx="44107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圆的直径：18÷3=6（cm）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285240" y="3471545"/>
            <a:ext cx="62699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长方形的周长：（18+6）×2=48（cm）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29235" y="514350"/>
            <a:ext cx="8502650" cy="10388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10.利用圆规和三角尺，你能画出下面这些美丽的图形     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吗？试试看。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1510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3265" y="1792288"/>
            <a:ext cx="7848600" cy="17097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3950335" y="4034790"/>
            <a:ext cx="1690370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</a:pPr>
            <a:r>
              <a:rPr 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画一画略</a:t>
            </a:r>
            <a:endParaRPr 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6" name="矩形 43"/>
          <p:cNvSpPr/>
          <p:nvPr/>
        </p:nvSpPr>
        <p:spPr>
          <a:xfrm>
            <a:off x="386715" y="387350"/>
            <a:ext cx="514858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按下面的要求，用圆规画圆。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45160" y="1276350"/>
            <a:ext cx="76625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3cm     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5cm    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3.5cm</a:t>
            </a:r>
            <a:endParaRPr lang="en-US" altLang="zh-CN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组合 38"/>
          <p:cNvGrpSpPr/>
          <p:nvPr/>
        </p:nvGrpSpPr>
        <p:grpSpPr>
          <a:xfrm>
            <a:off x="1442889" y="2492499"/>
            <a:ext cx="1443037" cy="1443038"/>
            <a:chOff x="904875" y="2413153"/>
            <a:chExt cx="1924366" cy="1924366"/>
          </a:xfrm>
        </p:grpSpPr>
        <p:grpSp>
          <p:nvGrpSpPr>
            <p:cNvPr id="37" name="组合 34"/>
            <p:cNvGrpSpPr/>
            <p:nvPr/>
          </p:nvGrpSpPr>
          <p:grpSpPr>
            <a:xfrm>
              <a:off x="904875" y="2413153"/>
              <a:ext cx="1924366" cy="1924366"/>
              <a:chOff x="914400" y="2500135"/>
              <a:chExt cx="1924366" cy="1924366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914400" y="2500135"/>
                <a:ext cx="1924366" cy="1924366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350">
                  <a:solidFill>
                    <a:srgbClr val="FFFFFF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cxnSp>
            <p:nvCxnSpPr>
              <p:cNvPr id="40" name="直接连接符 39"/>
              <p:cNvCxnSpPr>
                <a:stCxn id="41" idx="6"/>
              </p:cNvCxnSpPr>
              <p:nvPr/>
            </p:nvCxnSpPr>
            <p:spPr>
              <a:xfrm>
                <a:off x="1914689" y="3448029"/>
                <a:ext cx="919314" cy="1587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椭圆 40"/>
              <p:cNvSpPr/>
              <p:nvPr/>
            </p:nvSpPr>
            <p:spPr>
              <a:xfrm>
                <a:off x="1838477" y="3409922"/>
                <a:ext cx="76213" cy="76213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350">
                  <a:solidFill>
                    <a:srgbClr val="FFFFFF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38" name="TextBox 35"/>
            <p:cNvSpPr txBox="1"/>
            <p:nvPr/>
          </p:nvSpPr>
          <p:spPr>
            <a:xfrm>
              <a:off x="1395286" y="3319243"/>
              <a:ext cx="1338621" cy="69774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r</a:t>
              </a:r>
              <a:r>
                <a:rPr lang="zh-CN" altLang="en-US" sz="2100" b="1" dirty="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</a:rPr>
                <a:t>＝</a:t>
              </a:r>
              <a:r>
                <a:rPr lang="en-US" altLang="zh-CN" sz="2100" b="1" dirty="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</a:rPr>
                <a:t>3cm</a:t>
              </a:r>
              <a:endParaRPr lang="zh-CN" altLang="en-US" sz="21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  <p:grpSp>
        <p:nvGrpSpPr>
          <p:cNvPr id="42" name="组合 39"/>
          <p:cNvGrpSpPr/>
          <p:nvPr/>
        </p:nvGrpSpPr>
        <p:grpSpPr>
          <a:xfrm>
            <a:off x="4099174" y="2612752"/>
            <a:ext cx="1207294" cy="1203722"/>
            <a:chOff x="3786968" y="2573085"/>
            <a:chExt cx="1608862" cy="1604502"/>
          </a:xfrm>
        </p:grpSpPr>
        <p:grpSp>
          <p:nvGrpSpPr>
            <p:cNvPr id="43" name="组合 33"/>
            <p:cNvGrpSpPr/>
            <p:nvPr/>
          </p:nvGrpSpPr>
          <p:grpSpPr>
            <a:xfrm>
              <a:off x="3786968" y="2573085"/>
              <a:ext cx="1608862" cy="1604502"/>
              <a:chOff x="3796493" y="2210754"/>
              <a:chExt cx="1608862" cy="1604502"/>
            </a:xfrm>
          </p:grpSpPr>
          <p:sp>
            <p:nvSpPr>
              <p:cNvPr id="45" name="椭圆 44"/>
              <p:cNvSpPr/>
              <p:nvPr/>
            </p:nvSpPr>
            <p:spPr>
              <a:xfrm>
                <a:off x="3796493" y="2210754"/>
                <a:ext cx="1604102" cy="1604502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350">
                  <a:solidFill>
                    <a:srgbClr val="FFFFFF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cxnSp>
            <p:nvCxnSpPr>
              <p:cNvPr id="46" name="直接连接符 45"/>
              <p:cNvCxnSpPr>
                <a:stCxn id="45" idx="2"/>
              </p:cNvCxnSpPr>
              <p:nvPr/>
            </p:nvCxnSpPr>
            <p:spPr>
              <a:xfrm rot="10800000" flipH="1">
                <a:off x="3796493" y="3010625"/>
                <a:ext cx="1608862" cy="317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椭圆 46"/>
              <p:cNvSpPr/>
              <p:nvPr/>
            </p:nvSpPr>
            <p:spPr>
              <a:xfrm>
                <a:off x="4562844" y="2963013"/>
                <a:ext cx="76159" cy="7617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350">
                  <a:solidFill>
                    <a:srgbClr val="FFFFFF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44" name="TextBox 36"/>
            <p:cNvSpPr txBox="1"/>
            <p:nvPr/>
          </p:nvSpPr>
          <p:spPr>
            <a:xfrm>
              <a:off x="3924300" y="3338512"/>
              <a:ext cx="1391088" cy="69742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d</a:t>
              </a:r>
              <a:r>
                <a:rPr lang="zh-CN" altLang="en-US" sz="2100" b="1" dirty="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</a:rPr>
                <a:t>＝</a:t>
              </a:r>
              <a:r>
                <a:rPr lang="en-US" altLang="zh-CN" sz="2100" b="1" dirty="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</a:rPr>
                <a:t>5cm</a:t>
              </a:r>
              <a:endParaRPr lang="zh-CN" altLang="en-US" sz="21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  <p:grpSp>
        <p:nvGrpSpPr>
          <p:cNvPr id="48" name="组合 40"/>
          <p:cNvGrpSpPr/>
          <p:nvPr/>
        </p:nvGrpSpPr>
        <p:grpSpPr>
          <a:xfrm>
            <a:off x="6518525" y="2384629"/>
            <a:ext cx="1687518" cy="1675209"/>
            <a:chOff x="6414425" y="2258379"/>
            <a:chExt cx="2250328" cy="2233914"/>
          </a:xfrm>
        </p:grpSpPr>
        <p:grpSp>
          <p:nvGrpSpPr>
            <p:cNvPr id="49" name="组合 32"/>
            <p:cNvGrpSpPr/>
            <p:nvPr/>
          </p:nvGrpSpPr>
          <p:grpSpPr>
            <a:xfrm>
              <a:off x="6414425" y="2258379"/>
              <a:ext cx="2233914" cy="2233914"/>
              <a:chOff x="6423950" y="2280223"/>
              <a:chExt cx="2233914" cy="2233914"/>
            </a:xfrm>
          </p:grpSpPr>
          <p:sp>
            <p:nvSpPr>
              <p:cNvPr id="51" name="椭圆 50"/>
              <p:cNvSpPr/>
              <p:nvPr/>
            </p:nvSpPr>
            <p:spPr>
              <a:xfrm>
                <a:off x="6423950" y="2280223"/>
                <a:ext cx="2233914" cy="2233914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350">
                  <a:solidFill>
                    <a:srgbClr val="FFFFFF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cxnSp>
            <p:nvCxnSpPr>
              <p:cNvPr id="52" name="直接连接符 51"/>
              <p:cNvCxnSpPr>
                <a:stCxn id="53" idx="6"/>
                <a:endCxn id="51" idx="6"/>
              </p:cNvCxnSpPr>
              <p:nvPr/>
            </p:nvCxnSpPr>
            <p:spPr>
              <a:xfrm>
                <a:off x="7581393" y="3391623"/>
                <a:ext cx="1076471" cy="6351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椭圆 52"/>
              <p:cNvSpPr/>
              <p:nvPr/>
            </p:nvSpPr>
            <p:spPr>
              <a:xfrm>
                <a:off x="7505183" y="3353518"/>
                <a:ext cx="76210" cy="7621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350">
                  <a:solidFill>
                    <a:srgbClr val="FFFFFF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50" name="TextBox 37"/>
            <p:cNvSpPr txBox="1"/>
            <p:nvPr/>
          </p:nvSpPr>
          <p:spPr>
            <a:xfrm>
              <a:off x="6962775" y="3338512"/>
              <a:ext cx="1701978" cy="6977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r</a:t>
              </a:r>
              <a:r>
                <a:rPr lang="zh-CN" altLang="en-US" sz="2100" b="1" dirty="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</a:rPr>
                <a:t>＝</a:t>
              </a:r>
              <a:r>
                <a:rPr lang="en-US" altLang="zh-CN" sz="2100" b="1" dirty="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</a:rPr>
                <a:t>3.5cm</a:t>
              </a:r>
              <a:endParaRPr lang="zh-CN" altLang="en-US" sz="21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4820" name="组合 9275"/>
          <p:cNvGrpSpPr/>
          <p:nvPr/>
        </p:nvGrpSpPr>
        <p:grpSpPr>
          <a:xfrm>
            <a:off x="5219700" y="915353"/>
            <a:ext cx="1926167" cy="1631587"/>
            <a:chOff x="3343" y="1350"/>
            <a:chExt cx="1617" cy="1369"/>
          </a:xfrm>
        </p:grpSpPr>
        <p:grpSp>
          <p:nvGrpSpPr>
            <p:cNvPr id="34833" name="组合 9272"/>
            <p:cNvGrpSpPr/>
            <p:nvPr/>
          </p:nvGrpSpPr>
          <p:grpSpPr>
            <a:xfrm>
              <a:off x="3343" y="1350"/>
              <a:ext cx="1617" cy="1369"/>
              <a:chOff x="3343" y="1350"/>
              <a:chExt cx="1617" cy="1369"/>
            </a:xfrm>
          </p:grpSpPr>
          <p:sp>
            <p:nvSpPr>
              <p:cNvPr id="9" name="椭圆 8"/>
              <p:cNvSpPr/>
              <p:nvPr/>
            </p:nvSpPr>
            <p:spPr bwMode="auto">
              <a:xfrm>
                <a:off x="3506" y="1354"/>
                <a:ext cx="806" cy="806"/>
              </a:xfrm>
              <a:prstGeom prst="ellipse">
                <a:avLst/>
              </a:prstGeom>
              <a:noFill/>
              <a:ln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lt1"/>
                    </a:solidFill>
                  </a14:hiddenFill>
                </a:ext>
              </a:ex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2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imes New Roman" panose="02020603050405020304"/>
                </a:endParaRPr>
              </a:p>
            </p:txBody>
          </p:sp>
          <p:sp>
            <p:nvSpPr>
              <p:cNvPr id="34836" name="TextBox 44"/>
              <p:cNvSpPr txBox="1"/>
              <p:nvPr/>
            </p:nvSpPr>
            <p:spPr>
              <a:xfrm>
                <a:off x="3805" y="1730"/>
                <a:ext cx="230" cy="44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600" b="1" i="1" dirty="0">
                    <a:latin typeface="Times New Roman" panose="02020603050405020304" pitchFamily="18" charset="0"/>
                    <a:sym typeface="Times New Roman" panose="02020603050405020304" pitchFamily="18" charset="0"/>
                  </a:rPr>
                  <a:t>O</a:t>
                </a:r>
                <a:endParaRPr lang="zh-CN" altLang="en-US" sz="2600" b="1" i="1" dirty="0">
                  <a:latin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  <p:sp>
            <p:nvSpPr>
              <p:cNvPr id="34837" name="TextBox 45"/>
              <p:cNvSpPr txBox="1"/>
              <p:nvPr/>
            </p:nvSpPr>
            <p:spPr>
              <a:xfrm>
                <a:off x="3573" y="1350"/>
                <a:ext cx="948" cy="47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600" b="1" dirty="0">
                    <a:latin typeface="Times New Roman" panose="02020603050405020304" pitchFamily="18" charset="0"/>
                    <a:sym typeface="Times New Roman" panose="02020603050405020304" pitchFamily="18" charset="0"/>
                  </a:rPr>
                  <a:t>6 cm</a:t>
                </a:r>
                <a:endParaRPr lang="zh-CN" altLang="en-US" sz="2600" b="1" dirty="0">
                  <a:latin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  <p:cxnSp>
            <p:nvCxnSpPr>
              <p:cNvPr id="12" name="直接连接符 11"/>
              <p:cNvCxnSpPr/>
              <p:nvPr/>
            </p:nvCxnSpPr>
            <p:spPr bwMode="auto">
              <a:xfrm>
                <a:off x="3506" y="1776"/>
                <a:ext cx="806" cy="0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4839" name="TextBox 51"/>
              <p:cNvSpPr txBox="1"/>
              <p:nvPr/>
            </p:nvSpPr>
            <p:spPr>
              <a:xfrm>
                <a:off x="3343" y="2209"/>
                <a:ext cx="1617" cy="5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800" b="1" i="1" dirty="0">
                    <a:latin typeface="Times New Roman" panose="02020603050405020304" pitchFamily="18" charset="0"/>
                    <a:sym typeface="Times New Roman" panose="02020603050405020304" pitchFamily="18" charset="0"/>
                  </a:rPr>
                  <a:t>r </a:t>
                </a:r>
                <a:r>
                  <a:rPr lang="en-US" altLang="zh-CN" sz="2800" b="1" dirty="0">
                    <a:latin typeface="Times New Roman" panose="02020603050405020304" pitchFamily="18" charset="0"/>
                    <a:sym typeface="Times New Roman" panose="02020603050405020304" pitchFamily="18" charset="0"/>
                  </a:rPr>
                  <a:t>=______</a:t>
                </a:r>
                <a:endParaRPr lang="en-US" altLang="zh-CN" sz="2800" b="1" dirty="0">
                  <a:latin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</p:grpSp>
        <p:sp>
          <p:nvSpPr>
            <p:cNvPr id="8" name="椭圆 7"/>
            <p:cNvSpPr/>
            <p:nvPr/>
          </p:nvSpPr>
          <p:spPr bwMode="auto">
            <a:xfrm>
              <a:off x="3897" y="1738"/>
              <a:ext cx="59" cy="5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2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Times New Roman" panose="02020603050405020304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5818188" y="1936115"/>
            <a:ext cx="1100137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3 cm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grpSp>
        <p:nvGrpSpPr>
          <p:cNvPr id="34823" name="组合 9271"/>
          <p:cNvGrpSpPr/>
          <p:nvPr/>
        </p:nvGrpSpPr>
        <p:grpSpPr>
          <a:xfrm>
            <a:off x="1979613" y="870903"/>
            <a:ext cx="1943100" cy="1658565"/>
            <a:chOff x="776" y="1395"/>
            <a:chExt cx="1631" cy="1392"/>
          </a:xfrm>
        </p:grpSpPr>
        <p:grpSp>
          <p:nvGrpSpPr>
            <p:cNvPr id="34826" name="组合 9269"/>
            <p:cNvGrpSpPr/>
            <p:nvPr/>
          </p:nvGrpSpPr>
          <p:grpSpPr>
            <a:xfrm>
              <a:off x="776" y="1395"/>
              <a:ext cx="1631" cy="1392"/>
              <a:chOff x="797" y="1394"/>
              <a:chExt cx="1631" cy="1392"/>
            </a:xfrm>
          </p:grpSpPr>
          <p:sp>
            <p:nvSpPr>
              <p:cNvPr id="34828" name="TextBox 9227"/>
              <p:cNvSpPr txBox="1"/>
              <p:nvPr/>
            </p:nvSpPr>
            <p:spPr>
              <a:xfrm>
                <a:off x="797" y="2276"/>
                <a:ext cx="1631" cy="5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800" b="1" i="1" dirty="0">
                    <a:latin typeface="Times New Roman" panose="02020603050405020304" pitchFamily="18" charset="0"/>
                    <a:sym typeface="Times New Roman" panose="02020603050405020304" pitchFamily="18" charset="0"/>
                  </a:rPr>
                  <a:t>d </a:t>
                </a:r>
                <a:r>
                  <a:rPr lang="en-US" altLang="zh-CN" sz="2800" b="1" dirty="0">
                    <a:latin typeface="Times New Roman" panose="02020603050405020304" pitchFamily="18" charset="0"/>
                    <a:sym typeface="Times New Roman" panose="02020603050405020304" pitchFamily="18" charset="0"/>
                  </a:rPr>
                  <a:t>=______</a:t>
                </a:r>
                <a:endParaRPr lang="en-US" altLang="zh-CN" sz="2800" b="1" dirty="0">
                  <a:latin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  <p:sp>
            <p:nvSpPr>
              <p:cNvPr id="43" name="椭圆 42"/>
              <p:cNvSpPr/>
              <p:nvPr/>
            </p:nvSpPr>
            <p:spPr bwMode="auto">
              <a:xfrm>
                <a:off x="1119" y="1394"/>
                <a:ext cx="806" cy="807"/>
              </a:xfrm>
              <a:prstGeom prst="ellipse">
                <a:avLst/>
              </a:prstGeom>
              <a:noFill/>
              <a:ln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lt1"/>
                    </a:solidFill>
                  </a14:hiddenFill>
                </a:ext>
              </a:ex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2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imes New Roman" panose="02020603050405020304"/>
                </a:endParaRPr>
              </a:p>
            </p:txBody>
          </p:sp>
          <p:cxnSp>
            <p:nvCxnSpPr>
              <p:cNvPr id="44" name="直接连接符 43"/>
              <p:cNvCxnSpPr>
                <a:endCxn id="43" idx="7"/>
              </p:cNvCxnSpPr>
              <p:nvPr/>
            </p:nvCxnSpPr>
            <p:spPr bwMode="auto">
              <a:xfrm flipV="1">
                <a:off x="1541" y="1505"/>
                <a:ext cx="267" cy="281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4831" name="TextBox 9223"/>
              <p:cNvSpPr txBox="1"/>
              <p:nvPr/>
            </p:nvSpPr>
            <p:spPr>
              <a:xfrm>
                <a:off x="1542" y="1552"/>
                <a:ext cx="886" cy="48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600" b="1" dirty="0">
                    <a:latin typeface="Times New Roman" panose="02020603050405020304" pitchFamily="18" charset="0"/>
                    <a:sym typeface="Times New Roman" panose="02020603050405020304" pitchFamily="18" charset="0"/>
                  </a:rPr>
                  <a:t>3 cm</a:t>
                </a:r>
                <a:endParaRPr lang="zh-CN" altLang="en-US" sz="2600" b="1" dirty="0">
                  <a:latin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  <p:sp>
            <p:nvSpPr>
              <p:cNvPr id="46" name="椭圆 45"/>
              <p:cNvSpPr/>
              <p:nvPr/>
            </p:nvSpPr>
            <p:spPr bwMode="auto">
              <a:xfrm>
                <a:off x="1513" y="1768"/>
                <a:ext cx="59" cy="56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26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imes New Roman" panose="02020603050405020304"/>
                </a:endParaRPr>
              </a:p>
            </p:txBody>
          </p:sp>
        </p:grpSp>
        <p:sp>
          <p:nvSpPr>
            <p:cNvPr id="34827" name="TextBox 44"/>
            <p:cNvSpPr txBox="1"/>
            <p:nvPr/>
          </p:nvSpPr>
          <p:spPr>
            <a:xfrm>
              <a:off x="1323" y="1732"/>
              <a:ext cx="230" cy="44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600" b="1" i="1" dirty="0">
                  <a:latin typeface="Times New Roman" panose="02020603050405020304" pitchFamily="18" charset="0"/>
                  <a:sym typeface="Times New Roman" panose="02020603050405020304" pitchFamily="18" charset="0"/>
                </a:rPr>
                <a:t>O</a:t>
              </a:r>
              <a:endParaRPr lang="zh-CN" altLang="en-US" sz="2600" b="1" i="1" dirty="0">
                <a:latin typeface="Times New Roman" panose="02020603050405020304" pitchFamily="18" charset="0"/>
                <a:sym typeface="Times New Roman" panose="02020603050405020304" pitchFamily="18" charset="0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2600960" y="1926590"/>
            <a:ext cx="11430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6 cm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35846" name="矩形 43"/>
          <p:cNvSpPr/>
          <p:nvPr/>
        </p:nvSpPr>
        <p:spPr>
          <a:xfrm>
            <a:off x="453390" y="158750"/>
            <a:ext cx="214757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看图填空。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grpSp>
        <p:nvGrpSpPr>
          <p:cNvPr id="35844" name="组合 9274"/>
          <p:cNvGrpSpPr/>
          <p:nvPr/>
        </p:nvGrpSpPr>
        <p:grpSpPr>
          <a:xfrm>
            <a:off x="1983656" y="2698433"/>
            <a:ext cx="2109788" cy="2146443"/>
            <a:chOff x="531" y="2597"/>
            <a:chExt cx="2648" cy="2632"/>
          </a:xfrm>
        </p:grpSpPr>
        <p:sp>
          <p:nvSpPr>
            <p:cNvPr id="15" name="矩形 14"/>
            <p:cNvSpPr/>
            <p:nvPr/>
          </p:nvSpPr>
          <p:spPr bwMode="auto">
            <a:xfrm>
              <a:off x="839" y="2597"/>
              <a:ext cx="1239" cy="124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/>
              </a:endParaRPr>
            </a:p>
          </p:txBody>
        </p:sp>
        <p:grpSp>
          <p:nvGrpSpPr>
            <p:cNvPr id="35861" name="组合 9273"/>
            <p:cNvGrpSpPr/>
            <p:nvPr/>
          </p:nvGrpSpPr>
          <p:grpSpPr>
            <a:xfrm>
              <a:off x="531" y="2608"/>
              <a:ext cx="2648" cy="2621"/>
              <a:chOff x="531" y="2608"/>
              <a:chExt cx="2648" cy="2621"/>
            </a:xfrm>
          </p:grpSpPr>
          <p:sp>
            <p:nvSpPr>
              <p:cNvPr id="35862" name="椭圆 9228"/>
              <p:cNvSpPr/>
              <p:nvPr/>
            </p:nvSpPr>
            <p:spPr>
              <a:xfrm>
                <a:off x="835" y="2608"/>
                <a:ext cx="1256" cy="1240"/>
              </a:xfrm>
              <a:prstGeom prst="ellipse">
                <a:avLst/>
              </a:prstGeom>
              <a:solidFill>
                <a:srgbClr val="FFFFCC"/>
              </a:solidFill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/>
              <a:p>
                <a:pPr>
                  <a:lnSpc>
                    <a:spcPct val="120000"/>
                  </a:lnSpc>
                </a:pPr>
                <a:endPara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  <p:sp>
            <p:nvSpPr>
              <p:cNvPr id="35863" name="TextBox 59"/>
              <p:cNvSpPr txBox="1"/>
              <p:nvPr/>
            </p:nvSpPr>
            <p:spPr>
              <a:xfrm>
                <a:off x="1306" y="2900"/>
                <a:ext cx="230" cy="74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800" b="1" i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  <a:sym typeface="Times New Roman" panose="02020603050405020304" pitchFamily="18" charset="0"/>
                  </a:rPr>
                  <a:t>O</a:t>
                </a:r>
                <a:endParaRPr lang="en-US" altLang="zh-CN" sz="2800" b="1" i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  <p:sp>
            <p:nvSpPr>
              <p:cNvPr id="19" name="椭圆 18"/>
              <p:cNvSpPr/>
              <p:nvPr/>
            </p:nvSpPr>
            <p:spPr bwMode="auto">
              <a:xfrm>
                <a:off x="1433" y="3237"/>
                <a:ext cx="58" cy="58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/>
                </a:endParaRPr>
              </a:p>
            </p:txBody>
          </p:sp>
          <p:cxnSp>
            <p:nvCxnSpPr>
              <p:cNvPr id="20" name="直接连接符 19"/>
              <p:cNvCxnSpPr/>
              <p:nvPr/>
            </p:nvCxnSpPr>
            <p:spPr bwMode="auto">
              <a:xfrm>
                <a:off x="837" y="3837"/>
                <a:ext cx="0" cy="144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/>
            </p:nvCxnSpPr>
            <p:spPr bwMode="auto">
              <a:xfrm>
                <a:off x="2066" y="3849"/>
                <a:ext cx="0" cy="142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2" name="直接箭头连接符 21"/>
              <p:cNvCxnSpPr/>
              <p:nvPr/>
            </p:nvCxnSpPr>
            <p:spPr bwMode="auto">
              <a:xfrm rot="10800000">
                <a:off x="839" y="3917"/>
                <a:ext cx="369" cy="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3" name="直接箭头连接符 22"/>
              <p:cNvCxnSpPr/>
              <p:nvPr/>
            </p:nvCxnSpPr>
            <p:spPr bwMode="auto">
              <a:xfrm flipV="1">
                <a:off x="1699" y="3917"/>
                <a:ext cx="379" cy="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sp>
            <p:nvSpPr>
              <p:cNvPr id="35869" name="TextBox 73"/>
              <p:cNvSpPr txBox="1"/>
              <p:nvPr/>
            </p:nvSpPr>
            <p:spPr>
              <a:xfrm>
                <a:off x="985" y="3741"/>
                <a:ext cx="1311" cy="74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  <a:sym typeface="Times New Roman" panose="02020603050405020304" pitchFamily="18" charset="0"/>
                  </a:rPr>
                  <a:t>10cm</a:t>
                </a:r>
                <a:endPara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  <p:sp>
            <p:nvSpPr>
              <p:cNvPr id="35870" name="TextBox 94"/>
              <p:cNvSpPr txBox="1"/>
              <p:nvPr/>
            </p:nvSpPr>
            <p:spPr>
              <a:xfrm>
                <a:off x="531" y="4484"/>
                <a:ext cx="2648" cy="74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800" b="1" i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  <a:sym typeface="Times New Roman" panose="02020603050405020304" pitchFamily="18" charset="0"/>
                  </a:rPr>
                  <a:t>d </a:t>
                </a:r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  <a:sym typeface="Times New Roman" panose="02020603050405020304" pitchFamily="18" charset="0"/>
                  </a:rPr>
                  <a:t>=______</a:t>
                </a:r>
                <a:endPara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</p:grpSp>
      </p:grpSp>
      <p:sp>
        <p:nvSpPr>
          <p:cNvPr id="36" name="TextBox 35"/>
          <p:cNvSpPr txBox="1"/>
          <p:nvPr/>
        </p:nvSpPr>
        <p:spPr>
          <a:xfrm>
            <a:off x="2540318" y="4247515"/>
            <a:ext cx="12700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10 cm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grpSp>
        <p:nvGrpSpPr>
          <p:cNvPr id="35847" name="组合 9277"/>
          <p:cNvGrpSpPr/>
          <p:nvPr/>
        </p:nvGrpSpPr>
        <p:grpSpPr>
          <a:xfrm>
            <a:off x="4813300" y="2577783"/>
            <a:ext cx="3790950" cy="1273967"/>
            <a:chOff x="3130" y="2694"/>
            <a:chExt cx="3184" cy="1069"/>
          </a:xfrm>
        </p:grpSpPr>
        <p:grpSp>
          <p:nvGrpSpPr>
            <p:cNvPr id="35851" name="组合 9276"/>
            <p:cNvGrpSpPr/>
            <p:nvPr/>
          </p:nvGrpSpPr>
          <p:grpSpPr>
            <a:xfrm>
              <a:off x="3130" y="2694"/>
              <a:ext cx="3184" cy="1069"/>
              <a:chOff x="3130" y="2694"/>
              <a:chExt cx="3184" cy="1069"/>
            </a:xfrm>
          </p:grpSpPr>
          <p:sp>
            <p:nvSpPr>
              <p:cNvPr id="35853" name="弦形 9241"/>
              <p:cNvSpPr/>
              <p:nvPr/>
            </p:nvSpPr>
            <p:spPr>
              <a:xfrm rot="-4120293">
                <a:off x="3506" y="2715"/>
                <a:ext cx="1007" cy="965"/>
              </a:xfrm>
              <a:custGeom>
                <a:avLst/>
                <a:gdLst/>
                <a:ahLst/>
                <a:cxnLst>
                  <a:cxn ang="0">
                    <a:pos x="680" y="934"/>
                  </a:cxn>
                  <a:cxn ang="0">
                    <a:pos x="503" y="965"/>
                  </a:cxn>
                  <a:cxn ang="0">
                    <a:pos x="0" y="483"/>
                  </a:cxn>
                  <a:cxn ang="0">
                    <a:pos x="323" y="33"/>
                  </a:cxn>
                  <a:cxn ang="0">
                    <a:pos x="680" y="934"/>
                  </a:cxn>
                </a:cxnLst>
                <a:pathLst>
                  <a:path w="1007" h="965">
                    <a:moveTo>
                      <a:pt x="680" y="934"/>
                    </a:moveTo>
                    <a:cubicBezTo>
                      <a:pt x="625" y="954"/>
                      <a:pt x="565" y="965"/>
                      <a:pt x="503" y="965"/>
                    </a:cubicBezTo>
                    <a:cubicBezTo>
                      <a:pt x="225" y="965"/>
                      <a:pt x="0" y="749"/>
                      <a:pt x="0" y="483"/>
                    </a:cubicBezTo>
                    <a:cubicBezTo>
                      <a:pt x="0" y="277"/>
                      <a:pt x="134" y="102"/>
                      <a:pt x="323" y="33"/>
                    </a:cubicBezTo>
                    <a:lnTo>
                      <a:pt x="680" y="934"/>
                    </a:lnTo>
                    <a:close/>
                  </a:path>
                </a:pathLst>
              </a:custGeom>
              <a:noFill/>
              <a:ln w="25400" cap="flat" cmpd="sng">
                <a:solidFill>
                  <a:srgbClr val="2D2D8A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 sz="240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cxnSp>
            <p:nvCxnSpPr>
              <p:cNvPr id="55" name="直接连接符 54"/>
              <p:cNvCxnSpPr/>
              <p:nvPr/>
            </p:nvCxnSpPr>
            <p:spPr bwMode="auto">
              <a:xfrm flipH="1">
                <a:off x="3130" y="3202"/>
                <a:ext cx="399" cy="501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6" name="直接连接符 55"/>
              <p:cNvCxnSpPr/>
              <p:nvPr/>
            </p:nvCxnSpPr>
            <p:spPr bwMode="auto">
              <a:xfrm flipH="1">
                <a:off x="3130" y="3702"/>
                <a:ext cx="1575" cy="0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>
                <a:stCxn id="35853" idx="0"/>
              </p:cNvCxnSpPr>
              <p:nvPr/>
            </p:nvCxnSpPr>
            <p:spPr bwMode="auto">
              <a:xfrm>
                <a:off x="4506" y="3206"/>
                <a:ext cx="205" cy="501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8" name="直接连接符 57"/>
              <p:cNvCxnSpPr>
                <a:stCxn id="35853" idx="0"/>
              </p:cNvCxnSpPr>
              <p:nvPr/>
            </p:nvCxnSpPr>
            <p:spPr bwMode="auto">
              <a:xfrm>
                <a:off x="4506" y="3206"/>
                <a:ext cx="11" cy="501"/>
              </a:xfrm>
              <a:prstGeom prst="line">
                <a:avLst/>
              </a:prstGeom>
              <a:ln>
                <a:prstDash val="dash"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5858" name="TextBox 92"/>
              <p:cNvSpPr txBox="1"/>
              <p:nvPr/>
            </p:nvSpPr>
            <p:spPr>
              <a:xfrm>
                <a:off x="3892" y="2764"/>
                <a:ext cx="230" cy="5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800" b="1" i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  <a:sym typeface="Times New Roman" panose="02020603050405020304" pitchFamily="18" charset="0"/>
                  </a:rPr>
                  <a:t>O</a:t>
                </a:r>
                <a:endParaRPr lang="en-US" altLang="zh-CN" sz="2800" b="1" i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  <p:sp>
            <p:nvSpPr>
              <p:cNvPr id="35859" name="TextBox 93"/>
              <p:cNvSpPr txBox="1"/>
              <p:nvPr/>
            </p:nvSpPr>
            <p:spPr>
              <a:xfrm>
                <a:off x="4725" y="3284"/>
                <a:ext cx="1589" cy="47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zh-CN" altLang="en-US" sz="26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  <a:sym typeface="Times New Roman" panose="02020603050405020304" pitchFamily="18" charset="0"/>
                  </a:rPr>
                  <a:t>高</a:t>
                </a:r>
                <a:r>
                  <a:rPr lang="en-US" altLang="zh-CN" sz="26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  <a:sym typeface="Times New Roman" panose="02020603050405020304" pitchFamily="18" charset="0"/>
                  </a:rPr>
                  <a:t>3.5 cm</a:t>
                </a:r>
                <a:endParaRPr lang="zh-CN" altLang="en-US" sz="26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 pitchFamily="18" charset="0"/>
                </a:endParaRPr>
              </a:p>
            </p:txBody>
          </p:sp>
        </p:grpSp>
        <p:sp>
          <p:nvSpPr>
            <p:cNvPr id="53" name="椭圆 52"/>
            <p:cNvSpPr/>
            <p:nvPr/>
          </p:nvSpPr>
          <p:spPr bwMode="auto">
            <a:xfrm>
              <a:off x="3957" y="3174"/>
              <a:ext cx="56" cy="5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  <a:sym typeface="Times New Roman" panose="02020603050405020304"/>
              </a:endParaRPr>
            </a:p>
          </p:txBody>
        </p:sp>
      </p:grpSp>
      <p:sp>
        <p:nvSpPr>
          <p:cNvPr id="35848" name="TextBox 51"/>
          <p:cNvSpPr txBox="1"/>
          <p:nvPr/>
        </p:nvSpPr>
        <p:spPr>
          <a:xfrm>
            <a:off x="5148263" y="4176395"/>
            <a:ext cx="2308225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r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=________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783580" y="4162425"/>
            <a:ext cx="178371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3.5 cm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5" name="任意多边形 4"/>
          <p:cNvSpPr/>
          <p:nvPr/>
        </p:nvSpPr>
        <p:spPr>
          <a:xfrm>
            <a:off x="6450965" y="3645535"/>
            <a:ext cx="108000" cy="129540"/>
          </a:xfrm>
          <a:custGeom>
            <a:avLst/>
            <a:gdLst>
              <a:gd name="connisteX0" fmla="*/ 0 w 71331"/>
              <a:gd name="connsiteY0" fmla="*/ 7346 h 152126"/>
              <a:gd name="connisteX1" fmla="*/ 65405 w 71331"/>
              <a:gd name="connsiteY1" fmla="*/ 7346 h 152126"/>
              <a:gd name="connisteX2" fmla="*/ 65405 w 71331"/>
              <a:gd name="connsiteY2" fmla="*/ 86086 h 152126"/>
              <a:gd name="connisteX3" fmla="*/ 65405 w 71331"/>
              <a:gd name="connsiteY3" fmla="*/ 152126 h 152126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71332" h="152126">
                <a:moveTo>
                  <a:pt x="0" y="7346"/>
                </a:moveTo>
                <a:cubicBezTo>
                  <a:pt x="13335" y="6076"/>
                  <a:pt x="52070" y="-8529"/>
                  <a:pt x="65405" y="7346"/>
                </a:cubicBezTo>
                <a:cubicBezTo>
                  <a:pt x="78740" y="23221"/>
                  <a:pt x="65405" y="56876"/>
                  <a:pt x="65405" y="86086"/>
                </a:cubicBezTo>
                <a:cubicBezTo>
                  <a:pt x="65405" y="115296"/>
                  <a:pt x="65405" y="140696"/>
                  <a:pt x="65405" y="152126"/>
                </a:cubicBezTo>
              </a:path>
            </a:pathLst>
          </a:cu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7" grpId="0"/>
      <p:bldP spid="36" grpId="0"/>
      <p:bldP spid="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55930" y="509270"/>
            <a:ext cx="8473440" cy="1038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用下面的方法可以测量没有标出圆心的圆的直径。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请你试一试。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3095" y="1562100"/>
            <a:ext cx="7418070" cy="162877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966470" y="3638550"/>
            <a:ext cx="73672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提示：根据圆内最长的线段是直径进行测量。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49250" y="577215"/>
            <a:ext cx="8084185" cy="823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fontAlgn="base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学校要建一个直径是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10m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的圆形花坛，你能用什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么方法画出这个圆？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42770" y="1715770"/>
            <a:ext cx="49002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花坛的半径：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71880" y="2419350"/>
            <a:ext cx="7233285" cy="15125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</a:pPr>
            <a:r>
              <a:rPr 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方法：先固定一点，再以此点为圆心，用长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的绳子（绳子要拉直，不能有弹力）绕此点旋转一周即可画出这个圆。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69590" y="4048125"/>
            <a:ext cx="2871470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</a:pPr>
            <a:r>
              <a:rPr 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（方法不唯一）</a:t>
            </a:r>
            <a:endParaRPr 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436245" y="417195"/>
            <a:ext cx="37719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5.填表（单位：m）。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1" name="表格 2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19200" y="1209040"/>
          <a:ext cx="6332220" cy="1296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5370"/>
                <a:gridCol w="1055370"/>
                <a:gridCol w="1055370"/>
                <a:gridCol w="1055370"/>
                <a:gridCol w="1055370"/>
                <a:gridCol w="1055370"/>
              </a:tblGrid>
              <a:tr h="64833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r</a:t>
                      </a:r>
                      <a:endParaRPr lang="en-US" altLang="zh-CN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0.24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b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1.42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2.6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33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en-US" altLang="zh-CN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0.86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1.04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68580" marR="68580" marT="34290" marB="34290" anchor="ctr">
                    <a:lnL w="19050">
                      <a:solidFill>
                        <a:srgbClr val="00B0F0"/>
                      </a:solidFill>
                      <a:prstDash val="solid"/>
                    </a:lnL>
                    <a:lnR w="19050">
                      <a:solidFill>
                        <a:srgbClr val="00B0F0"/>
                      </a:solidFill>
                      <a:prstDash val="solid"/>
                    </a:lnR>
                    <a:lnT w="19050">
                      <a:solidFill>
                        <a:srgbClr val="00B0F0"/>
                      </a:solidFill>
                      <a:prstDash val="solid"/>
                    </a:lnT>
                    <a:lnB w="1905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Box 4"/>
          <p:cNvSpPr txBox="1"/>
          <p:nvPr/>
        </p:nvSpPr>
        <p:spPr>
          <a:xfrm>
            <a:off x="2383632" y="1903810"/>
            <a:ext cx="90170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0.48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6" name="TextBox 5"/>
          <p:cNvSpPr txBox="1"/>
          <p:nvPr/>
        </p:nvSpPr>
        <p:spPr>
          <a:xfrm>
            <a:off x="3440907" y="1275160"/>
            <a:ext cx="90170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0.43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7" name="TextBox 6"/>
          <p:cNvSpPr txBox="1"/>
          <p:nvPr/>
        </p:nvSpPr>
        <p:spPr>
          <a:xfrm>
            <a:off x="4479132" y="1932385"/>
            <a:ext cx="90170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2.84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9" name="TextBox 7"/>
          <p:cNvSpPr txBox="1"/>
          <p:nvPr/>
        </p:nvSpPr>
        <p:spPr>
          <a:xfrm>
            <a:off x="5545932" y="1284685"/>
            <a:ext cx="90170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0.52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0" name="TextBox 8"/>
          <p:cNvSpPr txBox="1"/>
          <p:nvPr/>
        </p:nvSpPr>
        <p:spPr>
          <a:xfrm>
            <a:off x="6698456" y="1922860"/>
            <a:ext cx="6273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5.2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7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28600" y="514350"/>
            <a:ext cx="8480425" cy="2330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.想一想，我们已经学过的平面图形中哪些是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轴对称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图形？哪些图形的对称轴只有一条？哪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些不止一条？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61035" y="1808480"/>
            <a:ext cx="7614920" cy="1210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长方形、正方形、等腰梯形、等边三角形、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等腰三角形和圆都是轴对称图形。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3400" y="3105150"/>
            <a:ext cx="7614920" cy="17703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等腰梯形和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等腰三角形只有一条对称轴，长方形有两条对称轴，等边三角形有三条对称轴，正方形有四条对称轴，圆有无数条对称轴。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6" name="TextBox 1"/>
          <p:cNvSpPr txBox="1"/>
          <p:nvPr/>
        </p:nvSpPr>
        <p:spPr>
          <a:xfrm>
            <a:off x="434975" y="449580"/>
            <a:ext cx="66376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根据对称轴画出轴对称图形的另一半。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3557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9315" y="1235075"/>
            <a:ext cx="7556500" cy="2371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弧形 3"/>
          <p:cNvSpPr/>
          <p:nvPr/>
        </p:nvSpPr>
        <p:spPr bwMode="auto">
          <a:xfrm>
            <a:off x="2229803" y="1958975"/>
            <a:ext cx="604838" cy="581025"/>
          </a:xfrm>
          <a:prstGeom prst="arc">
            <a:avLst>
              <a:gd name="adj1" fmla="val 16200000"/>
              <a:gd name="adj2" fmla="val 5340733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9" name="弧形 8"/>
          <p:cNvSpPr/>
          <p:nvPr/>
        </p:nvSpPr>
        <p:spPr bwMode="auto">
          <a:xfrm>
            <a:off x="1964690" y="1671638"/>
            <a:ext cx="1136650" cy="1162050"/>
          </a:xfrm>
          <a:prstGeom prst="arc">
            <a:avLst>
              <a:gd name="adj1" fmla="val 16200000"/>
              <a:gd name="adj2" fmla="val 5340733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10" name="弧形 9"/>
          <p:cNvSpPr/>
          <p:nvPr/>
        </p:nvSpPr>
        <p:spPr bwMode="auto">
          <a:xfrm>
            <a:off x="5509578" y="1668463"/>
            <a:ext cx="1135063" cy="1160463"/>
          </a:xfrm>
          <a:prstGeom prst="arc">
            <a:avLst>
              <a:gd name="adj1" fmla="val 16200000"/>
              <a:gd name="adj2" fmla="val 5340733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ulim" panose="020B0600000101010101" pitchFamily="34" charset="-127"/>
                <a:ea typeface="Gulim" panose="020B0600000101010101" pitchFamily="34" charset="-127"/>
                <a:cs typeface="+mn-cs"/>
              </a:rPr>
              <a:t>      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6077268" y="1677353"/>
            <a:ext cx="577850" cy="566737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cxnSp>
      <p:cxnSp>
        <p:nvCxnSpPr>
          <p:cNvPr id="15" name="直接连接符 14"/>
          <p:cNvCxnSpPr/>
          <p:nvPr/>
        </p:nvCxnSpPr>
        <p:spPr>
          <a:xfrm flipV="1">
            <a:off x="6077903" y="2235200"/>
            <a:ext cx="566737" cy="588963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2" name="文本框 1"/>
          <p:cNvSpPr txBox="1"/>
          <p:nvPr/>
        </p:nvSpPr>
        <p:spPr>
          <a:xfrm>
            <a:off x="2064385" y="3208020"/>
            <a:ext cx="1036955" cy="39878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p>
            <a:r>
              <a:rPr lang="zh-CN" altLang="en-US" sz="2000" b="1"/>
              <a:t>对称轴</a:t>
            </a:r>
            <a:endParaRPr lang="zh-CN" altLang="en-US" sz="2000" b="1"/>
          </a:p>
        </p:txBody>
      </p:sp>
      <p:sp>
        <p:nvSpPr>
          <p:cNvPr id="12" name="文本框 11"/>
          <p:cNvSpPr txBox="1"/>
          <p:nvPr/>
        </p:nvSpPr>
        <p:spPr>
          <a:xfrm>
            <a:off x="5674360" y="3208020"/>
            <a:ext cx="1036955" cy="39878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p>
            <a:r>
              <a:rPr lang="zh-CN" altLang="en-US" sz="2000" b="1"/>
              <a:t>对称轴</a:t>
            </a:r>
            <a:endParaRPr lang="zh-CN" altLang="en-US" sz="2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矩形 43"/>
          <p:cNvSpPr>
            <a:spLocks noChangeArrowheads="1"/>
          </p:cNvSpPr>
          <p:nvPr/>
        </p:nvSpPr>
        <p:spPr bwMode="auto">
          <a:xfrm>
            <a:off x="374948" y="281878"/>
            <a:ext cx="8165256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rgbClr val="1C1C1C"/>
                </a:solidFill>
                <a:latin typeface="Arial" panose="020B0604020202020204" pitchFamily="34" charset="0"/>
                <a:ea typeface="楷体_GB2312" panose="0201060903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1C1C1C"/>
                </a:solidFill>
                <a:latin typeface="Arial" panose="020B0604020202020204" pitchFamily="34" charset="0"/>
                <a:ea typeface="楷体_GB2312" panose="0201060903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rgbClr val="1C1C1C"/>
                </a:solidFill>
                <a:latin typeface="Arial" panose="020B0604020202020204" pitchFamily="34" charset="0"/>
                <a:ea typeface="楷体_GB2312" panose="0201060903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1C1C1C"/>
                </a:solidFill>
                <a:latin typeface="Arial" panose="020B0604020202020204" pitchFamily="34" charset="0"/>
                <a:ea typeface="楷体_GB2312" panose="0201060903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rgbClr val="1C1C1C"/>
                </a:solidFill>
                <a:latin typeface="Arial" panose="020B0604020202020204" pitchFamily="34" charset="0"/>
                <a:ea typeface="楷体_GB2312" panose="0201060903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1C1C1C"/>
                </a:solidFill>
                <a:latin typeface="Arial" panose="020B0604020202020204" pitchFamily="34" charset="0"/>
                <a:ea typeface="楷体_GB2312" panose="0201060903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1C1C1C"/>
                </a:solidFill>
                <a:latin typeface="Arial" panose="020B0604020202020204" pitchFamily="34" charset="0"/>
                <a:ea typeface="楷体_GB2312" panose="0201060903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1C1C1C"/>
                </a:solidFill>
                <a:latin typeface="Arial" panose="020B0604020202020204" pitchFamily="34" charset="0"/>
                <a:ea typeface="楷体_GB2312" panose="0201060903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1C1C1C"/>
                </a:solidFill>
                <a:latin typeface="Arial" panose="020B0604020202020204" pitchFamily="34" charset="0"/>
                <a:ea typeface="楷体_GB2312" panose="02010609030101010101" pitchFamily="49" charset="-122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8.</a:t>
            </a: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在下列各图形中，你能分别画出几条对称轴？</a:t>
            </a:r>
            <a:endParaRPr lang="zh-CN" altLang="en-US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3590" y="946785"/>
            <a:ext cx="7214235" cy="3853815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>
            <a:off x="847090" y="1697990"/>
            <a:ext cx="1496060" cy="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H="1">
            <a:off x="1590040" y="1027430"/>
            <a:ext cx="0" cy="140400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935990" y="1219835"/>
            <a:ext cx="1295400" cy="99060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 flipV="1">
            <a:off x="1121410" y="1173480"/>
            <a:ext cx="993140" cy="1064895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1111250" y="2592705"/>
            <a:ext cx="1512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无数条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3495675" y="1707515"/>
            <a:ext cx="1496060" cy="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连接符 1"/>
          <p:cNvCxnSpPr/>
          <p:nvPr/>
        </p:nvCxnSpPr>
        <p:spPr>
          <a:xfrm flipH="1">
            <a:off x="4238625" y="1036955"/>
            <a:ext cx="0" cy="140400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3584575" y="1229360"/>
            <a:ext cx="1295400" cy="99060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 flipV="1">
            <a:off x="3769995" y="1183005"/>
            <a:ext cx="993140" cy="1064895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479165" y="2592070"/>
            <a:ext cx="1512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无数条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6208395" y="1655445"/>
            <a:ext cx="1496060" cy="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H="1">
            <a:off x="6951345" y="984885"/>
            <a:ext cx="0" cy="140400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6553200" y="2567940"/>
            <a:ext cx="1512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条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743585" y="4021455"/>
            <a:ext cx="1908000" cy="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1385570" y="4551045"/>
            <a:ext cx="1512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条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23" name="直接连接符 22"/>
          <p:cNvCxnSpPr/>
          <p:nvPr/>
        </p:nvCxnSpPr>
        <p:spPr>
          <a:xfrm flipH="1">
            <a:off x="4290060" y="3279775"/>
            <a:ext cx="0" cy="140400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3412490" y="3707765"/>
            <a:ext cx="1476000" cy="866775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 flipV="1">
            <a:off x="3562350" y="3623945"/>
            <a:ext cx="1524000" cy="91440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3959860" y="4561840"/>
            <a:ext cx="1512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条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27" name="直接连接符 26"/>
          <p:cNvCxnSpPr/>
          <p:nvPr/>
        </p:nvCxnSpPr>
        <p:spPr>
          <a:xfrm>
            <a:off x="5988685" y="4015740"/>
            <a:ext cx="1944000" cy="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 flipH="1">
            <a:off x="6969125" y="3345180"/>
            <a:ext cx="0" cy="1404000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6604635" y="4584065"/>
            <a:ext cx="1512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条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20" grpId="0"/>
      <p:bldP spid="22" grpId="0"/>
      <p:bldP spid="26" grpId="0"/>
      <p:bldP spid="29" grpId="0"/>
    </p:bldLst>
  </p:timing>
</p:sld>
</file>

<file path=ppt/tags/tag1.xml><?xml version="1.0" encoding="utf-8"?>
<p:tagLst xmlns:p="http://schemas.openxmlformats.org/presentationml/2006/main">
  <p:tag name="KSO_WM_UNIT_TABLE_BEAUTIFY" val="smartTable{3506cfc7-2ab2-4996-b23c-91e28695104a}"/>
  <p:tag name="TABLE_ENDDRAG_ORIGIN_RECT" val="498*102"/>
  <p:tag name="TABLE_ENDDRAG_RECT" val="108*103*498*102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924</Words>
  <Application>WPS 演示</Application>
  <PresentationFormat>在屏幕上显示</PresentationFormat>
  <Paragraphs>162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7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Times New Roman</vt:lpstr>
      <vt:lpstr>Gulim</vt:lpstr>
      <vt:lpstr>楷体_GB2312</vt:lpstr>
      <vt:lpstr>新宋体</vt:lpstr>
      <vt:lpstr>Arial Narrow</vt:lpstr>
      <vt:lpstr>Bell MT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2022-09-02T03:08:28Z</dcterms:created>
  <dcterms:modified xsi:type="dcterms:W3CDTF">2022-09-02T03:08:28Z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F13A3A11B44E433DB9E52A6251E0E6BA</vt:lpwstr>
  </property>
</Properties>
</file>