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68" r:id="rId3"/>
    <p:sldId id="540" r:id="rId4"/>
    <p:sldId id="447" r:id="rId5"/>
    <p:sldId id="558" r:id="rId6"/>
    <p:sldId id="486" r:id="rId7"/>
    <p:sldId id="410" r:id="rId8"/>
    <p:sldId id="487" r:id="rId9"/>
    <p:sldId id="500" r:id="rId10"/>
    <p:sldId id="440" r:id="rId11"/>
    <p:sldId id="543" r:id="rId12"/>
    <p:sldId id="443" r:id="rId13"/>
    <p:sldId id="417" r:id="rId14"/>
    <p:sldId id="544" r:id="rId15"/>
    <p:sldId id="418" r:id="rId16"/>
    <p:sldId id="557" r:id="rId17"/>
    <p:sldId id="463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CCFF"/>
    <a:srgbClr val="FF00FF"/>
    <a:srgbClr val="0000FF"/>
    <a:srgbClr val="99FF66"/>
    <a:srgbClr val="9999FF"/>
    <a:srgbClr val="FFCCFF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2"/>
    <p:restoredTop sz="93846"/>
  </p:normalViewPr>
  <p:slideViewPr>
    <p:cSldViewPr showGuides="1">
      <p:cViewPr>
        <p:scale>
          <a:sx n="66" d="100"/>
          <a:sy n="66" d="100"/>
        </p:scale>
        <p:origin x="-30" y="-846"/>
      </p:cViewPr>
      <p:guideLst>
        <p:guide orient="horz" pos="1645"/>
        <p:guide pos="588"/>
        <p:guide pos="2960"/>
        <p:guide pos="5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2" Type="http://schemas.openxmlformats.org/officeDocument/2006/relationships/image" Target="../media/image34.wmf"/><Relationship Id="rId11" Type="http://schemas.openxmlformats.org/officeDocument/2006/relationships/image" Target="../media/image33.wmf"/><Relationship Id="rId10" Type="http://schemas.openxmlformats.org/officeDocument/2006/relationships/image" Target="../media/image32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5.wmf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1.png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3.wmf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34.wmf"/><Relationship Id="rId24" Type="http://schemas.openxmlformats.org/officeDocument/2006/relationships/oleObject" Target="../embeddings/oleObject28.bin"/><Relationship Id="rId23" Type="http://schemas.openxmlformats.org/officeDocument/2006/relationships/image" Target="../media/image33.wmf"/><Relationship Id="rId22" Type="http://schemas.openxmlformats.org/officeDocument/2006/relationships/oleObject" Target="../embeddings/oleObject27.bin"/><Relationship Id="rId21" Type="http://schemas.openxmlformats.org/officeDocument/2006/relationships/image" Target="../media/image32.wmf"/><Relationship Id="rId20" Type="http://schemas.openxmlformats.org/officeDocument/2006/relationships/oleObject" Target="../embeddings/oleObject26.bin"/><Relationship Id="rId2" Type="http://schemas.openxmlformats.org/officeDocument/2006/relationships/oleObject" Target="../embeddings/oleObject17.bin"/><Relationship Id="rId19" Type="http://schemas.openxmlformats.org/officeDocument/2006/relationships/image" Target="../media/image31.wmf"/><Relationship Id="rId18" Type="http://schemas.openxmlformats.org/officeDocument/2006/relationships/oleObject" Target="../embeddings/oleObject25.bin"/><Relationship Id="rId17" Type="http://schemas.openxmlformats.org/officeDocument/2006/relationships/image" Target="../media/image30.wmf"/><Relationship Id="rId16" Type="http://schemas.openxmlformats.org/officeDocument/2006/relationships/oleObject" Target="../embeddings/oleObject24.bin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23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33.bin"/><Relationship Id="rId7" Type="http://schemas.openxmlformats.org/officeDocument/2006/relationships/oleObject" Target="../embeddings/oleObject32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35.wmf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1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oleObject" Target="../embeddings/oleObject5.bin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83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0484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85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86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8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9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1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2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3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4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5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6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7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8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499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0500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1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2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3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4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5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6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7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8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9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0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1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2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3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4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5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6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7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8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9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0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1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2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23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0524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5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6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7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8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9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0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1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2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3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4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5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6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7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8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39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0540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1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2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3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4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5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6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7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8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9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50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0551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2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3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4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5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6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7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8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9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0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1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2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3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4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5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6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7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8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9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0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1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2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3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4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5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6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7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8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9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0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1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82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0583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4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5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6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7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8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9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0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1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2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3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4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5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6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7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8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9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0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1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2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3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4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5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6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7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8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9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0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1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2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3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4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5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6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7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8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9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0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1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2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3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4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5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6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7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628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0629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0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1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2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3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4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5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6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7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8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9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640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641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642" name="文本框 39"/>
          <p:cNvSpPr txBox="1"/>
          <p:nvPr/>
        </p:nvSpPr>
        <p:spPr>
          <a:xfrm>
            <a:off x="322263" y="2249488"/>
            <a:ext cx="8502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倒数的认识    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643" name="组合 48"/>
          <p:cNvGrpSpPr/>
          <p:nvPr/>
        </p:nvGrpSpPr>
        <p:grpSpPr>
          <a:xfrm>
            <a:off x="2338388" y="1016000"/>
            <a:ext cx="5208587" cy="768350"/>
            <a:chOff x="3497" y="1286"/>
            <a:chExt cx="8199" cy="1209"/>
          </a:xfrm>
        </p:grpSpPr>
        <p:sp>
          <p:nvSpPr>
            <p:cNvPr id="2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分数除法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497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3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0646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697038" y="701675"/>
            <a:ext cx="482917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的倒数是多少？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有倒数吗？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73463" y="1433513"/>
            <a:ext cx="12763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1=1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79763" y="2112963"/>
            <a:ext cx="1968500" cy="522287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的倒数是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3725" y="2879725"/>
            <a:ext cx="46482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乘任何数都等于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，不等于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6288" y="3563938"/>
            <a:ext cx="1790700" cy="522287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没有倒数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ldLvl="0" animBg="1"/>
      <p:bldP spid="5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3"/>
          <p:cNvSpPr txBox="1"/>
          <p:nvPr/>
        </p:nvSpPr>
        <p:spPr>
          <a:xfrm>
            <a:off x="1190625" y="1089025"/>
            <a:ext cx="382905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写出下面各数的倒数。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1611313" y="1789113"/>
          <a:ext cx="56165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2209800" imgH="393700" progId="Equation.DSMT4">
                  <p:embed/>
                </p:oleObj>
              </mc:Choice>
              <mc:Fallback>
                <p:oleObj name="" r:id="rId1" imgW="22098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1313" y="1789113"/>
                        <a:ext cx="561657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09725" y="2932113"/>
          <a:ext cx="6826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266700" imgH="393065" progId="Equation.DSMT4">
                  <p:embed/>
                </p:oleObj>
              </mc:Choice>
              <mc:Fallback>
                <p:oleObj name="" r:id="rId3" imgW="266700" imgH="393065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725" y="2932113"/>
                        <a:ext cx="682625" cy="1008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51475" y="2897188"/>
          <a:ext cx="5524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5" imgW="215900" imgH="393065" progId="Equation.DSMT4">
                  <p:embed/>
                </p:oleObj>
              </mc:Choice>
              <mc:Fallback>
                <p:oleObj name="" r:id="rId5" imgW="215900" imgH="39306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1475" y="2897188"/>
                        <a:ext cx="552450" cy="1008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43213" y="2906713"/>
          <a:ext cx="7159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7" imgW="279400" imgH="393700" progId="Equation.DSMT4">
                  <p:embed/>
                </p:oleObj>
              </mc:Choice>
              <mc:Fallback>
                <p:oleObj name="" r:id="rId7" imgW="279400" imgH="3937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213" y="2906713"/>
                        <a:ext cx="715962" cy="1008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708775" y="2911475"/>
          <a:ext cx="6842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9" imgW="266700" imgH="393065" progId="Equation.DSMT4">
                  <p:embed/>
                </p:oleObj>
              </mc:Choice>
              <mc:Fallback>
                <p:oleObj name="" r:id="rId9" imgW="266700" imgH="39306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08775" y="2911475"/>
                        <a:ext cx="684213" cy="1008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141788" y="2890838"/>
          <a:ext cx="7175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1" imgW="279400" imgH="393700" progId="Equation.DSMT4">
                  <p:embed/>
                </p:oleObj>
              </mc:Choice>
              <mc:Fallback>
                <p:oleObj name="" r:id="rId11" imgW="279400" imgH="3937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1788" y="2890838"/>
                        <a:ext cx="717550" cy="1008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文本框 5"/>
          <p:cNvSpPr txBox="1"/>
          <p:nvPr/>
        </p:nvSpPr>
        <p:spPr>
          <a:xfrm>
            <a:off x="3571875" y="176213"/>
            <a:ext cx="22447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9" name="Picture 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6"/>
          <a:stretch>
            <a:fillRect/>
          </a:stretch>
        </p:blipFill>
        <p:spPr>
          <a:xfrm>
            <a:off x="644525" y="479425"/>
            <a:ext cx="1446213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4"/>
          <p:cNvSpPr txBox="1">
            <a:spLocks noChangeArrowheads="1"/>
          </p:cNvSpPr>
          <p:nvPr/>
        </p:nvSpPr>
        <p:spPr bwMode="auto">
          <a:xfrm>
            <a:off x="498475" y="771525"/>
            <a:ext cx="600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1.</a:t>
            </a: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将互为倒数的两个数用线连起来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pSp>
        <p:nvGrpSpPr>
          <p:cNvPr id="31746" name="组合 10"/>
          <p:cNvGrpSpPr/>
          <p:nvPr/>
        </p:nvGrpSpPr>
        <p:grpSpPr>
          <a:xfrm>
            <a:off x="0" y="-7937"/>
            <a:ext cx="2209800" cy="522287"/>
            <a:chOff x="0" y="1"/>
            <a:chExt cx="3480" cy="820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9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1750" name="Picture 7" descr="F:\刘静\ppt\儿童课件\2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4313" y="3814763"/>
            <a:ext cx="1006475" cy="113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P28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练习六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187450" y="1635125"/>
            <a:ext cx="720725" cy="2449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53" name="对象 2"/>
          <p:cNvGraphicFramePr>
            <a:graphicFrameLocks noChangeAspect="1"/>
          </p:cNvGraphicFramePr>
          <p:nvPr/>
        </p:nvGraphicFramePr>
        <p:xfrm>
          <a:off x="1350963" y="1635125"/>
          <a:ext cx="393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2" imgW="215900" imgH="393065" progId="Equation.DSMT4">
                  <p:embed/>
                </p:oleObj>
              </mc:Choice>
              <mc:Fallback>
                <p:oleObj name="" r:id="rId2" imgW="215900" imgH="393065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0963" y="1635125"/>
                        <a:ext cx="3937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3"/>
          <p:cNvGraphicFramePr>
            <a:graphicFrameLocks noChangeAspect="1"/>
          </p:cNvGraphicFramePr>
          <p:nvPr/>
        </p:nvGraphicFramePr>
        <p:xfrm>
          <a:off x="1420813" y="2641600"/>
          <a:ext cx="254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4" imgW="127000" imgH="177165" progId="Equation.DSMT4">
                  <p:embed/>
                </p:oleObj>
              </mc:Choice>
              <mc:Fallback>
                <p:oleObj name="" r:id="rId4" imgW="127000" imgH="177165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813" y="2641600"/>
                        <a:ext cx="254000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对象 4"/>
          <p:cNvGraphicFramePr>
            <a:graphicFrameLocks noChangeAspect="1"/>
          </p:cNvGraphicFramePr>
          <p:nvPr/>
        </p:nvGraphicFramePr>
        <p:xfrm>
          <a:off x="1408113" y="3286125"/>
          <a:ext cx="279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6" imgW="152400" imgH="393700" progId="Equation.DSMT4">
                  <p:embed/>
                </p:oleObj>
              </mc:Choice>
              <mc:Fallback>
                <p:oleObj name="" r:id="rId6" imgW="152400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8113" y="3286125"/>
                        <a:ext cx="2794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: 圆角 6"/>
          <p:cNvSpPr/>
          <p:nvPr/>
        </p:nvSpPr>
        <p:spPr>
          <a:xfrm>
            <a:off x="2987675" y="1635125"/>
            <a:ext cx="720725" cy="2449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57" name="对象 7"/>
          <p:cNvGraphicFramePr>
            <a:graphicFrameLocks noChangeAspect="1"/>
          </p:cNvGraphicFramePr>
          <p:nvPr/>
        </p:nvGraphicFramePr>
        <p:xfrm>
          <a:off x="3208338" y="1635125"/>
          <a:ext cx="277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8" imgW="152400" imgH="393065" progId="Equation.DSMT4">
                  <p:embed/>
                </p:oleObj>
              </mc:Choice>
              <mc:Fallback>
                <p:oleObj name="" r:id="rId8" imgW="152400" imgH="39306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8338" y="1635125"/>
                        <a:ext cx="2778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对象 8"/>
          <p:cNvGraphicFramePr>
            <a:graphicFrameLocks noChangeAspect="1"/>
          </p:cNvGraphicFramePr>
          <p:nvPr/>
        </p:nvGraphicFramePr>
        <p:xfrm>
          <a:off x="3132138" y="24241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0" imgW="215900" imgH="393065" progId="Equation.DSMT4">
                  <p:embed/>
                </p:oleObj>
              </mc:Choice>
              <mc:Fallback>
                <p:oleObj name="" r:id="rId10" imgW="215900" imgH="393065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2138" y="2424113"/>
                        <a:ext cx="431800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对象 9"/>
          <p:cNvGraphicFramePr>
            <a:graphicFrameLocks noChangeAspect="1"/>
          </p:cNvGraphicFramePr>
          <p:nvPr/>
        </p:nvGraphicFramePr>
        <p:xfrm>
          <a:off x="3219450" y="3286125"/>
          <a:ext cx="255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2" imgW="139700" imgH="393700" progId="Equation.DSMT4">
                  <p:embed/>
                </p:oleObj>
              </mc:Choice>
              <mc:Fallback>
                <p:oleObj name="" r:id="rId12" imgW="139700" imgH="3937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19450" y="3286125"/>
                        <a:ext cx="2555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: 圆角 10"/>
          <p:cNvSpPr/>
          <p:nvPr/>
        </p:nvSpPr>
        <p:spPr>
          <a:xfrm>
            <a:off x="5564188" y="1635125"/>
            <a:ext cx="719138" cy="2449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61" name="对象 11"/>
          <p:cNvGraphicFramePr>
            <a:graphicFrameLocks noChangeAspect="1"/>
          </p:cNvGraphicFramePr>
          <p:nvPr/>
        </p:nvGraphicFramePr>
        <p:xfrm>
          <a:off x="5715000" y="1635125"/>
          <a:ext cx="419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4" imgW="228600" imgH="393700" progId="Equation.DSMT4">
                  <p:embed/>
                </p:oleObj>
              </mc:Choice>
              <mc:Fallback>
                <p:oleObj name="" r:id="rId14" imgW="228600" imgH="3937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5000" y="1635125"/>
                        <a:ext cx="4191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对象 12"/>
          <p:cNvGraphicFramePr>
            <a:graphicFrameLocks noChangeAspect="1"/>
          </p:cNvGraphicFramePr>
          <p:nvPr/>
        </p:nvGraphicFramePr>
        <p:xfrm>
          <a:off x="5656263" y="2641600"/>
          <a:ext cx="536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6" imgW="266065" imgH="177800" progId="Equation.DSMT4">
                  <p:embed/>
                </p:oleObj>
              </mc:Choice>
              <mc:Fallback>
                <p:oleObj name="" r:id="rId16" imgW="266065" imgH="1778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6263" y="2641600"/>
                        <a:ext cx="536575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对象 13"/>
          <p:cNvGraphicFramePr>
            <a:graphicFrameLocks noChangeAspect="1"/>
          </p:cNvGraphicFramePr>
          <p:nvPr/>
        </p:nvGraphicFramePr>
        <p:xfrm>
          <a:off x="5726113" y="3286125"/>
          <a:ext cx="395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8" imgW="215900" imgH="393065" progId="Equation.DSMT4">
                  <p:embed/>
                </p:oleObj>
              </mc:Choice>
              <mc:Fallback>
                <p:oleObj name="" r:id="rId18" imgW="215900" imgH="393065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26113" y="3286125"/>
                        <a:ext cx="3952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: 圆角 14"/>
          <p:cNvSpPr/>
          <p:nvPr/>
        </p:nvSpPr>
        <p:spPr>
          <a:xfrm>
            <a:off x="7364413" y="1635125"/>
            <a:ext cx="719138" cy="2449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65" name="对象 15"/>
          <p:cNvGraphicFramePr>
            <a:graphicFrameLocks noChangeAspect="1"/>
          </p:cNvGraphicFramePr>
          <p:nvPr/>
        </p:nvGraphicFramePr>
        <p:xfrm>
          <a:off x="7458075" y="1635125"/>
          <a:ext cx="5318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20" imgW="292100" imgH="393700" progId="Equation.DSMT4">
                  <p:embed/>
                </p:oleObj>
              </mc:Choice>
              <mc:Fallback>
                <p:oleObj name="" r:id="rId20" imgW="292100" imgH="3937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8075" y="1635125"/>
                        <a:ext cx="53181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6" name="对象 16"/>
          <p:cNvGraphicFramePr>
            <a:graphicFrameLocks noChangeAspect="1"/>
          </p:cNvGraphicFramePr>
          <p:nvPr/>
        </p:nvGraphicFramePr>
        <p:xfrm>
          <a:off x="7508875" y="24241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22" imgW="215900" imgH="393065" progId="Equation.DSMT4">
                  <p:embed/>
                </p:oleObj>
              </mc:Choice>
              <mc:Fallback>
                <p:oleObj name="" r:id="rId22" imgW="215900" imgH="3930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08875" y="2424113"/>
                        <a:ext cx="431800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对象 17"/>
          <p:cNvGraphicFramePr>
            <a:graphicFrameLocks noChangeAspect="1"/>
          </p:cNvGraphicFramePr>
          <p:nvPr/>
        </p:nvGraphicFramePr>
        <p:xfrm>
          <a:off x="7515225" y="3286125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4" imgW="228600" imgH="393700" progId="Equation.DSMT4">
                  <p:embed/>
                </p:oleObj>
              </mc:Choice>
              <mc:Fallback>
                <p:oleObj name="" r:id="rId24" imgW="228600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15225" y="3286125"/>
                        <a:ext cx="41751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1835150" y="2211388"/>
            <a:ext cx="1296988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35150" y="2890838"/>
            <a:ext cx="1296988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785938" y="2082800"/>
            <a:ext cx="1382713" cy="1530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35700" y="2097088"/>
            <a:ext cx="1273175" cy="1625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218238" y="2211388"/>
            <a:ext cx="1239838" cy="66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218238" y="2890838"/>
            <a:ext cx="1238250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28625" y="568325"/>
            <a:ext cx="5146675" cy="565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下面的说法对不对？为什么？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770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P28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练习六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771" name="组合 7"/>
          <p:cNvGrpSpPr/>
          <p:nvPr/>
        </p:nvGrpSpPr>
        <p:grpSpPr>
          <a:xfrm>
            <a:off x="209550" y="1255713"/>
            <a:ext cx="7634288" cy="720725"/>
            <a:chOff x="251520" y="1360488"/>
            <a:chExt cx="7633468" cy="720000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251520" y="1492117"/>
              <a:ext cx="7633468" cy="52144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）   与     的乘积为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，所以     和     互为倒数。 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773" name="对象 3"/>
            <p:cNvGraphicFramePr>
              <a:graphicFrameLocks noChangeAspect="1"/>
            </p:cNvGraphicFramePr>
            <p:nvPr/>
          </p:nvGraphicFramePr>
          <p:xfrm>
            <a:off x="1116236" y="1360488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1" imgW="215900" imgH="393065" progId="Equation.DSMT4">
                    <p:embed/>
                  </p:oleObj>
                </mc:Choice>
                <mc:Fallback>
                  <p:oleObj name="" r:id="rId1" imgW="215900" imgH="393065" progId="Equation.DSMT4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16236" y="1360488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4" name="对象 4"/>
            <p:cNvGraphicFramePr>
              <a:graphicFrameLocks noChangeAspect="1"/>
            </p:cNvGraphicFramePr>
            <p:nvPr/>
          </p:nvGraphicFramePr>
          <p:xfrm>
            <a:off x="1908324" y="1360488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3" imgW="215900" imgH="393065" progId="Equation.DSMT4">
                    <p:embed/>
                  </p:oleObj>
                </mc:Choice>
                <mc:Fallback>
                  <p:oleObj name="" r:id="rId3" imgW="215900" imgH="393065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08324" y="1360488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5" name="对象 5"/>
            <p:cNvGraphicFramePr>
              <a:graphicFrameLocks noChangeAspect="1"/>
            </p:cNvGraphicFramePr>
            <p:nvPr/>
          </p:nvGraphicFramePr>
          <p:xfrm>
            <a:off x="5004668" y="1360488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04668" y="1360488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6" name="对象 6"/>
            <p:cNvGraphicFramePr>
              <a:graphicFrameLocks noChangeAspect="1"/>
            </p:cNvGraphicFramePr>
            <p:nvPr/>
          </p:nvGraphicFramePr>
          <p:xfrm>
            <a:off x="5832179" y="1360488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7" imgW="215900" imgH="393065" progId="Equation.DSMT4">
                    <p:embed/>
                  </p:oleObj>
                </mc:Choice>
                <mc:Fallback>
                  <p:oleObj name="" r:id="rId7" imgW="215900" imgH="393065" progId="Equation.DSMT4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832179" y="1360488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77" name="组合 8"/>
          <p:cNvGrpSpPr/>
          <p:nvPr/>
        </p:nvGrpSpPr>
        <p:grpSpPr>
          <a:xfrm>
            <a:off x="209550" y="2012950"/>
            <a:ext cx="7634288" cy="763588"/>
            <a:chOff x="251520" y="1350601"/>
            <a:chExt cx="7633468" cy="763001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251520" y="1491780"/>
              <a:ext cx="7633468" cy="5215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）              ，所以            互为倒数。   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779" name="对象 10"/>
            <p:cNvGraphicFramePr>
              <a:graphicFrameLocks noChangeAspect="1"/>
            </p:cNvGraphicFramePr>
            <p:nvPr/>
          </p:nvGraphicFramePr>
          <p:xfrm>
            <a:off x="1116236" y="1392877"/>
            <a:ext cx="139541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8" imgW="761365" imgH="393700" progId="Equation.DSMT4">
                    <p:embed/>
                  </p:oleObj>
                </mc:Choice>
                <mc:Fallback>
                  <p:oleObj name="" r:id="rId8" imgW="761365" imgH="393700" progId="Equation.DSMT4">
                    <p:embed/>
                    <p:pic>
                      <p:nvPicPr>
                        <p:cNvPr id="0" name="图片 310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16236" y="1392877"/>
                          <a:ext cx="1395413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0" name="对象 12"/>
            <p:cNvGraphicFramePr>
              <a:graphicFrameLocks noChangeAspect="1"/>
            </p:cNvGraphicFramePr>
            <p:nvPr/>
          </p:nvGraphicFramePr>
          <p:xfrm>
            <a:off x="3580097" y="1350601"/>
            <a:ext cx="97631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" r:id="rId10" imgW="533400" imgH="393700" progId="Equation.DSMT4">
                    <p:embed/>
                  </p:oleObj>
                </mc:Choice>
                <mc:Fallback>
                  <p:oleObj name="" r:id="rId10" imgW="533400" imgH="393700" progId="Equation.DSMT4">
                    <p:embed/>
                    <p:pic>
                      <p:nvPicPr>
                        <p:cNvPr id="0" name="图片 310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80097" y="1350601"/>
                          <a:ext cx="976313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7325" y="2911475"/>
            <a:ext cx="3868738" cy="5222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的倒数还是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7325" y="3649663"/>
            <a:ext cx="76342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）一个数的倒数一定比这个数小。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669213" y="1335088"/>
            <a:ext cx="5397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6091238" y="2147888"/>
            <a:ext cx="5397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475038" y="2933700"/>
            <a:ext cx="5397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标注 9"/>
          <p:cNvSpPr/>
          <p:nvPr/>
        </p:nvSpPr>
        <p:spPr>
          <a:xfrm>
            <a:off x="4162425" y="2933700"/>
            <a:ext cx="2276475" cy="500063"/>
          </a:xfrm>
          <a:prstGeom prst="wedgeRectCallout">
            <a:avLst>
              <a:gd name="adj1" fmla="val -61090"/>
              <a:gd name="adj2" fmla="val -41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没有倒数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6010275" y="3622675"/>
            <a:ext cx="5397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圆角矩形标注 10"/>
          <p:cNvSpPr/>
          <p:nvPr/>
        </p:nvSpPr>
        <p:spPr>
          <a:xfrm>
            <a:off x="2511425" y="4352925"/>
            <a:ext cx="4568825" cy="522288"/>
          </a:xfrm>
          <a:prstGeom prst="wedgeRoundRectCallout">
            <a:avLst>
              <a:gd name="adj1" fmla="val -3521"/>
              <a:gd name="adj2" fmla="val -8309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真分数的倒数比它本身大。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标注 9"/>
          <p:cNvSpPr/>
          <p:nvPr/>
        </p:nvSpPr>
        <p:spPr>
          <a:xfrm>
            <a:off x="6873875" y="2155825"/>
            <a:ext cx="2033588" cy="1300163"/>
          </a:xfrm>
          <a:prstGeom prst="wedgeRectCallout">
            <a:avLst>
              <a:gd name="adj1" fmla="val -62898"/>
              <a:gd name="adj2" fmla="val -286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fontAlgn="base" latinLnBrk="1" hangingPunct="1"/>
            <a:r>
              <a:rPr lang="zh-CN" altLang="en-US" sz="280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乘积是</a:t>
            </a:r>
            <a:r>
              <a:rPr lang="en-US" altLang="zh-CN" sz="280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两个数</a:t>
            </a:r>
            <a:r>
              <a:rPr lang="zh-CN" altLang="en-US" sz="280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互为倒数。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bldLvl="0" animBg="1"/>
      <p:bldP spid="23" grpId="0"/>
      <p:bldP spid="27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10"/>
          <p:cNvSpPr/>
          <p:nvPr/>
        </p:nvSpPr>
        <p:spPr>
          <a:xfrm>
            <a:off x="536575" y="642938"/>
            <a:ext cx="452755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小兵和小丽谁说得对？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文本框 23624"/>
          <p:cNvSpPr txBox="1"/>
          <p:nvPr/>
        </p:nvSpPr>
        <p:spPr>
          <a:xfrm>
            <a:off x="899160" y="3723005"/>
            <a:ext cx="82448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答：小兵说得对，乘积是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的两个数就互为倒数。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3795" name="文本框 2"/>
          <p:cNvSpPr txBox="1"/>
          <p:nvPr/>
        </p:nvSpPr>
        <p:spPr>
          <a:xfrm>
            <a:off x="3260725" y="123825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P28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练习六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T5)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73685" y="1790700"/>
            <a:ext cx="3629025" cy="1079500"/>
          </a:xfrm>
          <a:prstGeom prst="wedgeRoundRectCallout">
            <a:avLst>
              <a:gd name="adj1" fmla="val 55824"/>
              <a:gd name="adj2" fmla="val 23368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fontAlgn="base">
              <a:lnSpc>
                <a:spcPct val="110000"/>
              </a:lnSpc>
            </a:pPr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  ×</a:t>
            </a:r>
            <a:r>
              <a:rPr lang="en-US" altLang="zh-CN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0.75=1</a:t>
            </a:r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  的倒数是</a:t>
            </a:r>
            <a:r>
              <a:rPr lang="en-US" altLang="zh-CN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0.75</a:t>
            </a:r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7130" name="组合 16"/>
          <p:cNvGrpSpPr/>
          <p:nvPr/>
        </p:nvGrpSpPr>
        <p:grpSpPr>
          <a:xfrm rot="0">
            <a:off x="1076960" y="1702435"/>
            <a:ext cx="523875" cy="771525"/>
            <a:chOff x="1650" y="2023"/>
            <a:chExt cx="1016" cy="1215"/>
          </a:xfrm>
          <a:solidFill>
            <a:schemeClr val="bg1"/>
          </a:solidFill>
        </p:grpSpPr>
        <p:sp>
          <p:nvSpPr>
            <p:cNvPr id="47131" name="文本框 17"/>
            <p:cNvSpPr txBox="1"/>
            <p:nvPr/>
          </p:nvSpPr>
          <p:spPr>
            <a:xfrm>
              <a:off x="1650" y="2023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base"/>
              <a:r>
                <a:rPr lang="en-US" altLang="zh-CN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32" name="文本框 18"/>
            <p:cNvSpPr txBox="1"/>
            <p:nvPr/>
          </p:nvSpPr>
          <p:spPr>
            <a:xfrm>
              <a:off x="1679" y="251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base"/>
              <a:r>
                <a:rPr lang="en-US" altLang="zh-CN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直接连接符 3"/>
            <p:cNvSpPr/>
            <p:nvPr/>
          </p:nvSpPr>
          <p:spPr>
            <a:xfrm>
              <a:off x="1731" y="2631"/>
              <a:ext cx="511" cy="0"/>
            </a:xfrm>
            <a:prstGeom prst="line">
              <a:avLst/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8" name="组合 16"/>
          <p:cNvGrpSpPr/>
          <p:nvPr/>
        </p:nvGrpSpPr>
        <p:grpSpPr>
          <a:xfrm rot="0">
            <a:off x="785495" y="2198999"/>
            <a:ext cx="523875" cy="771525"/>
            <a:chOff x="1650" y="2023"/>
            <a:chExt cx="1016" cy="1215"/>
          </a:xfrm>
          <a:solidFill>
            <a:schemeClr val="bg1"/>
          </a:solidFill>
        </p:grpSpPr>
        <p:sp>
          <p:nvSpPr>
            <p:cNvPr id="9" name="文本框 17"/>
            <p:cNvSpPr txBox="1"/>
            <p:nvPr/>
          </p:nvSpPr>
          <p:spPr>
            <a:xfrm>
              <a:off x="1650" y="2023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base"/>
              <a:r>
                <a:rPr lang="en-US" altLang="zh-CN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18"/>
            <p:cNvSpPr txBox="1"/>
            <p:nvPr/>
          </p:nvSpPr>
          <p:spPr>
            <a:xfrm>
              <a:off x="1679" y="2513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fontAlgn="base"/>
              <a:r>
                <a:rPr lang="en-US" altLang="zh-CN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1731" y="2631"/>
              <a:ext cx="511" cy="0"/>
            </a:xfrm>
            <a:prstGeom prst="line">
              <a:avLst/>
            </a:prstGeom>
            <a:grpFill/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3" name="圆角矩形标注 12"/>
          <p:cNvSpPr/>
          <p:nvPr/>
        </p:nvSpPr>
        <p:spPr>
          <a:xfrm>
            <a:off x="6487160" y="1568450"/>
            <a:ext cx="2244725" cy="1279525"/>
          </a:xfrm>
          <a:prstGeom prst="wedgeRoundRectCallout">
            <a:avLst>
              <a:gd name="adj1" fmla="val -56883"/>
              <a:gd name="adj2" fmla="val -9088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fontAlgn="base">
              <a:lnSpc>
                <a:spcPct val="90000"/>
              </a:lnSpc>
            </a:pPr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分数的倒数不可能是一个小数。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800" name="组合 4"/>
          <p:cNvGrpSpPr/>
          <p:nvPr/>
        </p:nvGrpSpPr>
        <p:grpSpPr>
          <a:xfrm>
            <a:off x="4067810" y="1524321"/>
            <a:ext cx="2294288" cy="2299014"/>
            <a:chOff x="6179" y="1835"/>
            <a:chExt cx="3615" cy="3621"/>
          </a:xfrm>
        </p:grpSpPr>
        <p:pic>
          <p:nvPicPr>
            <p:cNvPr id="33801" name="图片 11" descr="女02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8448" y="1835"/>
              <a:ext cx="1343" cy="28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2" name="图片 6" descr="男03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179" y="1978"/>
              <a:ext cx="1272" cy="26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3" name="文本框 18"/>
            <p:cNvSpPr txBox="1"/>
            <p:nvPr/>
          </p:nvSpPr>
          <p:spPr>
            <a:xfrm>
              <a:off x="6226" y="4731"/>
              <a:ext cx="124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小兵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3804" name="文本框 1"/>
            <p:cNvSpPr txBox="1"/>
            <p:nvPr/>
          </p:nvSpPr>
          <p:spPr>
            <a:xfrm>
              <a:off x="8545" y="4731"/>
              <a:ext cx="124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小丽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482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4821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1288" y="1998663"/>
            <a:ext cx="14224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482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/>
          <p:nvPr/>
        </p:nvSpPr>
        <p:spPr>
          <a:xfrm>
            <a:off x="1766888" y="1485900"/>
            <a:ext cx="5302250" cy="1327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5842" name="组合 10"/>
          <p:cNvGrpSpPr/>
          <p:nvPr/>
        </p:nvGrpSpPr>
        <p:grpSpPr>
          <a:xfrm>
            <a:off x="0" y="-7937"/>
            <a:ext cx="2209800" cy="522287"/>
            <a:chOff x="0" y="1"/>
            <a:chExt cx="3480" cy="82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5845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课外作业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8"/>
          <p:cNvSpPr txBox="1"/>
          <p:nvPr/>
        </p:nvSpPr>
        <p:spPr>
          <a:xfrm>
            <a:off x="1406525" y="1312863"/>
            <a:ext cx="3935413" cy="3040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4800" dirty="0">
                <a:latin typeface="隶书" panose="02010509060101010101" charset="-122"/>
                <a:ea typeface="隶书" panose="02010509060101010101" charset="-122"/>
              </a:rPr>
              <a:t>音     昱</a:t>
            </a:r>
            <a:endParaRPr lang="zh-CN" altLang="en-US" sz="4800" dirty="0">
              <a:latin typeface="隶书" panose="02010509060101010101" charset="-122"/>
              <a:ea typeface="隶书" panose="020105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dirty="0">
                <a:latin typeface="隶书" panose="02010509060101010101" charset="-122"/>
                <a:ea typeface="隶书" panose="02010509060101010101" charset="-122"/>
              </a:rPr>
              <a:t>吴     吞</a:t>
            </a:r>
            <a:endParaRPr lang="zh-CN" altLang="en-US" sz="4800" dirty="0">
              <a:latin typeface="隶书" panose="02010509060101010101" charset="-122"/>
              <a:ea typeface="隶书" panose="020105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dirty="0">
                <a:latin typeface="隶书" panose="02010509060101010101" charset="-122"/>
                <a:ea typeface="隶书" panose="02010509060101010101" charset="-122"/>
              </a:rPr>
              <a:t>杏     呆</a:t>
            </a:r>
            <a:endParaRPr lang="zh-CN" altLang="en-US" sz="4800" dirty="0">
              <a:latin typeface="隶书" panose="02010509060101010101" charset="-122"/>
              <a:ea typeface="隶书" panose="020105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189163" y="4032250"/>
            <a:ext cx="75565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7" name="文本框 13"/>
          <p:cNvSpPr txBox="1"/>
          <p:nvPr/>
        </p:nvSpPr>
        <p:spPr>
          <a:xfrm>
            <a:off x="588963" y="638175"/>
            <a:ext cx="26114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观察，找规律。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427538" y="1303338"/>
            <a:ext cx="3935412" cy="971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48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立    曰</a:t>
            </a:r>
            <a:endParaRPr lang="zh-CN" altLang="en-US" sz="480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4427538" y="2341563"/>
            <a:ext cx="3935412" cy="1123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48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口    天 </a:t>
            </a:r>
            <a:endParaRPr lang="zh-CN" altLang="en-US" sz="480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2938" y="3381375"/>
            <a:ext cx="3935412" cy="971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48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木    口</a:t>
            </a:r>
            <a:endParaRPr lang="zh-CN" altLang="en-US" sz="480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21511" name="组合 10"/>
          <p:cNvGrpSpPr/>
          <p:nvPr/>
        </p:nvGrpSpPr>
        <p:grpSpPr>
          <a:xfrm>
            <a:off x="0" y="0"/>
            <a:ext cx="2209800" cy="506413"/>
            <a:chOff x="0" y="1"/>
            <a:chExt cx="3480" cy="798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1514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激趣导入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189163" y="3008313"/>
            <a:ext cx="75565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89163" y="2014538"/>
            <a:ext cx="75565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0"/>
          <p:cNvSpPr txBox="1"/>
          <p:nvPr/>
        </p:nvSpPr>
        <p:spPr>
          <a:xfrm>
            <a:off x="711200" y="592138"/>
            <a:ext cx="7234238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在我们的数学中也有这样交换位置的数，请你举出几组来。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530" name="组合 16"/>
          <p:cNvGrpSpPr/>
          <p:nvPr/>
        </p:nvGrpSpPr>
        <p:grpSpPr>
          <a:xfrm>
            <a:off x="1336675" y="2179638"/>
            <a:ext cx="1576388" cy="952500"/>
            <a:chOff x="2497" y="2815"/>
            <a:chExt cx="2482" cy="1500"/>
          </a:xfrm>
        </p:grpSpPr>
        <p:sp>
          <p:nvSpPr>
            <p:cNvPr id="22531" name="TextBox 15"/>
            <p:cNvSpPr txBox="1"/>
            <p:nvPr/>
          </p:nvSpPr>
          <p:spPr>
            <a:xfrm>
              <a:off x="2497" y="2815"/>
              <a:ext cx="422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2800" b="1" u="sng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32" name="TextBox 15"/>
            <p:cNvSpPr txBox="1"/>
            <p:nvPr/>
          </p:nvSpPr>
          <p:spPr>
            <a:xfrm>
              <a:off x="4559" y="2815"/>
              <a:ext cx="420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100" y="3557"/>
              <a:ext cx="1303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4" name="组合 14"/>
          <p:cNvGrpSpPr/>
          <p:nvPr/>
        </p:nvGrpSpPr>
        <p:grpSpPr>
          <a:xfrm>
            <a:off x="4365625" y="2190750"/>
            <a:ext cx="1581150" cy="971550"/>
            <a:chOff x="2519" y="4466"/>
            <a:chExt cx="2491" cy="1530"/>
          </a:xfrm>
        </p:grpSpPr>
        <p:sp>
          <p:nvSpPr>
            <p:cNvPr id="22535" name="TextBox 32"/>
            <p:cNvSpPr txBox="1"/>
            <p:nvPr/>
          </p:nvSpPr>
          <p:spPr>
            <a:xfrm>
              <a:off x="4588" y="4466"/>
              <a:ext cx="422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36" name="TextBox 15"/>
            <p:cNvSpPr txBox="1"/>
            <p:nvPr/>
          </p:nvSpPr>
          <p:spPr>
            <a:xfrm>
              <a:off x="2519" y="4496"/>
              <a:ext cx="422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3217" y="5264"/>
              <a:ext cx="1303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8" name="组合 15"/>
          <p:cNvGrpSpPr/>
          <p:nvPr/>
        </p:nvGrpSpPr>
        <p:grpSpPr>
          <a:xfrm>
            <a:off x="1366838" y="3222625"/>
            <a:ext cx="1506537" cy="973138"/>
            <a:chOff x="2545" y="6161"/>
            <a:chExt cx="2372" cy="1533"/>
          </a:xfrm>
        </p:grpSpPr>
        <p:sp>
          <p:nvSpPr>
            <p:cNvPr id="22539" name="TextBox 35"/>
            <p:cNvSpPr txBox="1"/>
            <p:nvPr/>
          </p:nvSpPr>
          <p:spPr>
            <a:xfrm>
              <a:off x="2545" y="6161"/>
              <a:ext cx="42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40" name="TextBox 15"/>
            <p:cNvSpPr txBox="1"/>
            <p:nvPr/>
          </p:nvSpPr>
          <p:spPr>
            <a:xfrm>
              <a:off x="4495" y="6193"/>
              <a:ext cx="422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3221" y="6910"/>
              <a:ext cx="1303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组合 24"/>
          <p:cNvGrpSpPr/>
          <p:nvPr/>
        </p:nvGrpSpPr>
        <p:grpSpPr>
          <a:xfrm>
            <a:off x="3954463" y="3495675"/>
            <a:ext cx="2751137" cy="582613"/>
            <a:chOff x="6098" y="5270"/>
            <a:chExt cx="4334" cy="918"/>
          </a:xfrm>
        </p:grpSpPr>
        <p:sp>
          <p:nvSpPr>
            <p:cNvPr id="22543" name="文本框 18"/>
            <p:cNvSpPr txBox="1"/>
            <p:nvPr/>
          </p:nvSpPr>
          <p:spPr>
            <a:xfrm>
              <a:off x="6098" y="5270"/>
              <a:ext cx="433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3200">
                  <a:latin typeface="Calibri" panose="020F0502020204030204" pitchFamily="34" charset="0"/>
                  <a:ea typeface="宋体" panose="02010600030101010101" pitchFamily="2" charset="-122"/>
                </a:rPr>
                <a:t>（   ）     （   ）</a:t>
              </a:r>
              <a:endParaRPr lang="zh-CN" altLang="en-US" sz="32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7673" y="5713"/>
              <a:ext cx="1303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45" name="图片 15" descr="C:\Users\admin\Desktop\新画人物图\兔子2 拷贝.png兔子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3463" y="3227388"/>
            <a:ext cx="1298575" cy="1674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17"/>
          <p:cNvGrpSpPr/>
          <p:nvPr/>
        </p:nvGrpSpPr>
        <p:grpSpPr>
          <a:xfrm>
            <a:off x="0" y="-19050"/>
            <a:ext cx="2209800" cy="508000"/>
            <a:chOff x="0" y="1"/>
            <a:chExt cx="3480" cy="798"/>
          </a:xfrm>
        </p:grpSpPr>
        <p:sp>
          <p:nvSpPr>
            <p:cNvPr id="13" name="平行四边形 1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556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Rectangle 2"/>
          <p:cNvSpPr/>
          <p:nvPr/>
        </p:nvSpPr>
        <p:spPr>
          <a:xfrm>
            <a:off x="1339850" y="1465263"/>
            <a:ext cx="2924175" cy="612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什么是倒数？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8663" y="863600"/>
            <a:ext cx="6975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</a:t>
            </a:r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教材第</a:t>
            </a:r>
            <a:r>
              <a:rPr lang="en-US" altLang="zh-CN" sz="2800" b="1">
                <a:solidFill>
                  <a:srgbClr val="3BAB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27</a:t>
            </a:r>
            <a:r>
              <a:rPr lang="zh-CN" altLang="en-US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</a:t>
            </a:r>
            <a:r>
              <a:rPr lang="zh-CN" altLang="zh-CN" sz="2800" b="1">
                <a:solidFill>
                  <a:srgbClr val="3BAB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的内容，回答以下问题。</a:t>
            </a:r>
            <a:endParaRPr lang="zh-CN" altLang="en-US" sz="2800" b="1">
              <a:solidFill>
                <a:srgbClr val="3BAB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339850" y="1952625"/>
            <a:ext cx="6364288" cy="850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互为倒数的两个数有什么特点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339850" y="2678113"/>
            <a:ext cx="4168775" cy="5381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怎样找一个数的倒数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850" y="3232150"/>
            <a:ext cx="5230813" cy="539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4.1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倒数是多少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有倒数吗？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Box 28"/>
          <p:cNvSpPr txBox="1"/>
          <p:nvPr/>
        </p:nvSpPr>
        <p:spPr>
          <a:xfrm>
            <a:off x="2454275" y="1876425"/>
            <a:ext cx="9175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7 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8" name="TextBox 29"/>
          <p:cNvSpPr txBox="1"/>
          <p:nvPr/>
        </p:nvSpPr>
        <p:spPr>
          <a:xfrm>
            <a:off x="892175" y="1876425"/>
            <a:ext cx="266700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9" name="TextBox 30"/>
          <p:cNvSpPr txBox="1"/>
          <p:nvPr/>
        </p:nvSpPr>
        <p:spPr>
          <a:xfrm>
            <a:off x="1592263" y="1876425"/>
            <a:ext cx="268287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0" name="TextBox 35"/>
          <p:cNvSpPr txBox="1"/>
          <p:nvPr/>
        </p:nvSpPr>
        <p:spPr>
          <a:xfrm>
            <a:off x="3321050" y="1876425"/>
            <a:ext cx="10668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1" name="TextBox 36"/>
          <p:cNvSpPr txBox="1"/>
          <p:nvPr/>
        </p:nvSpPr>
        <p:spPr>
          <a:xfrm>
            <a:off x="4781550" y="2111375"/>
            <a:ext cx="554038" cy="582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2" name="TextBox 37"/>
          <p:cNvSpPr txBox="1"/>
          <p:nvPr/>
        </p:nvSpPr>
        <p:spPr>
          <a:xfrm>
            <a:off x="5465763" y="1876425"/>
            <a:ext cx="555625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3" name="TextBox 38"/>
          <p:cNvSpPr txBox="1"/>
          <p:nvPr/>
        </p:nvSpPr>
        <p:spPr>
          <a:xfrm>
            <a:off x="6486525" y="1876425"/>
            <a:ext cx="9747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1 </a:t>
            </a:r>
            <a:endParaRPr lang="en-US" altLang="zh-CN" sz="32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4" name="TextBox 39"/>
          <p:cNvSpPr txBox="1"/>
          <p:nvPr/>
        </p:nvSpPr>
        <p:spPr>
          <a:xfrm>
            <a:off x="7413625" y="2119313"/>
            <a:ext cx="795338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5" name="矩形 40"/>
          <p:cNvSpPr/>
          <p:nvPr/>
        </p:nvSpPr>
        <p:spPr>
          <a:xfrm>
            <a:off x="3100388" y="2154238"/>
            <a:ext cx="590550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6" name="矩形 41"/>
          <p:cNvSpPr/>
          <p:nvPr/>
        </p:nvSpPr>
        <p:spPr>
          <a:xfrm>
            <a:off x="5057775" y="2111375"/>
            <a:ext cx="590550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7" name="矩形 42"/>
          <p:cNvSpPr/>
          <p:nvPr/>
        </p:nvSpPr>
        <p:spPr>
          <a:xfrm>
            <a:off x="7099300" y="2119313"/>
            <a:ext cx="590550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8" name="矩形 43"/>
          <p:cNvSpPr/>
          <p:nvPr/>
        </p:nvSpPr>
        <p:spPr>
          <a:xfrm>
            <a:off x="1073150" y="2111375"/>
            <a:ext cx="590550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9" name="TextBox 44"/>
          <p:cNvSpPr txBox="1"/>
          <p:nvPr/>
        </p:nvSpPr>
        <p:spPr>
          <a:xfrm>
            <a:off x="825500" y="1125538"/>
            <a:ext cx="5902325" cy="565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先计算，再观察，看看有什么规律。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5147"/>
          <p:cNvSpPr txBox="1"/>
          <p:nvPr/>
        </p:nvSpPr>
        <p:spPr>
          <a:xfrm>
            <a:off x="1889125" y="2090738"/>
            <a:ext cx="59372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5148"/>
          <p:cNvSpPr txBox="1"/>
          <p:nvPr/>
        </p:nvSpPr>
        <p:spPr>
          <a:xfrm>
            <a:off x="4135438" y="2097088"/>
            <a:ext cx="59372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50" name="文本框 5149"/>
          <p:cNvSpPr txBox="1"/>
          <p:nvPr/>
        </p:nvSpPr>
        <p:spPr>
          <a:xfrm>
            <a:off x="5910263" y="2111375"/>
            <a:ext cx="593725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51" name="文本框 5150"/>
          <p:cNvSpPr txBox="1"/>
          <p:nvPr/>
        </p:nvSpPr>
        <p:spPr>
          <a:xfrm>
            <a:off x="8091488" y="2119313"/>
            <a:ext cx="59372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94" name="文本框 22"/>
          <p:cNvSpPr txBox="1"/>
          <p:nvPr/>
        </p:nvSpPr>
        <p:spPr>
          <a:xfrm>
            <a:off x="806450" y="504825"/>
            <a:ext cx="36623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4572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：倒数的意义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0538" y="3313113"/>
            <a:ext cx="3294062" cy="1127125"/>
            <a:chOff x="893" y="5239"/>
            <a:chExt cx="5188" cy="1774"/>
          </a:xfrm>
        </p:grpSpPr>
        <p:pic>
          <p:nvPicPr>
            <p:cNvPr id="24596" name="图片 6" descr="E:\新画人物图\男033 拷贝.png男033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893" y="5333"/>
              <a:ext cx="1169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597" name="组合 8"/>
            <p:cNvGrpSpPr/>
            <p:nvPr/>
          </p:nvGrpSpPr>
          <p:grpSpPr>
            <a:xfrm>
              <a:off x="2231" y="5239"/>
              <a:ext cx="3850" cy="1427"/>
              <a:chOff x="6708" y="9177"/>
              <a:chExt cx="3850" cy="1427"/>
            </a:xfrm>
          </p:grpSpPr>
          <p:sp>
            <p:nvSpPr>
              <p:cNvPr id="24598" name="文本框 2"/>
              <p:cNvSpPr txBox="1"/>
              <p:nvPr/>
            </p:nvSpPr>
            <p:spPr>
              <a:xfrm>
                <a:off x="6708" y="9177"/>
                <a:ext cx="3850" cy="1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两个数的乘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积都是1。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6717" y="9243"/>
                <a:ext cx="3173" cy="1361"/>
              </a:xfrm>
              <a:prstGeom prst="wedgeRoundRectCallout">
                <a:avLst>
                  <a:gd name="adj1" fmla="val -60529"/>
                  <a:gd name="adj2" fmla="val 4820"/>
                  <a:gd name="adj3" fmla="val 16667"/>
                </a:avLst>
              </a:prstGeom>
              <a:noFill/>
              <a:ln w="1905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 fontAlgn="base"/>
                <a:endParaRPr lang="zh-CN" altLang="en-US" strike="noStrike" noProof="1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13200" y="3435350"/>
            <a:ext cx="4672013" cy="1082675"/>
            <a:chOff x="6320" y="5410"/>
            <a:chExt cx="7358" cy="1706"/>
          </a:xfrm>
        </p:grpSpPr>
        <p:pic>
          <p:nvPicPr>
            <p:cNvPr id="24601" name="图片 7" descr="E:\新画人物图\女044 拷贝.png女04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8" y="5410"/>
              <a:ext cx="1290" cy="15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602" name="组合 15"/>
            <p:cNvGrpSpPr/>
            <p:nvPr/>
          </p:nvGrpSpPr>
          <p:grpSpPr>
            <a:xfrm>
              <a:off x="6320" y="5615"/>
              <a:ext cx="6265" cy="1501"/>
              <a:chOff x="6320" y="8297"/>
              <a:chExt cx="6265" cy="1501"/>
            </a:xfrm>
          </p:grpSpPr>
          <p:sp>
            <p:nvSpPr>
              <p:cNvPr id="24603" name="文本框 11"/>
              <p:cNvSpPr txBox="1"/>
              <p:nvPr/>
            </p:nvSpPr>
            <p:spPr>
              <a:xfrm>
                <a:off x="6320" y="8297"/>
                <a:ext cx="6265" cy="15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相乘的两个数的分子、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8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分母正好颠倒了位置。</a:t>
                </a:r>
                <a:endPara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6395" y="8330"/>
                <a:ext cx="5480" cy="1361"/>
              </a:xfrm>
              <a:prstGeom prst="wedgeRoundRectCallout">
                <a:avLst>
                  <a:gd name="adj1" fmla="val 58540"/>
                  <a:gd name="adj2" fmla="val 3710"/>
                  <a:gd name="adj3" fmla="val 16667"/>
                </a:avLst>
              </a:prstGeom>
              <a:noFill/>
              <a:ln w="1905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p>
                <a:pPr fontAlgn="base"/>
                <a:endParaRPr lang="zh-CN" altLang="en-US" strike="noStrike" noProof="1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5" grpId="0" bldLvl="0"/>
      <p:bldP spid="5150" grpId="0" bldLvl="0"/>
      <p:bldP spid="515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92313" y="571500"/>
            <a:ext cx="4564063" cy="576263"/>
          </a:xfrm>
          <a:prstGeom prst="rect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rPr>
              <a:t>乘积是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rPr>
              <a:t>的两个数互为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Times New Roman" panose="02020603050405020304"/>
              </a:rPr>
              <a:t>倒数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905000" y="1527175"/>
          <a:ext cx="9842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19100" imgH="406400" progId="Equation.DSMT4">
                  <p:embed/>
                </p:oleObj>
              </mc:Choice>
              <mc:Fallback>
                <p:oleObj name="" r:id="rId1" imgW="419100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5000" y="1527175"/>
                        <a:ext cx="98425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2871788" y="1801813"/>
            <a:ext cx="34004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互为倒数，就是指：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735263" y="2600325"/>
          <a:ext cx="358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2400" imgH="405765" progId="Equation.DSMT4">
                  <p:embed/>
                </p:oleObj>
              </mc:Choice>
              <mc:Fallback>
                <p:oleObj name="" r:id="rId3" imgW="152400" imgH="40576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2600325"/>
                        <a:ext cx="358775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136900" y="2867025"/>
            <a:ext cx="23304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的倒数是  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727575" y="2590800"/>
          <a:ext cx="3571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7575" y="2590800"/>
                        <a:ext cx="357188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714875" y="3579813"/>
          <a:ext cx="358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152400" imgH="405765" progId="Equation.DSMT4">
                  <p:embed/>
                </p:oleObj>
              </mc:Choice>
              <mc:Fallback>
                <p:oleObj name="" r:id="rId7" imgW="152400" imgH="405765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579813"/>
                        <a:ext cx="358775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3159125" y="3794125"/>
            <a:ext cx="23304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的倒数是  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767013" y="3592513"/>
          <a:ext cx="3571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152400" imgH="405765" progId="Equation.DSMT4">
                  <p:embed/>
                </p:oleObj>
              </mc:Choice>
              <mc:Fallback>
                <p:oleObj name="" r:id="rId8" imgW="152400" imgH="405765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7013" y="3592513"/>
                        <a:ext cx="357187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667000" y="538163"/>
            <a:ext cx="51879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互为倒数的两个数有什么特点？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7763" y="1316038"/>
            <a:ext cx="205740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乘积是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7763" y="2044700"/>
            <a:ext cx="402431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分子、分母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颠倒位置。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9800" y="2684463"/>
            <a:ext cx="6057900" cy="1296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倒数是相互依存的，单独一个数不能说是倒数。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36"/>
          <p:cNvSpPr txBox="1"/>
          <p:nvPr/>
        </p:nvSpPr>
        <p:spPr>
          <a:xfrm>
            <a:off x="466725" y="2784475"/>
            <a:ext cx="18557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易错提示：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26630" name="组合 12"/>
          <p:cNvGrpSpPr/>
          <p:nvPr/>
        </p:nvGrpSpPr>
        <p:grpSpPr>
          <a:xfrm>
            <a:off x="674688" y="490538"/>
            <a:ext cx="1927225" cy="611187"/>
            <a:chOff x="7798" y="6656"/>
            <a:chExt cx="3036" cy="962"/>
          </a:xfrm>
        </p:grpSpPr>
        <p:pic>
          <p:nvPicPr>
            <p:cNvPr id="26631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2" name="文本框 3"/>
            <p:cNvSpPr txBox="1"/>
            <p:nvPr/>
          </p:nvSpPr>
          <p:spPr>
            <a:xfrm>
              <a:off x="8608" y="6696"/>
              <a:ext cx="2227" cy="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  <a:endParaRPr lang="zh-CN" altLang="en-US" sz="3200" b="1" dirty="0">
                <a:solidFill>
                  <a:srgbClr val="FFC9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358900" y="3259138"/>
            <a:ext cx="4821238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你是怎样找一个数的倒数呢？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0"/>
          <p:cNvSpPr txBox="1"/>
          <p:nvPr/>
        </p:nvSpPr>
        <p:spPr>
          <a:xfrm>
            <a:off x="1358900" y="1230313"/>
            <a:ext cx="452437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下面哪两个数互为倒数？                                                                    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文本框 22"/>
          <p:cNvSpPr txBox="1"/>
          <p:nvPr/>
        </p:nvSpPr>
        <p:spPr>
          <a:xfrm>
            <a:off x="1114425" y="568325"/>
            <a:ext cx="56102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45720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：找一个数的倒数的方法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2" name="文本框 6"/>
          <p:cNvSpPr txBox="1"/>
          <p:nvPr/>
        </p:nvSpPr>
        <p:spPr>
          <a:xfrm>
            <a:off x="3492500" y="112713"/>
            <a:ext cx="1985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3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3" y="1162050"/>
            <a:ext cx="865187" cy="6588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" name="Object 51"/>
          <p:cNvGraphicFramePr>
            <a:graphicFrameLocks noChangeAspect="1"/>
          </p:cNvGraphicFramePr>
          <p:nvPr/>
        </p:nvGraphicFramePr>
        <p:xfrm>
          <a:off x="1531938" y="1820863"/>
          <a:ext cx="35401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152400" imgH="393700" progId="Equation.DSMT4">
                  <p:embed/>
                </p:oleObj>
              </mc:Choice>
              <mc:Fallback>
                <p:oleObj name="" r:id="rId2" imgW="1524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1938" y="1820863"/>
                        <a:ext cx="354012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2"/>
          <p:cNvGraphicFramePr>
            <a:graphicFrameLocks noChangeAspect="1"/>
          </p:cNvGraphicFramePr>
          <p:nvPr/>
        </p:nvGraphicFramePr>
        <p:xfrm>
          <a:off x="2743200" y="1879600"/>
          <a:ext cx="4159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152400" imgH="393700" progId="Equation.DSMT4">
                  <p:embed/>
                </p:oleObj>
              </mc:Choice>
              <mc:Fallback>
                <p:oleObj name="" r:id="rId4" imgW="1524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1879600"/>
                        <a:ext cx="415925" cy="896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3"/>
          <p:cNvGraphicFramePr>
            <a:graphicFrameLocks noChangeAspect="1"/>
          </p:cNvGraphicFramePr>
          <p:nvPr/>
        </p:nvGraphicFramePr>
        <p:xfrm>
          <a:off x="3427413" y="1895475"/>
          <a:ext cx="3921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6" imgW="152400" imgH="393700" progId="Equation.DSMT4">
                  <p:embed/>
                </p:oleObj>
              </mc:Choice>
              <mc:Fallback>
                <p:oleObj name="" r:id="rId6" imgW="152400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7413" y="1895475"/>
                        <a:ext cx="392112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5"/>
          <p:cNvGraphicFramePr>
            <a:graphicFrameLocks noChangeAspect="1"/>
          </p:cNvGraphicFramePr>
          <p:nvPr/>
        </p:nvGraphicFramePr>
        <p:xfrm>
          <a:off x="4083050" y="1843088"/>
          <a:ext cx="3349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8" imgW="139700" imgH="393700" progId="Equation.DSMT4">
                  <p:embed/>
                </p:oleObj>
              </mc:Choice>
              <mc:Fallback>
                <p:oleObj name="" r:id="rId8" imgW="1397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3050" y="1843088"/>
                        <a:ext cx="334963" cy="92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6"/>
          <p:cNvGraphicFramePr>
            <a:graphicFrameLocks noChangeAspect="1"/>
          </p:cNvGraphicFramePr>
          <p:nvPr/>
        </p:nvGraphicFramePr>
        <p:xfrm>
          <a:off x="5311775" y="1835150"/>
          <a:ext cx="37941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0" imgW="152400" imgH="393700" progId="Equation.DSMT4">
                  <p:embed/>
                </p:oleObj>
              </mc:Choice>
              <mc:Fallback>
                <p:oleObj name="" r:id="rId10" imgW="1524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11775" y="1835150"/>
                        <a:ext cx="379413" cy="98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3"/>
          <p:cNvSpPr txBox="1"/>
          <p:nvPr/>
        </p:nvSpPr>
        <p:spPr>
          <a:xfrm>
            <a:off x="2157413" y="2065338"/>
            <a:ext cx="369887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 Box 34"/>
          <p:cNvSpPr txBox="1"/>
          <p:nvPr/>
        </p:nvSpPr>
        <p:spPr>
          <a:xfrm>
            <a:off x="4689475" y="2044700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Text Box 35"/>
          <p:cNvSpPr txBox="1"/>
          <p:nvPr/>
        </p:nvSpPr>
        <p:spPr>
          <a:xfrm>
            <a:off x="6038850" y="2065338"/>
            <a:ext cx="3651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819150" y="963613"/>
            <a:ext cx="7169150" cy="1171575"/>
            <a:chOff x="1064" y="3522"/>
            <a:chExt cx="11288" cy="1844"/>
          </a:xfrm>
        </p:grpSpPr>
        <p:sp>
          <p:nvSpPr>
            <p:cNvPr id="28674" name="TextBox 35"/>
            <p:cNvSpPr txBox="1"/>
            <p:nvPr/>
          </p:nvSpPr>
          <p:spPr>
            <a:xfrm>
              <a:off x="2143" y="3838"/>
              <a:ext cx="5354" cy="8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分子、分母交换位置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8675" name="组合 2"/>
            <p:cNvGrpSpPr/>
            <p:nvPr/>
          </p:nvGrpSpPr>
          <p:grpSpPr>
            <a:xfrm>
              <a:off x="1064" y="3522"/>
              <a:ext cx="11288" cy="1844"/>
              <a:chOff x="1064" y="3522"/>
              <a:chExt cx="11288" cy="1844"/>
            </a:xfrm>
          </p:grpSpPr>
          <p:sp>
            <p:nvSpPr>
              <p:cNvPr id="28676" name="TextBox 49"/>
              <p:cNvSpPr txBox="1"/>
              <p:nvPr/>
            </p:nvSpPr>
            <p:spPr>
              <a:xfrm>
                <a:off x="1064" y="3522"/>
                <a:ext cx="562" cy="16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28677" name="直接箭头连接符 51"/>
              <p:cNvCxnSpPr/>
              <p:nvPr/>
            </p:nvCxnSpPr>
            <p:spPr>
              <a:xfrm flipV="1">
                <a:off x="1965" y="4582"/>
                <a:ext cx="5918" cy="3"/>
              </a:xfrm>
              <a:prstGeom prst="straightConnector1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28678" name="TextBox 54"/>
              <p:cNvSpPr txBox="1"/>
              <p:nvPr/>
            </p:nvSpPr>
            <p:spPr>
              <a:xfrm>
                <a:off x="8042" y="3672"/>
                <a:ext cx="562" cy="16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just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79" name="TextBox 55"/>
              <p:cNvSpPr txBox="1"/>
              <p:nvPr/>
            </p:nvSpPr>
            <p:spPr>
              <a:xfrm>
                <a:off x="9731" y="3559"/>
                <a:ext cx="562" cy="16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0" name="TextBox 56"/>
              <p:cNvSpPr txBox="1"/>
              <p:nvPr/>
            </p:nvSpPr>
            <p:spPr>
              <a:xfrm>
                <a:off x="10856" y="3586"/>
                <a:ext cx="562" cy="16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1" name="矩形 57"/>
              <p:cNvSpPr/>
              <p:nvPr/>
            </p:nvSpPr>
            <p:spPr>
              <a:xfrm>
                <a:off x="10110" y="3941"/>
                <a:ext cx="931" cy="9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2" name="文本框 6175"/>
              <p:cNvSpPr txBox="1"/>
              <p:nvPr/>
            </p:nvSpPr>
            <p:spPr>
              <a:xfrm>
                <a:off x="11418" y="3908"/>
                <a:ext cx="934" cy="9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zh-CN" altLang="en-US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=1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28625" y="684213"/>
            <a:ext cx="7758113" cy="1398588"/>
          </a:xfrm>
          <a:prstGeom prst="rect">
            <a:avLst/>
          </a:prstGeom>
          <a:noFill/>
          <a:ln w="28575" cmpd="dbl">
            <a:solidFill>
              <a:srgbClr val="9999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6375" y="2352675"/>
            <a:ext cx="7691438" cy="1147763"/>
            <a:chOff x="-21" y="5137"/>
            <a:chExt cx="12112" cy="1810"/>
          </a:xfrm>
        </p:grpSpPr>
        <p:cxnSp>
          <p:nvCxnSpPr>
            <p:cNvPr id="28685" name="直接箭头连接符 60"/>
            <p:cNvCxnSpPr/>
            <p:nvPr/>
          </p:nvCxnSpPr>
          <p:spPr>
            <a:xfrm>
              <a:off x="2191" y="6276"/>
              <a:ext cx="6366" cy="4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grpSp>
          <p:nvGrpSpPr>
            <p:cNvPr id="28686" name="组合 4"/>
            <p:cNvGrpSpPr/>
            <p:nvPr/>
          </p:nvGrpSpPr>
          <p:grpSpPr>
            <a:xfrm>
              <a:off x="-21" y="5137"/>
              <a:ext cx="12112" cy="1810"/>
              <a:chOff x="-21" y="5137"/>
              <a:chExt cx="12112" cy="1810"/>
            </a:xfrm>
          </p:grpSpPr>
          <p:sp>
            <p:nvSpPr>
              <p:cNvPr id="28687" name="TextBox 58"/>
              <p:cNvSpPr txBox="1"/>
              <p:nvPr/>
            </p:nvSpPr>
            <p:spPr>
              <a:xfrm>
                <a:off x="2527" y="5148"/>
                <a:ext cx="5354" cy="11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分子、分母交换位置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688" name="TextBox 59"/>
              <p:cNvSpPr txBox="1"/>
              <p:nvPr/>
            </p:nvSpPr>
            <p:spPr>
              <a:xfrm>
                <a:off x="1565" y="5177"/>
                <a:ext cx="562" cy="1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9" name="TextBox 61"/>
              <p:cNvSpPr txBox="1"/>
              <p:nvPr/>
            </p:nvSpPr>
            <p:spPr>
              <a:xfrm>
                <a:off x="8607" y="5137"/>
                <a:ext cx="562" cy="1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just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just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90" name="TextBox 62"/>
              <p:cNvSpPr txBox="1"/>
              <p:nvPr/>
            </p:nvSpPr>
            <p:spPr>
              <a:xfrm>
                <a:off x="9583" y="5585"/>
                <a:ext cx="562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  <a:endPara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91" name="TextBox 63"/>
              <p:cNvSpPr txBox="1"/>
              <p:nvPr/>
            </p:nvSpPr>
            <p:spPr>
              <a:xfrm>
                <a:off x="10730" y="5250"/>
                <a:ext cx="562" cy="1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algn="ctr"/>
                <a:r>
                  <a:rPr lang="en-US" altLang="zh-CN" sz="3200" b="1" u="sng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3200" b="1" u="sng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92" name="矩形 64"/>
              <p:cNvSpPr/>
              <p:nvPr/>
            </p:nvSpPr>
            <p:spPr>
              <a:xfrm>
                <a:off x="10075" y="5588"/>
                <a:ext cx="931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93" name="TextBox 65"/>
              <p:cNvSpPr txBox="1"/>
              <p:nvPr/>
            </p:nvSpPr>
            <p:spPr>
              <a:xfrm>
                <a:off x="-21" y="5472"/>
                <a:ext cx="1586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r"/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6=</a:t>
                </a:r>
                <a:endPara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94" name="文本框 6176"/>
              <p:cNvSpPr txBox="1"/>
              <p:nvPr/>
            </p:nvSpPr>
            <p:spPr>
              <a:xfrm>
                <a:off x="11157" y="5573"/>
                <a:ext cx="934" cy="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zh-CN" altLang="en-US" sz="32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=1</a:t>
                </a:r>
                <a:endPara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8625" y="2351088"/>
            <a:ext cx="7762875" cy="1149350"/>
          </a:xfrm>
          <a:prstGeom prst="rect">
            <a:avLst/>
          </a:prstGeom>
          <a:noFill/>
          <a:ln w="28575" cmpd="dbl">
            <a:solidFill>
              <a:srgbClr val="9999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89075" y="3738563"/>
            <a:ext cx="5718175" cy="957262"/>
            <a:chOff x="523" y="6142"/>
            <a:chExt cx="9005" cy="1504"/>
          </a:xfrm>
        </p:grpSpPr>
        <p:sp>
          <p:nvSpPr>
            <p:cNvPr id="28697" name="TextBox 36"/>
            <p:cNvSpPr txBox="1"/>
            <p:nvPr/>
          </p:nvSpPr>
          <p:spPr>
            <a:xfrm>
              <a:off x="523" y="6166"/>
              <a:ext cx="9005" cy="11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所以，  的倒数是   ，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的倒数是   。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8" name="TextBox 66"/>
            <p:cNvSpPr txBox="1"/>
            <p:nvPr/>
          </p:nvSpPr>
          <p:spPr>
            <a:xfrm>
              <a:off x="1980" y="6142"/>
              <a:ext cx="562" cy="1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9" name="TextBox 67"/>
            <p:cNvSpPr txBox="1"/>
            <p:nvPr/>
          </p:nvSpPr>
          <p:spPr>
            <a:xfrm>
              <a:off x="4818" y="6147"/>
              <a:ext cx="562" cy="1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just"/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just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700" name="TextBox 68"/>
            <p:cNvSpPr txBox="1"/>
            <p:nvPr/>
          </p:nvSpPr>
          <p:spPr>
            <a:xfrm>
              <a:off x="8372" y="6145"/>
              <a:ext cx="562" cy="1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WPS 演示</Application>
  <PresentationFormat>全屏显示(16:9)</PresentationFormat>
  <Paragraphs>267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16</vt:i4>
      </vt:variant>
    </vt:vector>
  </HeadingPairs>
  <TitlesOfParts>
    <vt:vector size="65" baseType="lpstr">
      <vt:lpstr>Arial</vt:lpstr>
      <vt:lpstr>宋体</vt:lpstr>
      <vt:lpstr>Wingdings</vt:lpstr>
      <vt:lpstr>Calibri</vt:lpstr>
      <vt:lpstr>Times New Roman</vt:lpstr>
      <vt:lpstr>Arial</vt:lpstr>
      <vt:lpstr>黑体</vt:lpstr>
      <vt:lpstr>微软雅黑</vt:lpstr>
      <vt:lpstr>隶书</vt:lpstr>
      <vt:lpstr>楷体</vt:lpstr>
      <vt:lpstr>Times New Roman</vt:lpstr>
      <vt:lpstr>Arial Narrow</vt:lpstr>
      <vt:lpstr>Bell MT</vt:lpstr>
      <vt:lpstr>Arial Unicode MS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2022-09-01T15:06:40Z</dcterms:created>
  <dcterms:modified xsi:type="dcterms:W3CDTF">2022-09-01T15:06:40Z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KSORubyTemplateID">
    <vt:lpwstr>13</vt:lpwstr>
  </property>
  <property fmtid="{D5CDD505-2E9C-101B-9397-08002B2CF9AE}" pid="4" name="ICV">
    <vt:lpwstr>3D23B35727514530B1BE37BEF6EA8A23</vt:lpwstr>
  </property>
</Properties>
</file>