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381" r:id="rId3"/>
    <p:sldId id="410" r:id="rId4"/>
    <p:sldId id="414" r:id="rId5"/>
    <p:sldId id="529" r:id="rId6"/>
    <p:sldId id="527" r:id="rId7"/>
    <p:sldId id="530" r:id="rId8"/>
    <p:sldId id="501" r:id="rId9"/>
    <p:sldId id="531" r:id="rId10"/>
    <p:sldId id="532" r:id="rId11"/>
    <p:sldId id="535" r:id="rId12"/>
    <p:sldId id="536" r:id="rId13"/>
    <p:sldId id="494" r:id="rId14"/>
    <p:sldId id="495" r:id="rId15"/>
    <p:sldId id="496" r:id="rId16"/>
    <p:sldId id="430" r:id="rId17"/>
    <p:sldId id="431" r:id="rId18"/>
    <p:sldId id="480" r:id="rId19"/>
    <p:sldId id="547" r:id="rId20"/>
    <p:sldId id="433" r:id="rId21"/>
  </p:sldIdLst>
  <p:sldSz cx="9144000" cy="51435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新课标第一网" initials="新" lastIdx="8" clrIdx="0"/>
  <p:cmAuthor id="2" name="Administrator" initials="A" lastIdx="3" clrIdx="1"/>
  <p:cmAuthor id="3" name="admin" initials="a" lastIdx="7" clrIdx="2"/>
  <p:cmAuthor id="4" name="优翼" initials="校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E5BE"/>
    <a:srgbClr val="F5F7F9"/>
    <a:srgbClr val="DD13DB"/>
    <a:srgbClr val="0000FF"/>
    <a:srgbClr val="FCD9DD"/>
    <a:srgbClr val="FFFFF2"/>
    <a:srgbClr val="D4E15B"/>
    <a:srgbClr val="FFFFFF"/>
    <a:srgbClr val="1FB3A9"/>
    <a:srgbClr val="2E6B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1458"/>
        <p:guide pos="2988"/>
      </p:guideLst>
    </p:cSldViewPr>
  </p:slide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17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73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966"/>
            <a:ext cx="6858000" cy="1791114"/>
          </a:xfrm>
        </p:spPr>
        <p:txBody>
          <a:bodyPr anchor="b"/>
          <a:lstStyle>
            <a:lvl1pPr algn="ctr">
              <a:defRPr sz="3375"/>
            </a:lvl1pPr>
          </a:lstStyle>
          <a:p>
            <a:pPr fontAlgn="base"/>
            <a:r>
              <a:rPr lang="zh-CN" altLang="en-US" sz="375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2153"/>
            <a:ext cx="6858000" cy="1242108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0"/>
            </a:lvl3pPr>
            <a:lvl4pPr marL="771525" indent="0" algn="ctr">
              <a:buNone/>
              <a:defRPr sz="900"/>
            </a:lvl4pPr>
            <a:lvl5pPr marL="1029335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685" indent="0" algn="ctr">
              <a:buNone/>
              <a:defRPr sz="900"/>
            </a:lvl7pPr>
            <a:lvl8pPr marL="1800860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pPr fontAlgn="base"/>
            <a:r>
              <a:rPr lang="zh-CN" altLang="en-US" sz="1350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51130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5663"/>
          </a:xfrm>
        </p:spPr>
        <p:txBody>
          <a:bodyPr vert="eaVert"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26"/>
            <a:ext cx="2057400" cy="4389657"/>
          </a:xfrm>
        </p:spPr>
        <p:txBody>
          <a:bodyPr vert="eaVert"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26"/>
            <a:ext cx="6052930" cy="4389657"/>
          </a:xfrm>
        </p:spPr>
        <p:txBody>
          <a:bodyPr vert="eaVert"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51130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5663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600"/>
            <a:ext cx="7886700" cy="2140047"/>
          </a:xfrm>
        </p:spPr>
        <p:txBody>
          <a:bodyPr anchor="b"/>
          <a:lstStyle>
            <a:lvl1pPr>
              <a:defRPr sz="3375"/>
            </a:lvl1pPr>
          </a:lstStyle>
          <a:p>
            <a:pPr fontAlgn="base"/>
            <a:r>
              <a:rPr lang="zh-CN" altLang="en-US" sz="375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892"/>
            <a:ext cx="7886700" cy="112540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93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68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86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51130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427"/>
            <a:ext cx="4032504" cy="3395256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427"/>
            <a:ext cx="4032504" cy="3395256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907"/>
            <a:ext cx="7886700" cy="994402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261163"/>
            <a:ext cx="3868340" cy="618077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0" b="1"/>
            </a:lvl3pPr>
            <a:lvl4pPr marL="771525" indent="0">
              <a:buNone/>
              <a:defRPr sz="900" b="1"/>
            </a:lvl4pPr>
            <a:lvl5pPr marL="1029335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685" indent="0">
              <a:buNone/>
              <a:defRPr sz="900" b="1"/>
            </a:lvl7pPr>
            <a:lvl8pPr marL="1800860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1879240"/>
            <a:ext cx="3868340" cy="2764079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1163"/>
            <a:ext cx="3887391" cy="618077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0" b="1"/>
            </a:lvl3pPr>
            <a:lvl4pPr marL="771525" indent="0">
              <a:buNone/>
              <a:defRPr sz="900" b="1"/>
            </a:lvl4pPr>
            <a:lvl5pPr marL="1029335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685" indent="0">
              <a:buNone/>
              <a:defRPr sz="900" b="1"/>
            </a:lvl7pPr>
            <a:lvl8pPr marL="1800860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9240"/>
            <a:ext cx="3887391" cy="2764079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51130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79"/>
            <a:ext cx="2949178" cy="1200427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740"/>
            <a:ext cx="4629150" cy="365606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1750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35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25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2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406"/>
            <a:ext cx="2949178" cy="285935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5"/>
            </a:lvl2pPr>
            <a:lvl3pPr marL="514350" indent="0">
              <a:buNone/>
              <a:defRPr sz="675"/>
            </a:lvl3pPr>
            <a:lvl4pPr marL="771525" indent="0">
              <a:buNone/>
              <a:defRPr sz="560"/>
            </a:lvl4pPr>
            <a:lvl5pPr marL="1029335" indent="0">
              <a:buNone/>
              <a:defRPr sz="560"/>
            </a:lvl5pPr>
            <a:lvl6pPr marL="1285875" indent="0">
              <a:buNone/>
              <a:defRPr sz="560"/>
            </a:lvl6pPr>
            <a:lvl7pPr marL="1543685" indent="0">
              <a:buNone/>
              <a:defRPr sz="560"/>
            </a:lvl7pPr>
            <a:lvl8pPr marL="1800860" indent="0">
              <a:buNone/>
              <a:defRPr sz="560"/>
            </a:lvl8pPr>
            <a:lvl9pPr marL="2057400" indent="0">
              <a:buNone/>
              <a:defRPr sz="56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79"/>
            <a:ext cx="2949178" cy="1200427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740"/>
            <a:ext cx="4629150" cy="3656063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9335" indent="0">
              <a:buNone/>
              <a:defRPr sz="1125"/>
            </a:lvl5pPr>
            <a:lvl6pPr marL="1285875" indent="0">
              <a:buNone/>
              <a:defRPr sz="1125"/>
            </a:lvl6pPr>
            <a:lvl7pPr marL="1543685" indent="0">
              <a:buNone/>
              <a:defRPr sz="1125"/>
            </a:lvl7pPr>
            <a:lvl8pPr marL="1800860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406"/>
            <a:ext cx="2949178" cy="285935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5"/>
            </a:lvl2pPr>
            <a:lvl3pPr marL="514350" indent="0">
              <a:buNone/>
              <a:defRPr sz="675"/>
            </a:lvl3pPr>
            <a:lvl4pPr marL="771525" indent="0">
              <a:buNone/>
              <a:defRPr sz="560"/>
            </a:lvl4pPr>
            <a:lvl5pPr marL="1029335" indent="0">
              <a:buNone/>
              <a:defRPr sz="560"/>
            </a:lvl5pPr>
            <a:lvl6pPr marL="1285875" indent="0">
              <a:buNone/>
              <a:defRPr sz="560"/>
            </a:lvl6pPr>
            <a:lvl7pPr marL="1543685" indent="0">
              <a:buNone/>
              <a:defRPr sz="560"/>
            </a:lvl7pPr>
            <a:lvl8pPr marL="1800860" indent="0">
              <a:buNone/>
              <a:defRPr sz="560"/>
            </a:lvl8pPr>
            <a:lvl9pPr marL="2057400" indent="0">
              <a:buNone/>
              <a:defRPr sz="56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hf sldNum="0" hdr="0" ftr="0" dt="0"/>
  <p:txStyles>
    <p:titleStyle>
      <a:lvl1pPr marL="0" lvl="0" indent="0" algn="ctr" defTabSz="6858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None/>
        <a:defRPr sz="33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eaLnBrk="1" fontAlgn="base" latinLnBrk="0" hangingPunct="1">
        <a:spcBef>
          <a:spcPts val="7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3995" algn="l" defTabSz="685800" eaLnBrk="1" fontAlgn="base" latinLnBrk="0" hangingPunct="1">
        <a:spcBef>
          <a:spcPts val="70"/>
        </a:spcBef>
        <a:spcAft>
          <a:spcPct val="0"/>
        </a:spcAft>
        <a:buChar char="–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eaLnBrk="1" fontAlgn="base" latinLnBrk="0" hangingPunct="1">
        <a:spcBef>
          <a:spcPts val="7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eaLnBrk="1" fontAlgn="base" latinLnBrk="0" hangingPunct="1">
        <a:spcBef>
          <a:spcPts val="70"/>
        </a:spcBef>
        <a:spcAft>
          <a:spcPct val="0"/>
        </a:spcAft>
        <a:buChar char="–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685" lvl="4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6585" lvl="5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9485" lvl="6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2385" lvl="7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5285" lvl="8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3535" lvl="1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85800" lvl="2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29335" lvl="3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71600" lvl="4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15135" lvl="5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lvl="6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935" lvl="7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3835" lvl="8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ng"/><Relationship Id="rId8" Type="http://schemas.openxmlformats.org/officeDocument/2006/relationships/image" Target="../media/image19.png"/><Relationship Id="rId7" Type="http://schemas.openxmlformats.org/officeDocument/2006/relationships/image" Target="../media/image18.png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21.png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6.png"/><Relationship Id="rId1" Type="http://schemas.openxmlformats.org/officeDocument/2006/relationships/tags" Target="../tags/tag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文本框 39"/>
          <p:cNvSpPr txBox="1"/>
          <p:nvPr/>
        </p:nvSpPr>
        <p:spPr>
          <a:xfrm>
            <a:off x="-461327" y="2242185"/>
            <a:ext cx="914082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3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第</a:t>
            </a:r>
            <a:r>
              <a:rPr lang="en-US" altLang="zh-CN" sz="3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3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课时       圆的认识</a:t>
            </a:r>
            <a:endParaRPr lang="zh-CN" altLang="en-US" sz="36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8195" name="组合 48"/>
          <p:cNvGrpSpPr/>
          <p:nvPr/>
        </p:nvGrpSpPr>
        <p:grpSpPr>
          <a:xfrm>
            <a:off x="2240598" y="967423"/>
            <a:ext cx="5634037" cy="768350"/>
            <a:chOff x="4003" y="1286"/>
            <a:chExt cx="8875" cy="1210"/>
          </a:xfrm>
        </p:grpSpPr>
        <p:sp>
          <p:nvSpPr>
            <p:cNvPr id="41" name="Rectangle 9"/>
            <p:cNvSpPr/>
            <p:nvPr/>
          </p:nvSpPr>
          <p:spPr>
            <a:xfrm>
              <a:off x="4252" y="1286"/>
              <a:ext cx="8626" cy="1210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>
              <a:spAutoFit/>
            </a:bodyPr>
            <a:p>
              <a:pPr algn="ctr" fontAlgn="base"/>
              <a:r>
                <a:rPr lang="zh-CN" altLang="zh-CN" sz="4400" b="1" strike="noStrike" noProof="1" smtClean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+mn-ea"/>
                </a:rPr>
                <a:t>圆</a:t>
              </a:r>
              <a:endParaRPr lang="zh-CN" altLang="zh-CN" sz="4400" b="1" strike="noStrike" noProof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4003" y="1324"/>
              <a:ext cx="1134" cy="1134"/>
            </a:xfrm>
            <a:prstGeom prst="ellipse">
              <a:avLst/>
            </a:prstGeom>
            <a:gradFill>
              <a:gsLst>
                <a:gs pos="33000">
                  <a:schemeClr val="bg2">
                    <a:lumMod val="20000"/>
                    <a:lumOff val="80000"/>
                  </a:schemeClr>
                </a:gs>
                <a:gs pos="100000">
                  <a:schemeClr val="bg2">
                    <a:lumMod val="40000"/>
                    <a:lumOff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innerShdw blurRad="114300">
                <a:schemeClr val="bg2">
                  <a:lumMod val="60000"/>
                  <a:lumOff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r>
                <a:rPr lang="en-US" altLang="zh-CN" sz="4400" b="1" strike="noStrike" noProof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endParaRPr lang="en-US" altLang="zh-CN" sz="4400" b="1" strike="noStrike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198" name="Rectangle 7"/>
          <p:cNvSpPr/>
          <p:nvPr/>
        </p:nvSpPr>
        <p:spPr>
          <a:xfrm>
            <a:off x="-7937" y="4795838"/>
            <a:ext cx="9163050" cy="347662"/>
          </a:xfrm>
          <a:prstGeom prst="rect">
            <a:avLst/>
          </a:prstGeom>
          <a:gradFill rotWithShape="1">
            <a:gsLst>
              <a:gs pos="0">
                <a:srgbClr val="A87A3A">
                  <a:alpha val="100000"/>
                </a:srgbClr>
              </a:gs>
              <a:gs pos="19000">
                <a:srgbClr val="A8773C">
                  <a:alpha val="100000"/>
                </a:srgbClr>
              </a:gs>
              <a:gs pos="71001">
                <a:srgbClr val="835A2B">
                  <a:alpha val="100000"/>
                </a:srgbClr>
              </a:gs>
              <a:gs pos="100000">
                <a:srgbClr val="9C7339">
                  <a:alpha val="100000"/>
                </a:srgbClr>
              </a:gs>
            </a:gsLst>
            <a:lin ang="5400000"/>
            <a:tileRect/>
          </a:gradFill>
          <a:ln w="9525">
            <a:noFill/>
          </a:ln>
        </p:spPr>
        <p:txBody>
          <a:bodyPr wrap="square" lIns="91440" tIns="45720" rIns="91440" bIns="45720" anchor="t"/>
          <a:p>
            <a:endParaRPr lang="zh-CN" altLang="en-US" sz="1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8199" name="组合 5"/>
          <p:cNvGrpSpPr/>
          <p:nvPr/>
        </p:nvGrpSpPr>
        <p:grpSpPr>
          <a:xfrm>
            <a:off x="12700" y="2963863"/>
            <a:ext cx="427038" cy="1833562"/>
            <a:chOff x="1082676" y="2309813"/>
            <a:chExt cx="566738" cy="2441576"/>
          </a:xfrm>
        </p:grpSpPr>
        <p:sp>
          <p:nvSpPr>
            <p:cNvPr id="8200" name="Freeform 12"/>
            <p:cNvSpPr/>
            <p:nvPr/>
          </p:nvSpPr>
          <p:spPr>
            <a:xfrm>
              <a:off x="1200151" y="2309813"/>
              <a:ext cx="449263" cy="2441575"/>
            </a:xfrm>
            <a:custGeom>
              <a:avLst/>
              <a:gdLst/>
              <a:ahLst/>
              <a:cxnLst>
                <a:cxn ang="0">
                  <a:pos x="231775" y="0"/>
                </a:cxn>
                <a:cxn ang="0">
                  <a:pos x="0" y="0"/>
                </a:cxn>
                <a:cxn ang="0">
                  <a:pos x="0" y="1493837"/>
                </a:cxn>
                <a:cxn ang="0">
                  <a:pos x="0" y="2062162"/>
                </a:cxn>
                <a:cxn ang="0">
                  <a:pos x="0" y="2441575"/>
                </a:cxn>
                <a:cxn ang="0">
                  <a:pos x="88900" y="2441575"/>
                </a:cxn>
                <a:cxn ang="0">
                  <a:pos x="231775" y="2441575"/>
                </a:cxn>
                <a:cxn ang="0">
                  <a:pos x="277812" y="2441575"/>
                </a:cxn>
                <a:cxn ang="0">
                  <a:pos x="355600" y="2441575"/>
                </a:cxn>
                <a:cxn ang="0">
                  <a:pos x="404812" y="2441575"/>
                </a:cxn>
                <a:cxn ang="0">
                  <a:pos x="449263" y="2441575"/>
                </a:cxn>
                <a:cxn ang="0">
                  <a:pos x="449263" y="2062162"/>
                </a:cxn>
                <a:cxn ang="0">
                  <a:pos x="449263" y="1493837"/>
                </a:cxn>
                <a:cxn ang="0">
                  <a:pos x="449263" y="0"/>
                </a:cxn>
                <a:cxn ang="0">
                  <a:pos x="231775" y="0"/>
                </a:cxn>
              </a:cxnLst>
              <a:pathLst>
                <a:path w="283" h="1538">
                  <a:moveTo>
                    <a:pt x="146" y="0"/>
                  </a:moveTo>
                  <a:lnTo>
                    <a:pt x="0" y="0"/>
                  </a:lnTo>
                  <a:lnTo>
                    <a:pt x="0" y="941"/>
                  </a:lnTo>
                  <a:lnTo>
                    <a:pt x="0" y="1299"/>
                  </a:lnTo>
                  <a:lnTo>
                    <a:pt x="0" y="1538"/>
                  </a:lnTo>
                  <a:lnTo>
                    <a:pt x="56" y="1538"/>
                  </a:lnTo>
                  <a:lnTo>
                    <a:pt x="146" y="1538"/>
                  </a:lnTo>
                  <a:lnTo>
                    <a:pt x="175" y="1538"/>
                  </a:lnTo>
                  <a:lnTo>
                    <a:pt x="224" y="1538"/>
                  </a:lnTo>
                  <a:lnTo>
                    <a:pt x="255" y="1538"/>
                  </a:lnTo>
                  <a:lnTo>
                    <a:pt x="283" y="1538"/>
                  </a:lnTo>
                  <a:lnTo>
                    <a:pt x="283" y="1299"/>
                  </a:lnTo>
                  <a:lnTo>
                    <a:pt x="283" y="941"/>
                  </a:lnTo>
                  <a:lnTo>
                    <a:pt x="283" y="0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01" name="Freeform 13"/>
            <p:cNvSpPr/>
            <p:nvPr/>
          </p:nvSpPr>
          <p:spPr>
            <a:xfrm>
              <a:off x="1200151" y="2309813"/>
              <a:ext cx="449263" cy="2441575"/>
            </a:xfrm>
            <a:custGeom>
              <a:avLst/>
              <a:gdLst/>
              <a:ahLst/>
              <a:cxnLst>
                <a:cxn ang="0">
                  <a:pos x="231775" y="0"/>
                </a:cxn>
                <a:cxn ang="0">
                  <a:pos x="0" y="0"/>
                </a:cxn>
                <a:cxn ang="0">
                  <a:pos x="0" y="1493837"/>
                </a:cxn>
                <a:cxn ang="0">
                  <a:pos x="0" y="2062162"/>
                </a:cxn>
                <a:cxn ang="0">
                  <a:pos x="0" y="2441575"/>
                </a:cxn>
                <a:cxn ang="0">
                  <a:pos x="88900" y="2441575"/>
                </a:cxn>
                <a:cxn ang="0">
                  <a:pos x="231775" y="2441575"/>
                </a:cxn>
                <a:cxn ang="0">
                  <a:pos x="277812" y="2441575"/>
                </a:cxn>
                <a:cxn ang="0">
                  <a:pos x="355600" y="2441575"/>
                </a:cxn>
                <a:cxn ang="0">
                  <a:pos x="404812" y="2441575"/>
                </a:cxn>
                <a:cxn ang="0">
                  <a:pos x="449263" y="2441575"/>
                </a:cxn>
                <a:cxn ang="0">
                  <a:pos x="449263" y="2062162"/>
                </a:cxn>
                <a:cxn ang="0">
                  <a:pos x="449263" y="1493837"/>
                </a:cxn>
                <a:cxn ang="0">
                  <a:pos x="449263" y="0"/>
                </a:cxn>
                <a:cxn ang="0">
                  <a:pos x="231775" y="0"/>
                </a:cxn>
              </a:cxnLst>
              <a:pathLst>
                <a:path w="283" h="1538">
                  <a:moveTo>
                    <a:pt x="146" y="0"/>
                  </a:moveTo>
                  <a:lnTo>
                    <a:pt x="0" y="0"/>
                  </a:lnTo>
                  <a:lnTo>
                    <a:pt x="0" y="941"/>
                  </a:lnTo>
                  <a:lnTo>
                    <a:pt x="0" y="1299"/>
                  </a:lnTo>
                  <a:lnTo>
                    <a:pt x="0" y="1538"/>
                  </a:lnTo>
                  <a:lnTo>
                    <a:pt x="56" y="1538"/>
                  </a:lnTo>
                  <a:lnTo>
                    <a:pt x="146" y="1538"/>
                  </a:lnTo>
                  <a:lnTo>
                    <a:pt x="175" y="1538"/>
                  </a:lnTo>
                  <a:lnTo>
                    <a:pt x="224" y="1538"/>
                  </a:lnTo>
                  <a:lnTo>
                    <a:pt x="255" y="1538"/>
                  </a:lnTo>
                  <a:lnTo>
                    <a:pt x="283" y="1538"/>
                  </a:lnTo>
                  <a:lnTo>
                    <a:pt x="283" y="1299"/>
                  </a:lnTo>
                  <a:lnTo>
                    <a:pt x="283" y="941"/>
                  </a:lnTo>
                  <a:lnTo>
                    <a:pt x="283" y="0"/>
                  </a:lnTo>
                  <a:lnTo>
                    <a:pt x="146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02" name="Rectangle 14"/>
            <p:cNvSpPr/>
            <p:nvPr/>
          </p:nvSpPr>
          <p:spPr>
            <a:xfrm>
              <a:off x="1082676" y="2309813"/>
              <a:ext cx="450850" cy="2441575"/>
            </a:xfrm>
            <a:prstGeom prst="rect">
              <a:avLst/>
            </a:prstGeom>
            <a:solidFill>
              <a:srgbClr val="29506D"/>
            </a:solidFill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03" name="Rectangle 15"/>
            <p:cNvSpPr/>
            <p:nvPr/>
          </p:nvSpPr>
          <p:spPr>
            <a:xfrm>
              <a:off x="1082676" y="2309813"/>
              <a:ext cx="450850" cy="24415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04" name="Rectangle 16"/>
            <p:cNvSpPr/>
            <p:nvPr/>
          </p:nvSpPr>
          <p:spPr>
            <a:xfrm>
              <a:off x="1082676" y="3803651"/>
              <a:ext cx="450850" cy="568325"/>
            </a:xfrm>
            <a:prstGeom prst="rect">
              <a:avLst/>
            </a:prstGeom>
            <a:solidFill>
              <a:srgbClr val="062439"/>
            </a:solidFill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05" name="Rectangle 17"/>
            <p:cNvSpPr/>
            <p:nvPr/>
          </p:nvSpPr>
          <p:spPr>
            <a:xfrm>
              <a:off x="1082676" y="3803651"/>
              <a:ext cx="450850" cy="5683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06" name="Rectangle 18"/>
            <p:cNvSpPr/>
            <p:nvPr/>
          </p:nvSpPr>
          <p:spPr>
            <a:xfrm>
              <a:off x="1173163" y="4438651"/>
              <a:ext cx="266700" cy="312738"/>
            </a:xfrm>
            <a:prstGeom prst="rect">
              <a:avLst/>
            </a:prstGeom>
            <a:solidFill>
              <a:srgbClr val="062439"/>
            </a:solidFill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07" name="Rectangle 19"/>
            <p:cNvSpPr/>
            <p:nvPr/>
          </p:nvSpPr>
          <p:spPr>
            <a:xfrm>
              <a:off x="1173163" y="4438651"/>
              <a:ext cx="266700" cy="31273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08" name="Oval 20"/>
            <p:cNvSpPr/>
            <p:nvPr/>
          </p:nvSpPr>
          <p:spPr>
            <a:xfrm>
              <a:off x="1173163" y="3370263"/>
              <a:ext cx="266700" cy="271463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09" name="Freeform 21"/>
            <p:cNvSpPr>
              <a:spLocks noEditPoints="1"/>
            </p:cNvSpPr>
            <p:nvPr/>
          </p:nvSpPr>
          <p:spPr>
            <a:xfrm>
              <a:off x="1316038" y="2309813"/>
              <a:ext cx="217488" cy="2441575"/>
            </a:xfrm>
            <a:custGeom>
              <a:avLst/>
              <a:gdLst/>
              <a:ahLst/>
              <a:cxnLst>
                <a:cxn ang="0">
                  <a:pos x="217488" y="2061607"/>
                </a:cxn>
                <a:cxn ang="0">
                  <a:pos x="0" y="2061607"/>
                </a:cxn>
                <a:cxn ang="0">
                  <a:pos x="0" y="2129324"/>
                </a:cxn>
                <a:cxn ang="0">
                  <a:pos x="123743" y="2129324"/>
                </a:cxn>
                <a:cxn ang="0">
                  <a:pos x="123743" y="2441575"/>
                </a:cxn>
                <a:cxn ang="0">
                  <a:pos x="172490" y="2441575"/>
                </a:cxn>
                <a:cxn ang="0">
                  <a:pos x="217488" y="2441575"/>
                </a:cxn>
                <a:cxn ang="0">
                  <a:pos x="217488" y="2061607"/>
                </a:cxn>
                <a:cxn ang="0">
                  <a:pos x="217488" y="0"/>
                </a:cxn>
                <a:cxn ang="0">
                  <a:pos x="0" y="0"/>
                </a:cxn>
                <a:cxn ang="0">
                  <a:pos x="0" y="1060900"/>
                </a:cxn>
                <a:cxn ang="0">
                  <a:pos x="123743" y="1196334"/>
                </a:cxn>
                <a:cxn ang="0">
                  <a:pos x="0" y="1331768"/>
                </a:cxn>
                <a:cxn ang="0">
                  <a:pos x="0" y="1493536"/>
                </a:cxn>
                <a:cxn ang="0">
                  <a:pos x="217488" y="1493536"/>
                </a:cxn>
                <a:cxn ang="0">
                  <a:pos x="217488" y="0"/>
                </a:cxn>
              </a:cxnLst>
              <a:pathLst>
                <a:path w="58" h="649">
                  <a:moveTo>
                    <a:pt x="58" y="548"/>
                  </a:moveTo>
                  <a:cubicBezTo>
                    <a:pt x="0" y="548"/>
                    <a:pt x="0" y="548"/>
                    <a:pt x="0" y="548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33" y="566"/>
                    <a:pt x="33" y="566"/>
                    <a:pt x="33" y="566"/>
                  </a:cubicBezTo>
                  <a:cubicBezTo>
                    <a:pt x="33" y="649"/>
                    <a:pt x="33" y="649"/>
                    <a:pt x="33" y="649"/>
                  </a:cubicBezTo>
                  <a:cubicBezTo>
                    <a:pt x="46" y="649"/>
                    <a:pt x="46" y="649"/>
                    <a:pt x="46" y="649"/>
                  </a:cubicBezTo>
                  <a:cubicBezTo>
                    <a:pt x="58" y="649"/>
                    <a:pt x="58" y="649"/>
                    <a:pt x="58" y="649"/>
                  </a:cubicBezTo>
                  <a:cubicBezTo>
                    <a:pt x="58" y="548"/>
                    <a:pt x="58" y="548"/>
                    <a:pt x="58" y="548"/>
                  </a:cubicBezTo>
                  <a:moveTo>
                    <a:pt x="5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19" y="283"/>
                    <a:pt x="33" y="299"/>
                    <a:pt x="33" y="318"/>
                  </a:cubicBezTo>
                  <a:cubicBezTo>
                    <a:pt x="33" y="337"/>
                    <a:pt x="19" y="353"/>
                    <a:pt x="0" y="354"/>
                  </a:cubicBezTo>
                  <a:cubicBezTo>
                    <a:pt x="0" y="397"/>
                    <a:pt x="0" y="397"/>
                    <a:pt x="0" y="397"/>
                  </a:cubicBezTo>
                  <a:cubicBezTo>
                    <a:pt x="58" y="397"/>
                    <a:pt x="58" y="397"/>
                    <a:pt x="58" y="397"/>
                  </a:cubicBezTo>
                  <a:cubicBezTo>
                    <a:pt x="58" y="0"/>
                    <a:pt x="58" y="0"/>
                    <a:pt x="58" y="0"/>
                  </a:cubicBezTo>
                </a:path>
              </a:pathLst>
            </a:custGeom>
            <a:solidFill>
              <a:srgbClr val="23445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10" name="Freeform 22"/>
            <p:cNvSpPr/>
            <p:nvPr/>
          </p:nvSpPr>
          <p:spPr>
            <a:xfrm>
              <a:off x="1316038" y="3803651"/>
              <a:ext cx="217488" cy="568325"/>
            </a:xfrm>
            <a:custGeom>
              <a:avLst/>
              <a:gdLst/>
              <a:ahLst/>
              <a:cxnLst>
                <a:cxn ang="0">
                  <a:pos x="217488" y="0"/>
                </a:cxn>
                <a:cxn ang="0">
                  <a:pos x="217488" y="0"/>
                </a:cxn>
                <a:cxn ang="0">
                  <a:pos x="0" y="0"/>
                </a:cxn>
                <a:cxn ang="0">
                  <a:pos x="0" y="568325"/>
                </a:cxn>
                <a:cxn ang="0">
                  <a:pos x="217488" y="568325"/>
                </a:cxn>
                <a:cxn ang="0">
                  <a:pos x="217488" y="0"/>
                </a:cxn>
              </a:cxnLst>
              <a:pathLst>
                <a:path w="137" h="358">
                  <a:moveTo>
                    <a:pt x="137" y="0"/>
                  </a:moveTo>
                  <a:lnTo>
                    <a:pt x="137" y="0"/>
                  </a:lnTo>
                  <a:lnTo>
                    <a:pt x="0" y="0"/>
                  </a:lnTo>
                  <a:lnTo>
                    <a:pt x="0" y="358"/>
                  </a:lnTo>
                  <a:lnTo>
                    <a:pt x="137" y="358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051F3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11" name="Freeform 23"/>
            <p:cNvSpPr/>
            <p:nvPr/>
          </p:nvSpPr>
          <p:spPr>
            <a:xfrm>
              <a:off x="1316038" y="3803651"/>
              <a:ext cx="217488" cy="568325"/>
            </a:xfrm>
            <a:custGeom>
              <a:avLst/>
              <a:gdLst/>
              <a:ahLst/>
              <a:cxnLst>
                <a:cxn ang="0">
                  <a:pos x="217488" y="0"/>
                </a:cxn>
                <a:cxn ang="0">
                  <a:pos x="217488" y="0"/>
                </a:cxn>
                <a:cxn ang="0">
                  <a:pos x="0" y="0"/>
                </a:cxn>
                <a:cxn ang="0">
                  <a:pos x="0" y="568325"/>
                </a:cxn>
                <a:cxn ang="0">
                  <a:pos x="217488" y="568325"/>
                </a:cxn>
                <a:cxn ang="0">
                  <a:pos x="217488" y="0"/>
                </a:cxn>
              </a:cxnLst>
              <a:pathLst>
                <a:path w="137" h="358">
                  <a:moveTo>
                    <a:pt x="137" y="0"/>
                  </a:moveTo>
                  <a:lnTo>
                    <a:pt x="137" y="0"/>
                  </a:lnTo>
                  <a:lnTo>
                    <a:pt x="0" y="0"/>
                  </a:lnTo>
                  <a:lnTo>
                    <a:pt x="0" y="358"/>
                  </a:lnTo>
                  <a:lnTo>
                    <a:pt x="137" y="358"/>
                  </a:lnTo>
                  <a:lnTo>
                    <a:pt x="137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12" name="Freeform 24"/>
            <p:cNvSpPr/>
            <p:nvPr/>
          </p:nvSpPr>
          <p:spPr>
            <a:xfrm>
              <a:off x="1316038" y="4438651"/>
              <a:ext cx="123825" cy="312738"/>
            </a:xfrm>
            <a:custGeom>
              <a:avLst/>
              <a:gdLst/>
              <a:ahLst/>
              <a:cxnLst>
                <a:cxn ang="0">
                  <a:pos x="123825" y="0"/>
                </a:cxn>
                <a:cxn ang="0">
                  <a:pos x="0" y="0"/>
                </a:cxn>
                <a:cxn ang="0">
                  <a:pos x="0" y="312738"/>
                </a:cxn>
                <a:cxn ang="0">
                  <a:pos x="44450" y="312738"/>
                </a:cxn>
                <a:cxn ang="0">
                  <a:pos x="123825" y="312738"/>
                </a:cxn>
                <a:cxn ang="0">
                  <a:pos x="123825" y="0"/>
                </a:cxn>
              </a:cxnLst>
              <a:pathLst>
                <a:path w="78" h="197">
                  <a:moveTo>
                    <a:pt x="78" y="0"/>
                  </a:moveTo>
                  <a:lnTo>
                    <a:pt x="0" y="0"/>
                  </a:lnTo>
                  <a:lnTo>
                    <a:pt x="0" y="197"/>
                  </a:lnTo>
                  <a:lnTo>
                    <a:pt x="28" y="197"/>
                  </a:lnTo>
                  <a:lnTo>
                    <a:pt x="78" y="197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051F3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13" name="Freeform 25"/>
            <p:cNvSpPr/>
            <p:nvPr/>
          </p:nvSpPr>
          <p:spPr>
            <a:xfrm>
              <a:off x="1316038" y="4438651"/>
              <a:ext cx="123825" cy="312738"/>
            </a:xfrm>
            <a:custGeom>
              <a:avLst/>
              <a:gdLst/>
              <a:ahLst/>
              <a:cxnLst>
                <a:cxn ang="0">
                  <a:pos x="123825" y="0"/>
                </a:cxn>
                <a:cxn ang="0">
                  <a:pos x="0" y="0"/>
                </a:cxn>
                <a:cxn ang="0">
                  <a:pos x="0" y="312738"/>
                </a:cxn>
                <a:cxn ang="0">
                  <a:pos x="44450" y="312738"/>
                </a:cxn>
                <a:cxn ang="0">
                  <a:pos x="123825" y="312738"/>
                </a:cxn>
                <a:cxn ang="0">
                  <a:pos x="123825" y="0"/>
                </a:cxn>
              </a:cxnLst>
              <a:pathLst>
                <a:path w="78" h="197">
                  <a:moveTo>
                    <a:pt x="78" y="0"/>
                  </a:moveTo>
                  <a:lnTo>
                    <a:pt x="0" y="0"/>
                  </a:lnTo>
                  <a:lnTo>
                    <a:pt x="0" y="197"/>
                  </a:lnTo>
                  <a:lnTo>
                    <a:pt x="28" y="197"/>
                  </a:lnTo>
                  <a:lnTo>
                    <a:pt x="78" y="197"/>
                  </a:lnTo>
                  <a:lnTo>
                    <a:pt x="78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14" name="Freeform 26"/>
            <p:cNvSpPr/>
            <p:nvPr/>
          </p:nvSpPr>
          <p:spPr>
            <a:xfrm>
              <a:off x="1316038" y="3370263"/>
              <a:ext cx="123825" cy="2714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71463"/>
                </a:cxn>
                <a:cxn ang="0">
                  <a:pos x="123825" y="135731"/>
                </a:cxn>
                <a:cxn ang="0">
                  <a:pos x="0" y="0"/>
                </a:cxn>
              </a:cxnLst>
              <a:pathLst>
                <a:path w="33" h="72">
                  <a:moveTo>
                    <a:pt x="0" y="0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19" y="71"/>
                    <a:pt x="33" y="55"/>
                    <a:pt x="33" y="36"/>
                  </a:cubicBezTo>
                  <a:cubicBezTo>
                    <a:pt x="33" y="17"/>
                    <a:pt x="19" y="1"/>
                    <a:pt x="0" y="0"/>
                  </a:cubicBezTo>
                </a:path>
              </a:pathLst>
            </a:custGeom>
            <a:solidFill>
              <a:srgbClr val="D9D9D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8215" name="组合 227"/>
          <p:cNvGrpSpPr/>
          <p:nvPr/>
        </p:nvGrpSpPr>
        <p:grpSpPr>
          <a:xfrm>
            <a:off x="465138" y="4583113"/>
            <a:ext cx="2390775" cy="228600"/>
            <a:chOff x="1684338" y="4465638"/>
            <a:chExt cx="3175001" cy="304800"/>
          </a:xfrm>
        </p:grpSpPr>
        <p:sp>
          <p:nvSpPr>
            <p:cNvPr id="8216" name="Freeform 51"/>
            <p:cNvSpPr/>
            <p:nvPr/>
          </p:nvSpPr>
          <p:spPr>
            <a:xfrm>
              <a:off x="1797051" y="4465638"/>
              <a:ext cx="3062288" cy="304800"/>
            </a:xfrm>
            <a:custGeom>
              <a:avLst/>
              <a:gdLst/>
              <a:ahLst/>
              <a:cxnLst>
                <a:cxn ang="0">
                  <a:pos x="3062288" y="14287"/>
                </a:cxn>
                <a:cxn ang="0">
                  <a:pos x="3175" y="0"/>
                </a:cxn>
                <a:cxn ang="0">
                  <a:pos x="0" y="285750"/>
                </a:cxn>
                <a:cxn ang="0">
                  <a:pos x="141287" y="285750"/>
                </a:cxn>
                <a:cxn ang="0">
                  <a:pos x="141287" y="285750"/>
                </a:cxn>
                <a:cxn ang="0">
                  <a:pos x="187325" y="285750"/>
                </a:cxn>
                <a:cxn ang="0">
                  <a:pos x="292100" y="288925"/>
                </a:cxn>
                <a:cxn ang="0">
                  <a:pos x="292100" y="288925"/>
                </a:cxn>
                <a:cxn ang="0">
                  <a:pos x="336550" y="288925"/>
                </a:cxn>
                <a:cxn ang="0">
                  <a:pos x="336550" y="288925"/>
                </a:cxn>
                <a:cxn ang="0">
                  <a:pos x="442912" y="288925"/>
                </a:cxn>
                <a:cxn ang="0">
                  <a:pos x="490537" y="288925"/>
                </a:cxn>
                <a:cxn ang="0">
                  <a:pos x="592137" y="288925"/>
                </a:cxn>
                <a:cxn ang="0">
                  <a:pos x="592137" y="288925"/>
                </a:cxn>
                <a:cxn ang="0">
                  <a:pos x="641350" y="288925"/>
                </a:cxn>
                <a:cxn ang="0">
                  <a:pos x="641350" y="288925"/>
                </a:cxn>
                <a:cxn ang="0">
                  <a:pos x="746125" y="288925"/>
                </a:cxn>
                <a:cxn ang="0">
                  <a:pos x="790575" y="288925"/>
                </a:cxn>
                <a:cxn ang="0">
                  <a:pos x="896937" y="288925"/>
                </a:cxn>
                <a:cxn ang="0">
                  <a:pos x="896937" y="288925"/>
                </a:cxn>
                <a:cxn ang="0">
                  <a:pos x="944562" y="293687"/>
                </a:cxn>
                <a:cxn ang="0">
                  <a:pos x="944562" y="293687"/>
                </a:cxn>
                <a:cxn ang="0">
                  <a:pos x="1046162" y="293687"/>
                </a:cxn>
                <a:cxn ang="0">
                  <a:pos x="1046162" y="293687"/>
                </a:cxn>
                <a:cxn ang="0">
                  <a:pos x="1095375" y="293687"/>
                </a:cxn>
                <a:cxn ang="0">
                  <a:pos x="1095375" y="293687"/>
                </a:cxn>
                <a:cxn ang="0">
                  <a:pos x="1200150" y="293687"/>
                </a:cxn>
                <a:cxn ang="0">
                  <a:pos x="1200150" y="293687"/>
                </a:cxn>
                <a:cxn ang="0">
                  <a:pos x="1230312" y="293687"/>
                </a:cxn>
                <a:cxn ang="0">
                  <a:pos x="1350962" y="293687"/>
                </a:cxn>
                <a:cxn ang="0">
                  <a:pos x="1350962" y="293687"/>
                </a:cxn>
                <a:cxn ang="0">
                  <a:pos x="1395412" y="293687"/>
                </a:cxn>
                <a:cxn ang="0">
                  <a:pos x="1395412" y="293687"/>
                </a:cxn>
                <a:cxn ang="0">
                  <a:pos x="1954212" y="296862"/>
                </a:cxn>
                <a:cxn ang="0">
                  <a:pos x="2000250" y="296862"/>
                </a:cxn>
                <a:cxn ang="0">
                  <a:pos x="2105025" y="296862"/>
                </a:cxn>
                <a:cxn ang="0">
                  <a:pos x="2154237" y="296862"/>
                </a:cxn>
                <a:cxn ang="0">
                  <a:pos x="2255837" y="296862"/>
                </a:cxn>
                <a:cxn ang="0">
                  <a:pos x="2303462" y="301625"/>
                </a:cxn>
                <a:cxn ang="0">
                  <a:pos x="2409825" y="301625"/>
                </a:cxn>
                <a:cxn ang="0">
                  <a:pos x="2454275" y="301625"/>
                </a:cxn>
                <a:cxn ang="0">
                  <a:pos x="2709862" y="301625"/>
                </a:cxn>
                <a:cxn ang="0">
                  <a:pos x="2728912" y="301625"/>
                </a:cxn>
                <a:cxn ang="0">
                  <a:pos x="3062288" y="304800"/>
                </a:cxn>
                <a:cxn ang="0">
                  <a:pos x="3062288" y="14287"/>
                </a:cxn>
              </a:cxnLst>
              <a:pathLst>
                <a:path w="1929" h="192">
                  <a:moveTo>
                    <a:pt x="1929" y="9"/>
                  </a:moveTo>
                  <a:lnTo>
                    <a:pt x="2" y="0"/>
                  </a:lnTo>
                  <a:lnTo>
                    <a:pt x="0" y="180"/>
                  </a:lnTo>
                  <a:lnTo>
                    <a:pt x="89" y="180"/>
                  </a:lnTo>
                  <a:lnTo>
                    <a:pt x="89" y="180"/>
                  </a:lnTo>
                  <a:lnTo>
                    <a:pt x="118" y="180"/>
                  </a:lnTo>
                  <a:lnTo>
                    <a:pt x="184" y="182"/>
                  </a:lnTo>
                  <a:lnTo>
                    <a:pt x="184" y="182"/>
                  </a:lnTo>
                  <a:lnTo>
                    <a:pt x="212" y="182"/>
                  </a:lnTo>
                  <a:lnTo>
                    <a:pt x="212" y="182"/>
                  </a:lnTo>
                  <a:lnTo>
                    <a:pt x="279" y="182"/>
                  </a:lnTo>
                  <a:lnTo>
                    <a:pt x="309" y="182"/>
                  </a:lnTo>
                  <a:lnTo>
                    <a:pt x="373" y="182"/>
                  </a:lnTo>
                  <a:lnTo>
                    <a:pt x="373" y="182"/>
                  </a:lnTo>
                  <a:lnTo>
                    <a:pt x="404" y="182"/>
                  </a:lnTo>
                  <a:lnTo>
                    <a:pt x="404" y="182"/>
                  </a:lnTo>
                  <a:lnTo>
                    <a:pt x="470" y="182"/>
                  </a:lnTo>
                  <a:lnTo>
                    <a:pt x="498" y="182"/>
                  </a:lnTo>
                  <a:lnTo>
                    <a:pt x="565" y="182"/>
                  </a:lnTo>
                  <a:lnTo>
                    <a:pt x="565" y="182"/>
                  </a:lnTo>
                  <a:lnTo>
                    <a:pt x="595" y="185"/>
                  </a:lnTo>
                  <a:lnTo>
                    <a:pt x="595" y="185"/>
                  </a:lnTo>
                  <a:lnTo>
                    <a:pt x="659" y="185"/>
                  </a:lnTo>
                  <a:lnTo>
                    <a:pt x="659" y="185"/>
                  </a:lnTo>
                  <a:lnTo>
                    <a:pt x="690" y="185"/>
                  </a:lnTo>
                  <a:lnTo>
                    <a:pt x="690" y="185"/>
                  </a:lnTo>
                  <a:lnTo>
                    <a:pt x="756" y="185"/>
                  </a:lnTo>
                  <a:lnTo>
                    <a:pt x="756" y="185"/>
                  </a:lnTo>
                  <a:lnTo>
                    <a:pt x="775" y="185"/>
                  </a:lnTo>
                  <a:lnTo>
                    <a:pt x="851" y="185"/>
                  </a:lnTo>
                  <a:lnTo>
                    <a:pt x="851" y="185"/>
                  </a:lnTo>
                  <a:lnTo>
                    <a:pt x="879" y="185"/>
                  </a:lnTo>
                  <a:lnTo>
                    <a:pt x="879" y="185"/>
                  </a:lnTo>
                  <a:lnTo>
                    <a:pt x="1231" y="187"/>
                  </a:lnTo>
                  <a:lnTo>
                    <a:pt x="1260" y="187"/>
                  </a:lnTo>
                  <a:lnTo>
                    <a:pt x="1326" y="187"/>
                  </a:lnTo>
                  <a:lnTo>
                    <a:pt x="1357" y="187"/>
                  </a:lnTo>
                  <a:lnTo>
                    <a:pt x="1421" y="187"/>
                  </a:lnTo>
                  <a:lnTo>
                    <a:pt x="1451" y="190"/>
                  </a:lnTo>
                  <a:lnTo>
                    <a:pt x="1518" y="190"/>
                  </a:lnTo>
                  <a:lnTo>
                    <a:pt x="1546" y="190"/>
                  </a:lnTo>
                  <a:lnTo>
                    <a:pt x="1707" y="190"/>
                  </a:lnTo>
                  <a:lnTo>
                    <a:pt x="1719" y="190"/>
                  </a:lnTo>
                  <a:lnTo>
                    <a:pt x="1929" y="192"/>
                  </a:lnTo>
                  <a:lnTo>
                    <a:pt x="1929" y="9"/>
                  </a:lnTo>
                  <a:close/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17" name="Freeform 52"/>
            <p:cNvSpPr/>
            <p:nvPr/>
          </p:nvSpPr>
          <p:spPr>
            <a:xfrm>
              <a:off x="1797051" y="4465638"/>
              <a:ext cx="3062288" cy="304800"/>
            </a:xfrm>
            <a:custGeom>
              <a:avLst/>
              <a:gdLst/>
              <a:ahLst/>
              <a:cxnLst>
                <a:cxn ang="0">
                  <a:pos x="3062288" y="14287"/>
                </a:cxn>
                <a:cxn ang="0">
                  <a:pos x="3175" y="0"/>
                </a:cxn>
                <a:cxn ang="0">
                  <a:pos x="0" y="285750"/>
                </a:cxn>
                <a:cxn ang="0">
                  <a:pos x="141287" y="285750"/>
                </a:cxn>
                <a:cxn ang="0">
                  <a:pos x="141287" y="285750"/>
                </a:cxn>
                <a:cxn ang="0">
                  <a:pos x="187325" y="285750"/>
                </a:cxn>
                <a:cxn ang="0">
                  <a:pos x="292100" y="288925"/>
                </a:cxn>
                <a:cxn ang="0">
                  <a:pos x="292100" y="288925"/>
                </a:cxn>
                <a:cxn ang="0">
                  <a:pos x="336550" y="288925"/>
                </a:cxn>
                <a:cxn ang="0">
                  <a:pos x="336550" y="288925"/>
                </a:cxn>
                <a:cxn ang="0">
                  <a:pos x="442912" y="288925"/>
                </a:cxn>
                <a:cxn ang="0">
                  <a:pos x="490537" y="288925"/>
                </a:cxn>
                <a:cxn ang="0">
                  <a:pos x="592137" y="288925"/>
                </a:cxn>
                <a:cxn ang="0">
                  <a:pos x="592137" y="288925"/>
                </a:cxn>
                <a:cxn ang="0">
                  <a:pos x="641350" y="288925"/>
                </a:cxn>
                <a:cxn ang="0">
                  <a:pos x="641350" y="288925"/>
                </a:cxn>
                <a:cxn ang="0">
                  <a:pos x="746125" y="288925"/>
                </a:cxn>
                <a:cxn ang="0">
                  <a:pos x="790575" y="288925"/>
                </a:cxn>
                <a:cxn ang="0">
                  <a:pos x="896937" y="288925"/>
                </a:cxn>
                <a:cxn ang="0">
                  <a:pos x="896937" y="288925"/>
                </a:cxn>
                <a:cxn ang="0">
                  <a:pos x="944562" y="293687"/>
                </a:cxn>
                <a:cxn ang="0">
                  <a:pos x="944562" y="293687"/>
                </a:cxn>
                <a:cxn ang="0">
                  <a:pos x="1046162" y="293687"/>
                </a:cxn>
                <a:cxn ang="0">
                  <a:pos x="1046162" y="293687"/>
                </a:cxn>
                <a:cxn ang="0">
                  <a:pos x="1095375" y="293687"/>
                </a:cxn>
                <a:cxn ang="0">
                  <a:pos x="1095375" y="293687"/>
                </a:cxn>
                <a:cxn ang="0">
                  <a:pos x="1200150" y="293687"/>
                </a:cxn>
                <a:cxn ang="0">
                  <a:pos x="1200150" y="293687"/>
                </a:cxn>
                <a:cxn ang="0">
                  <a:pos x="1230312" y="293687"/>
                </a:cxn>
                <a:cxn ang="0">
                  <a:pos x="1350962" y="293687"/>
                </a:cxn>
                <a:cxn ang="0">
                  <a:pos x="1350962" y="293687"/>
                </a:cxn>
                <a:cxn ang="0">
                  <a:pos x="1395412" y="293687"/>
                </a:cxn>
                <a:cxn ang="0">
                  <a:pos x="1395412" y="293687"/>
                </a:cxn>
                <a:cxn ang="0">
                  <a:pos x="1954212" y="296862"/>
                </a:cxn>
                <a:cxn ang="0">
                  <a:pos x="2000250" y="296862"/>
                </a:cxn>
                <a:cxn ang="0">
                  <a:pos x="2105025" y="296862"/>
                </a:cxn>
                <a:cxn ang="0">
                  <a:pos x="2154237" y="296862"/>
                </a:cxn>
                <a:cxn ang="0">
                  <a:pos x="2255837" y="296862"/>
                </a:cxn>
                <a:cxn ang="0">
                  <a:pos x="2303462" y="301625"/>
                </a:cxn>
                <a:cxn ang="0">
                  <a:pos x="2409825" y="301625"/>
                </a:cxn>
                <a:cxn ang="0">
                  <a:pos x="2454275" y="301625"/>
                </a:cxn>
                <a:cxn ang="0">
                  <a:pos x="2709862" y="301625"/>
                </a:cxn>
                <a:cxn ang="0">
                  <a:pos x="2728912" y="301625"/>
                </a:cxn>
                <a:cxn ang="0">
                  <a:pos x="3062288" y="304800"/>
                </a:cxn>
                <a:cxn ang="0">
                  <a:pos x="3062288" y="14287"/>
                </a:cxn>
              </a:cxnLst>
              <a:pathLst>
                <a:path w="1929" h="192">
                  <a:moveTo>
                    <a:pt x="1929" y="9"/>
                  </a:moveTo>
                  <a:lnTo>
                    <a:pt x="2" y="0"/>
                  </a:lnTo>
                  <a:lnTo>
                    <a:pt x="0" y="180"/>
                  </a:lnTo>
                  <a:lnTo>
                    <a:pt x="89" y="180"/>
                  </a:lnTo>
                  <a:lnTo>
                    <a:pt x="89" y="180"/>
                  </a:lnTo>
                  <a:lnTo>
                    <a:pt x="118" y="180"/>
                  </a:lnTo>
                  <a:lnTo>
                    <a:pt x="184" y="182"/>
                  </a:lnTo>
                  <a:lnTo>
                    <a:pt x="184" y="182"/>
                  </a:lnTo>
                  <a:lnTo>
                    <a:pt x="212" y="182"/>
                  </a:lnTo>
                  <a:lnTo>
                    <a:pt x="212" y="182"/>
                  </a:lnTo>
                  <a:lnTo>
                    <a:pt x="279" y="182"/>
                  </a:lnTo>
                  <a:lnTo>
                    <a:pt x="309" y="182"/>
                  </a:lnTo>
                  <a:lnTo>
                    <a:pt x="373" y="182"/>
                  </a:lnTo>
                  <a:lnTo>
                    <a:pt x="373" y="182"/>
                  </a:lnTo>
                  <a:lnTo>
                    <a:pt x="404" y="182"/>
                  </a:lnTo>
                  <a:lnTo>
                    <a:pt x="404" y="182"/>
                  </a:lnTo>
                  <a:lnTo>
                    <a:pt x="470" y="182"/>
                  </a:lnTo>
                  <a:lnTo>
                    <a:pt x="498" y="182"/>
                  </a:lnTo>
                  <a:lnTo>
                    <a:pt x="565" y="182"/>
                  </a:lnTo>
                  <a:lnTo>
                    <a:pt x="565" y="182"/>
                  </a:lnTo>
                  <a:lnTo>
                    <a:pt x="595" y="185"/>
                  </a:lnTo>
                  <a:lnTo>
                    <a:pt x="595" y="185"/>
                  </a:lnTo>
                  <a:lnTo>
                    <a:pt x="659" y="185"/>
                  </a:lnTo>
                  <a:lnTo>
                    <a:pt x="659" y="185"/>
                  </a:lnTo>
                  <a:lnTo>
                    <a:pt x="690" y="185"/>
                  </a:lnTo>
                  <a:lnTo>
                    <a:pt x="690" y="185"/>
                  </a:lnTo>
                  <a:lnTo>
                    <a:pt x="756" y="185"/>
                  </a:lnTo>
                  <a:lnTo>
                    <a:pt x="756" y="185"/>
                  </a:lnTo>
                  <a:lnTo>
                    <a:pt x="775" y="185"/>
                  </a:lnTo>
                  <a:lnTo>
                    <a:pt x="851" y="185"/>
                  </a:lnTo>
                  <a:lnTo>
                    <a:pt x="851" y="185"/>
                  </a:lnTo>
                  <a:lnTo>
                    <a:pt x="879" y="185"/>
                  </a:lnTo>
                  <a:lnTo>
                    <a:pt x="879" y="185"/>
                  </a:lnTo>
                  <a:lnTo>
                    <a:pt x="1231" y="187"/>
                  </a:lnTo>
                  <a:lnTo>
                    <a:pt x="1260" y="187"/>
                  </a:lnTo>
                  <a:lnTo>
                    <a:pt x="1326" y="187"/>
                  </a:lnTo>
                  <a:lnTo>
                    <a:pt x="1357" y="187"/>
                  </a:lnTo>
                  <a:lnTo>
                    <a:pt x="1421" y="187"/>
                  </a:lnTo>
                  <a:lnTo>
                    <a:pt x="1451" y="190"/>
                  </a:lnTo>
                  <a:lnTo>
                    <a:pt x="1518" y="190"/>
                  </a:lnTo>
                  <a:lnTo>
                    <a:pt x="1546" y="190"/>
                  </a:lnTo>
                  <a:lnTo>
                    <a:pt x="1707" y="190"/>
                  </a:lnTo>
                  <a:lnTo>
                    <a:pt x="1719" y="190"/>
                  </a:lnTo>
                  <a:lnTo>
                    <a:pt x="1929" y="192"/>
                  </a:lnTo>
                  <a:lnTo>
                    <a:pt x="1929" y="9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18" name="Freeform 53"/>
            <p:cNvSpPr/>
            <p:nvPr/>
          </p:nvSpPr>
          <p:spPr>
            <a:xfrm>
              <a:off x="1684338" y="4465638"/>
              <a:ext cx="3062288" cy="304800"/>
            </a:xfrm>
            <a:custGeom>
              <a:avLst/>
              <a:gdLst/>
              <a:ahLst/>
              <a:cxnLst>
                <a:cxn ang="0">
                  <a:pos x="3059112" y="304800"/>
                </a:cxn>
                <a:cxn ang="0">
                  <a:pos x="0" y="285750"/>
                </a:cxn>
                <a:cxn ang="0">
                  <a:pos x="0" y="0"/>
                </a:cxn>
                <a:cxn ang="0">
                  <a:pos x="3062288" y="14287"/>
                </a:cxn>
                <a:cxn ang="0">
                  <a:pos x="3059112" y="304800"/>
                </a:cxn>
              </a:cxnLst>
              <a:pathLst>
                <a:path w="1929" h="192">
                  <a:moveTo>
                    <a:pt x="1927" y="192"/>
                  </a:moveTo>
                  <a:lnTo>
                    <a:pt x="0" y="180"/>
                  </a:lnTo>
                  <a:lnTo>
                    <a:pt x="0" y="0"/>
                  </a:lnTo>
                  <a:lnTo>
                    <a:pt x="1929" y="9"/>
                  </a:lnTo>
                  <a:lnTo>
                    <a:pt x="1927" y="192"/>
                  </a:lnTo>
                  <a:close/>
                </a:path>
              </a:pathLst>
            </a:custGeom>
            <a:solidFill>
              <a:srgbClr val="29506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19" name="Freeform 54"/>
            <p:cNvSpPr/>
            <p:nvPr/>
          </p:nvSpPr>
          <p:spPr>
            <a:xfrm>
              <a:off x="1684338" y="4465638"/>
              <a:ext cx="3062288" cy="304800"/>
            </a:xfrm>
            <a:custGeom>
              <a:avLst/>
              <a:gdLst/>
              <a:ahLst/>
              <a:cxnLst>
                <a:cxn ang="0">
                  <a:pos x="3059112" y="304800"/>
                </a:cxn>
                <a:cxn ang="0">
                  <a:pos x="0" y="285750"/>
                </a:cxn>
                <a:cxn ang="0">
                  <a:pos x="0" y="0"/>
                </a:cxn>
                <a:cxn ang="0">
                  <a:pos x="3062288" y="14287"/>
                </a:cxn>
                <a:cxn ang="0">
                  <a:pos x="3059112" y="304800"/>
                </a:cxn>
              </a:cxnLst>
              <a:pathLst>
                <a:path w="1929" h="192">
                  <a:moveTo>
                    <a:pt x="1927" y="192"/>
                  </a:moveTo>
                  <a:lnTo>
                    <a:pt x="0" y="180"/>
                  </a:lnTo>
                  <a:lnTo>
                    <a:pt x="0" y="0"/>
                  </a:lnTo>
                  <a:lnTo>
                    <a:pt x="1929" y="9"/>
                  </a:lnTo>
                  <a:lnTo>
                    <a:pt x="1927" y="192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0" name="Freeform 55"/>
            <p:cNvSpPr/>
            <p:nvPr/>
          </p:nvSpPr>
          <p:spPr>
            <a:xfrm>
              <a:off x="3486151" y="4605338"/>
              <a:ext cx="47625" cy="157163"/>
            </a:xfrm>
            <a:custGeom>
              <a:avLst/>
              <a:gdLst/>
              <a:ahLst/>
              <a:cxnLst>
                <a:cxn ang="0">
                  <a:pos x="25644" y="0"/>
                </a:cxn>
                <a:cxn ang="0">
                  <a:pos x="0" y="22451"/>
                </a:cxn>
                <a:cxn ang="0">
                  <a:pos x="0" y="157163"/>
                </a:cxn>
                <a:cxn ang="0">
                  <a:pos x="47625" y="157163"/>
                </a:cxn>
                <a:cxn ang="0">
                  <a:pos x="47625" y="26193"/>
                </a:cxn>
                <a:cxn ang="0">
                  <a:pos x="25644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1" name="Freeform 56"/>
            <p:cNvSpPr/>
            <p:nvPr/>
          </p:nvSpPr>
          <p:spPr>
            <a:xfrm>
              <a:off x="3335338" y="4605338"/>
              <a:ext cx="49213" cy="157163"/>
            </a:xfrm>
            <a:custGeom>
              <a:avLst/>
              <a:gdLst/>
              <a:ahLst/>
              <a:cxnLst>
                <a:cxn ang="0">
                  <a:pos x="22713" y="0"/>
                </a:cxn>
                <a:cxn ang="0">
                  <a:pos x="0" y="22451"/>
                </a:cxn>
                <a:cxn ang="0">
                  <a:pos x="0" y="157163"/>
                </a:cxn>
                <a:cxn ang="0">
                  <a:pos x="45427" y="157163"/>
                </a:cxn>
                <a:cxn ang="0">
                  <a:pos x="49213" y="22451"/>
                </a:cxn>
                <a:cxn ang="0">
                  <a:pos x="22713" y="0"/>
                </a:cxn>
              </a:cxnLst>
              <a:pathLst>
                <a:path w="13" h="4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2" name="Freeform 57"/>
            <p:cNvSpPr/>
            <p:nvPr/>
          </p:nvSpPr>
          <p:spPr>
            <a:xfrm>
              <a:off x="3184526" y="4605338"/>
              <a:ext cx="46038" cy="153988"/>
            </a:xfrm>
            <a:custGeom>
              <a:avLst/>
              <a:gdLst/>
              <a:ahLst/>
              <a:cxnLst>
                <a:cxn ang="0">
                  <a:pos x="23019" y="0"/>
                </a:cxn>
                <a:cxn ang="0">
                  <a:pos x="0" y="22534"/>
                </a:cxn>
                <a:cxn ang="0">
                  <a:pos x="0" y="153988"/>
                </a:cxn>
                <a:cxn ang="0">
                  <a:pos x="46038" y="153988"/>
                </a:cxn>
                <a:cxn ang="0">
                  <a:pos x="46038" y="22534"/>
                </a:cxn>
                <a:cxn ang="0">
                  <a:pos x="23019" y="0"/>
                </a:cxn>
              </a:cxnLst>
              <a:pathLst>
                <a:path w="12" h="41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3" name="Freeform 58"/>
            <p:cNvSpPr/>
            <p:nvPr/>
          </p:nvSpPr>
          <p:spPr>
            <a:xfrm>
              <a:off x="3030538" y="4605338"/>
              <a:ext cx="49213" cy="153988"/>
            </a:xfrm>
            <a:custGeom>
              <a:avLst/>
              <a:gdLst/>
              <a:ahLst/>
              <a:cxnLst>
                <a:cxn ang="0">
                  <a:pos x="26499" y="0"/>
                </a:cxn>
                <a:cxn ang="0">
                  <a:pos x="0" y="22534"/>
                </a:cxn>
                <a:cxn ang="0">
                  <a:pos x="0" y="153988"/>
                </a:cxn>
                <a:cxn ang="0">
                  <a:pos x="49213" y="153988"/>
                </a:cxn>
                <a:cxn ang="0">
                  <a:pos x="49213" y="22534"/>
                </a:cxn>
                <a:cxn ang="0">
                  <a:pos x="26499" y="0"/>
                </a:cxn>
              </a:cxnLst>
              <a:pathLst>
                <a:path w="13" h="41">
                  <a:moveTo>
                    <a:pt x="7" y="0"/>
                  </a:moveTo>
                  <a:cubicBezTo>
                    <a:pt x="3" y="0"/>
                    <a:pt x="1" y="2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2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4" name="Freeform 59"/>
            <p:cNvSpPr/>
            <p:nvPr/>
          </p:nvSpPr>
          <p:spPr>
            <a:xfrm>
              <a:off x="2881313" y="4600576"/>
              <a:ext cx="49213" cy="158750"/>
            </a:xfrm>
            <a:custGeom>
              <a:avLst/>
              <a:gdLst/>
              <a:ahLst/>
              <a:cxnLst>
                <a:cxn ang="0">
                  <a:pos x="26499" y="0"/>
                </a:cxn>
                <a:cxn ang="0">
                  <a:pos x="0" y="26458"/>
                </a:cxn>
                <a:cxn ang="0">
                  <a:pos x="0" y="158750"/>
                </a:cxn>
                <a:cxn ang="0">
                  <a:pos x="49213" y="158750"/>
                </a:cxn>
                <a:cxn ang="0">
                  <a:pos x="49213" y="26458"/>
                </a:cxn>
                <a:cxn ang="0">
                  <a:pos x="26499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5" name="Freeform 60"/>
            <p:cNvSpPr/>
            <p:nvPr/>
          </p:nvSpPr>
          <p:spPr>
            <a:xfrm>
              <a:off x="2730501" y="4600576"/>
              <a:ext cx="49213" cy="158750"/>
            </a:xfrm>
            <a:custGeom>
              <a:avLst/>
              <a:gdLst/>
              <a:ahLst/>
              <a:cxnLst>
                <a:cxn ang="0">
                  <a:pos x="22713" y="0"/>
                </a:cxn>
                <a:cxn ang="0">
                  <a:pos x="0" y="22678"/>
                </a:cxn>
                <a:cxn ang="0">
                  <a:pos x="0" y="158750"/>
                </a:cxn>
                <a:cxn ang="0">
                  <a:pos x="45427" y="158750"/>
                </a:cxn>
                <a:cxn ang="0">
                  <a:pos x="49213" y="22678"/>
                </a:cxn>
                <a:cxn ang="0">
                  <a:pos x="22713" y="0"/>
                </a:cxn>
              </a:cxnLst>
              <a:pathLst>
                <a:path w="13" h="4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6" name="Freeform 61"/>
            <p:cNvSpPr/>
            <p:nvPr/>
          </p:nvSpPr>
          <p:spPr>
            <a:xfrm>
              <a:off x="2576513" y="4600576"/>
              <a:ext cx="49213" cy="158750"/>
            </a:xfrm>
            <a:custGeom>
              <a:avLst/>
              <a:gdLst/>
              <a:ahLst/>
              <a:cxnLst>
                <a:cxn ang="0">
                  <a:pos x="26499" y="0"/>
                </a:cxn>
                <a:cxn ang="0">
                  <a:pos x="3785" y="22678"/>
                </a:cxn>
                <a:cxn ang="0">
                  <a:pos x="0" y="154970"/>
                </a:cxn>
                <a:cxn ang="0">
                  <a:pos x="49213" y="158750"/>
                </a:cxn>
                <a:cxn ang="0">
                  <a:pos x="49213" y="22678"/>
                </a:cxn>
                <a:cxn ang="0">
                  <a:pos x="26499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4" y="0"/>
                    <a:pt x="1" y="3"/>
                    <a:pt x="1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7" name="Freeform 62"/>
            <p:cNvSpPr/>
            <p:nvPr/>
          </p:nvSpPr>
          <p:spPr>
            <a:xfrm>
              <a:off x="2427288" y="4600576"/>
              <a:ext cx="47625" cy="153988"/>
            </a:xfrm>
            <a:custGeom>
              <a:avLst/>
              <a:gdLst/>
              <a:ahLst/>
              <a:cxnLst>
                <a:cxn ang="0">
                  <a:pos x="25644" y="0"/>
                </a:cxn>
                <a:cxn ang="0">
                  <a:pos x="0" y="22534"/>
                </a:cxn>
                <a:cxn ang="0">
                  <a:pos x="0" y="153988"/>
                </a:cxn>
                <a:cxn ang="0">
                  <a:pos x="47625" y="153988"/>
                </a:cxn>
                <a:cxn ang="0">
                  <a:pos x="47625" y="22534"/>
                </a:cxn>
                <a:cxn ang="0">
                  <a:pos x="25644" y="0"/>
                </a:cxn>
              </a:cxnLst>
              <a:pathLst>
                <a:path w="13" h="41">
                  <a:moveTo>
                    <a:pt x="7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2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8" name="Freeform 63"/>
            <p:cNvSpPr/>
            <p:nvPr/>
          </p:nvSpPr>
          <p:spPr>
            <a:xfrm>
              <a:off x="2276476" y="4597401"/>
              <a:ext cx="49213" cy="157163"/>
            </a:xfrm>
            <a:custGeom>
              <a:avLst/>
              <a:gdLst/>
              <a:ahLst/>
              <a:cxnLst>
                <a:cxn ang="0">
                  <a:pos x="22713" y="0"/>
                </a:cxn>
                <a:cxn ang="0">
                  <a:pos x="0" y="26193"/>
                </a:cxn>
                <a:cxn ang="0">
                  <a:pos x="0" y="157163"/>
                </a:cxn>
                <a:cxn ang="0">
                  <a:pos x="49213" y="157163"/>
                </a:cxn>
                <a:cxn ang="0">
                  <a:pos x="49213" y="26193"/>
                </a:cxn>
                <a:cxn ang="0">
                  <a:pos x="22713" y="0"/>
                </a:cxn>
              </a:cxnLst>
              <a:pathLst>
                <a:path w="13" h="42">
                  <a:moveTo>
                    <a:pt x="6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9" name="Freeform 64"/>
            <p:cNvSpPr/>
            <p:nvPr/>
          </p:nvSpPr>
          <p:spPr>
            <a:xfrm>
              <a:off x="2127251" y="4597401"/>
              <a:ext cx="44450" cy="157163"/>
            </a:xfrm>
            <a:custGeom>
              <a:avLst/>
              <a:gdLst/>
              <a:ahLst/>
              <a:cxnLst>
                <a:cxn ang="0">
                  <a:pos x="22225" y="0"/>
                </a:cxn>
                <a:cxn ang="0">
                  <a:pos x="0" y="22451"/>
                </a:cxn>
                <a:cxn ang="0">
                  <a:pos x="0" y="157163"/>
                </a:cxn>
                <a:cxn ang="0">
                  <a:pos x="44450" y="157163"/>
                </a:cxn>
                <a:cxn ang="0">
                  <a:pos x="44450" y="22451"/>
                </a:cxn>
                <a:cxn ang="0">
                  <a:pos x="22225" y="0"/>
                </a:cxn>
              </a:cxnLst>
              <a:pathLst>
                <a:path w="12" h="4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10" y="0"/>
                    <a:pt x="6" y="0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0" name="Freeform 65"/>
            <p:cNvSpPr/>
            <p:nvPr/>
          </p:nvSpPr>
          <p:spPr>
            <a:xfrm>
              <a:off x="1973263" y="4597401"/>
              <a:ext cx="47625" cy="157163"/>
            </a:xfrm>
            <a:custGeom>
              <a:avLst/>
              <a:gdLst/>
              <a:ahLst/>
              <a:cxnLst>
                <a:cxn ang="0">
                  <a:pos x="25644" y="0"/>
                </a:cxn>
                <a:cxn ang="0">
                  <a:pos x="3663" y="22451"/>
                </a:cxn>
                <a:cxn ang="0">
                  <a:pos x="0" y="157163"/>
                </a:cxn>
                <a:cxn ang="0">
                  <a:pos x="47625" y="157163"/>
                </a:cxn>
                <a:cxn ang="0">
                  <a:pos x="47625" y="22451"/>
                </a:cxn>
                <a:cxn ang="0">
                  <a:pos x="25644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3" y="0"/>
                    <a:pt x="1" y="3"/>
                    <a:pt x="1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7" y="0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1" name="Freeform 66"/>
            <p:cNvSpPr/>
            <p:nvPr/>
          </p:nvSpPr>
          <p:spPr>
            <a:xfrm>
              <a:off x="1822451" y="4597401"/>
              <a:ext cx="49213" cy="153988"/>
            </a:xfrm>
            <a:custGeom>
              <a:avLst/>
              <a:gdLst/>
              <a:ahLst/>
              <a:cxnLst>
                <a:cxn ang="0">
                  <a:pos x="26499" y="0"/>
                </a:cxn>
                <a:cxn ang="0">
                  <a:pos x="0" y="22534"/>
                </a:cxn>
                <a:cxn ang="0">
                  <a:pos x="0" y="153988"/>
                </a:cxn>
                <a:cxn ang="0">
                  <a:pos x="49213" y="153988"/>
                </a:cxn>
                <a:cxn ang="0">
                  <a:pos x="49213" y="22534"/>
                </a:cxn>
                <a:cxn ang="0">
                  <a:pos x="26499" y="0"/>
                </a:cxn>
              </a:cxnLst>
              <a:pathLst>
                <a:path w="13" h="41">
                  <a:moveTo>
                    <a:pt x="7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2" name="Freeform 67"/>
            <p:cNvSpPr/>
            <p:nvPr/>
          </p:nvSpPr>
          <p:spPr>
            <a:xfrm>
              <a:off x="4543426" y="4611688"/>
              <a:ext cx="49213" cy="155575"/>
            </a:xfrm>
            <a:custGeom>
              <a:avLst/>
              <a:gdLst/>
              <a:ahLst/>
              <a:cxnLst>
                <a:cxn ang="0">
                  <a:pos x="22713" y="0"/>
                </a:cxn>
                <a:cxn ang="0">
                  <a:pos x="0" y="22767"/>
                </a:cxn>
                <a:cxn ang="0">
                  <a:pos x="0" y="155575"/>
                </a:cxn>
                <a:cxn ang="0">
                  <a:pos x="45427" y="155575"/>
                </a:cxn>
                <a:cxn ang="0">
                  <a:pos x="49213" y="22767"/>
                </a:cxn>
                <a:cxn ang="0">
                  <a:pos x="22713" y="0"/>
                </a:cxn>
              </a:cxnLst>
              <a:pathLst>
                <a:path w="13" h="41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3" name="Freeform 68"/>
            <p:cNvSpPr/>
            <p:nvPr/>
          </p:nvSpPr>
          <p:spPr>
            <a:xfrm>
              <a:off x="4394201" y="4611688"/>
              <a:ext cx="44450" cy="155575"/>
            </a:xfrm>
            <a:custGeom>
              <a:avLst/>
              <a:gdLst/>
              <a:ahLst/>
              <a:cxnLst>
                <a:cxn ang="0">
                  <a:pos x="22225" y="0"/>
                </a:cxn>
                <a:cxn ang="0">
                  <a:pos x="0" y="22767"/>
                </a:cxn>
                <a:cxn ang="0">
                  <a:pos x="0" y="155575"/>
                </a:cxn>
                <a:cxn ang="0">
                  <a:pos x="44450" y="155575"/>
                </a:cxn>
                <a:cxn ang="0">
                  <a:pos x="44450" y="22767"/>
                </a:cxn>
                <a:cxn ang="0">
                  <a:pos x="22225" y="0"/>
                </a:cxn>
              </a:cxnLst>
              <a:pathLst>
                <a:path w="12" h="41">
                  <a:moveTo>
                    <a:pt x="6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2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4" name="Freeform 69"/>
            <p:cNvSpPr/>
            <p:nvPr/>
          </p:nvSpPr>
          <p:spPr>
            <a:xfrm>
              <a:off x="4240213" y="4608513"/>
              <a:ext cx="49213" cy="158750"/>
            </a:xfrm>
            <a:custGeom>
              <a:avLst/>
              <a:gdLst/>
              <a:ahLst/>
              <a:cxnLst>
                <a:cxn ang="0">
                  <a:pos x="26499" y="0"/>
                </a:cxn>
                <a:cxn ang="0">
                  <a:pos x="3785" y="26458"/>
                </a:cxn>
                <a:cxn ang="0">
                  <a:pos x="0" y="158750"/>
                </a:cxn>
                <a:cxn ang="0">
                  <a:pos x="49213" y="158750"/>
                </a:cxn>
                <a:cxn ang="0">
                  <a:pos x="49213" y="26458"/>
                </a:cxn>
                <a:cxn ang="0">
                  <a:pos x="26499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3" y="0"/>
                    <a:pt x="1" y="3"/>
                    <a:pt x="1" y="7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5" name="Freeform 70"/>
            <p:cNvSpPr/>
            <p:nvPr/>
          </p:nvSpPr>
          <p:spPr>
            <a:xfrm>
              <a:off x="4089401" y="4608513"/>
              <a:ext cx="49213" cy="158750"/>
            </a:xfrm>
            <a:custGeom>
              <a:avLst/>
              <a:gdLst/>
              <a:ahLst/>
              <a:cxnLst>
                <a:cxn ang="0">
                  <a:pos x="26499" y="0"/>
                </a:cxn>
                <a:cxn ang="0">
                  <a:pos x="0" y="22678"/>
                </a:cxn>
                <a:cxn ang="0">
                  <a:pos x="0" y="158750"/>
                </a:cxn>
                <a:cxn ang="0">
                  <a:pos x="49213" y="158750"/>
                </a:cxn>
                <a:cxn ang="0">
                  <a:pos x="49213" y="22678"/>
                </a:cxn>
                <a:cxn ang="0">
                  <a:pos x="26499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7" y="0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6" name="Freeform 71"/>
            <p:cNvSpPr/>
            <p:nvPr/>
          </p:nvSpPr>
          <p:spPr>
            <a:xfrm>
              <a:off x="3940176" y="4608513"/>
              <a:ext cx="47625" cy="158750"/>
            </a:xfrm>
            <a:custGeom>
              <a:avLst/>
              <a:gdLst/>
              <a:ahLst/>
              <a:cxnLst>
                <a:cxn ang="0">
                  <a:pos x="21980" y="0"/>
                </a:cxn>
                <a:cxn ang="0">
                  <a:pos x="0" y="22678"/>
                </a:cxn>
                <a:cxn ang="0">
                  <a:pos x="0" y="154970"/>
                </a:cxn>
                <a:cxn ang="0">
                  <a:pos x="43961" y="158750"/>
                </a:cxn>
                <a:cxn ang="0">
                  <a:pos x="47625" y="22678"/>
                </a:cxn>
                <a:cxn ang="0">
                  <a:pos x="21980" y="0"/>
                </a:cxn>
              </a:cxnLst>
              <a:pathLst>
                <a:path w="13" h="4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6" y="0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7" name="Freeform 72"/>
            <p:cNvSpPr/>
            <p:nvPr/>
          </p:nvSpPr>
          <p:spPr>
            <a:xfrm>
              <a:off x="3789363" y="4608513"/>
              <a:ext cx="44450" cy="153988"/>
            </a:xfrm>
            <a:custGeom>
              <a:avLst/>
              <a:gdLst/>
              <a:ahLst/>
              <a:cxnLst>
                <a:cxn ang="0">
                  <a:pos x="22225" y="0"/>
                </a:cxn>
                <a:cxn ang="0">
                  <a:pos x="0" y="22534"/>
                </a:cxn>
                <a:cxn ang="0">
                  <a:pos x="0" y="153988"/>
                </a:cxn>
                <a:cxn ang="0">
                  <a:pos x="44450" y="153988"/>
                </a:cxn>
                <a:cxn ang="0">
                  <a:pos x="44450" y="22534"/>
                </a:cxn>
                <a:cxn ang="0">
                  <a:pos x="22225" y="0"/>
                </a:cxn>
              </a:cxnLst>
              <a:pathLst>
                <a:path w="12" h="41">
                  <a:moveTo>
                    <a:pt x="6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2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8" name="Freeform 73"/>
            <p:cNvSpPr/>
            <p:nvPr/>
          </p:nvSpPr>
          <p:spPr>
            <a:xfrm>
              <a:off x="3635376" y="4605338"/>
              <a:ext cx="49213" cy="157163"/>
            </a:xfrm>
            <a:custGeom>
              <a:avLst/>
              <a:gdLst/>
              <a:ahLst/>
              <a:cxnLst>
                <a:cxn ang="0">
                  <a:pos x="26499" y="0"/>
                </a:cxn>
                <a:cxn ang="0">
                  <a:pos x="3785" y="26193"/>
                </a:cxn>
                <a:cxn ang="0">
                  <a:pos x="0" y="157163"/>
                </a:cxn>
                <a:cxn ang="0">
                  <a:pos x="49213" y="157163"/>
                </a:cxn>
                <a:cxn ang="0">
                  <a:pos x="49213" y="26193"/>
                </a:cxn>
                <a:cxn ang="0">
                  <a:pos x="26499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3" y="0"/>
                    <a:pt x="1" y="3"/>
                    <a:pt x="1" y="7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8239" name="组合 313"/>
          <p:cNvGrpSpPr/>
          <p:nvPr/>
        </p:nvGrpSpPr>
        <p:grpSpPr>
          <a:xfrm>
            <a:off x="528638" y="3151188"/>
            <a:ext cx="460375" cy="1646237"/>
            <a:chOff x="1766888" y="2557463"/>
            <a:chExt cx="611188" cy="2193925"/>
          </a:xfrm>
        </p:grpSpPr>
        <p:sp>
          <p:nvSpPr>
            <p:cNvPr id="8240" name="Freeform 74"/>
            <p:cNvSpPr/>
            <p:nvPr/>
          </p:nvSpPr>
          <p:spPr>
            <a:xfrm>
              <a:off x="1871663" y="2557463"/>
              <a:ext cx="506413" cy="2193925"/>
            </a:xfrm>
            <a:custGeom>
              <a:avLst/>
              <a:gdLst/>
              <a:ahLst/>
              <a:cxnLst>
                <a:cxn ang="0">
                  <a:pos x="255587" y="0"/>
                </a:cxn>
                <a:cxn ang="0">
                  <a:pos x="0" y="0"/>
                </a:cxn>
                <a:cxn ang="0">
                  <a:pos x="0" y="76200"/>
                </a:cxn>
                <a:cxn ang="0">
                  <a:pos x="0" y="1765300"/>
                </a:cxn>
                <a:cxn ang="0">
                  <a:pos x="0" y="2193925"/>
                </a:cxn>
                <a:cxn ang="0">
                  <a:pos x="255587" y="2193925"/>
                </a:cxn>
                <a:cxn ang="0">
                  <a:pos x="506413" y="2193925"/>
                </a:cxn>
                <a:cxn ang="0">
                  <a:pos x="506413" y="1765300"/>
                </a:cxn>
                <a:cxn ang="0">
                  <a:pos x="506413" y="76200"/>
                </a:cxn>
                <a:cxn ang="0">
                  <a:pos x="506413" y="0"/>
                </a:cxn>
                <a:cxn ang="0">
                  <a:pos x="255587" y="0"/>
                </a:cxn>
              </a:cxnLst>
              <a:pathLst>
                <a:path w="319" h="1382">
                  <a:moveTo>
                    <a:pt x="161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1112"/>
                  </a:lnTo>
                  <a:lnTo>
                    <a:pt x="0" y="1382"/>
                  </a:lnTo>
                  <a:lnTo>
                    <a:pt x="161" y="1382"/>
                  </a:lnTo>
                  <a:lnTo>
                    <a:pt x="319" y="1382"/>
                  </a:lnTo>
                  <a:lnTo>
                    <a:pt x="319" y="1112"/>
                  </a:lnTo>
                  <a:lnTo>
                    <a:pt x="319" y="48"/>
                  </a:lnTo>
                  <a:lnTo>
                    <a:pt x="319" y="0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41" name="Freeform 75"/>
            <p:cNvSpPr/>
            <p:nvPr/>
          </p:nvSpPr>
          <p:spPr>
            <a:xfrm>
              <a:off x="1871663" y="2557463"/>
              <a:ext cx="506413" cy="2193925"/>
            </a:xfrm>
            <a:custGeom>
              <a:avLst/>
              <a:gdLst/>
              <a:ahLst/>
              <a:cxnLst>
                <a:cxn ang="0">
                  <a:pos x="255587" y="0"/>
                </a:cxn>
                <a:cxn ang="0">
                  <a:pos x="0" y="0"/>
                </a:cxn>
                <a:cxn ang="0">
                  <a:pos x="0" y="76200"/>
                </a:cxn>
                <a:cxn ang="0">
                  <a:pos x="0" y="1765300"/>
                </a:cxn>
                <a:cxn ang="0">
                  <a:pos x="0" y="2193925"/>
                </a:cxn>
                <a:cxn ang="0">
                  <a:pos x="255587" y="2193925"/>
                </a:cxn>
                <a:cxn ang="0">
                  <a:pos x="506413" y="2193925"/>
                </a:cxn>
                <a:cxn ang="0">
                  <a:pos x="506413" y="1765300"/>
                </a:cxn>
                <a:cxn ang="0">
                  <a:pos x="506413" y="76200"/>
                </a:cxn>
                <a:cxn ang="0">
                  <a:pos x="506413" y="0"/>
                </a:cxn>
                <a:cxn ang="0">
                  <a:pos x="255587" y="0"/>
                </a:cxn>
              </a:cxnLst>
              <a:pathLst>
                <a:path w="319" h="1382">
                  <a:moveTo>
                    <a:pt x="161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1112"/>
                  </a:lnTo>
                  <a:lnTo>
                    <a:pt x="0" y="1382"/>
                  </a:lnTo>
                  <a:lnTo>
                    <a:pt x="161" y="1382"/>
                  </a:lnTo>
                  <a:lnTo>
                    <a:pt x="319" y="1382"/>
                  </a:lnTo>
                  <a:lnTo>
                    <a:pt x="319" y="1112"/>
                  </a:lnTo>
                  <a:lnTo>
                    <a:pt x="319" y="48"/>
                  </a:lnTo>
                  <a:lnTo>
                    <a:pt x="319" y="0"/>
                  </a:lnTo>
                  <a:lnTo>
                    <a:pt x="161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42" name="Rectangle 76"/>
            <p:cNvSpPr/>
            <p:nvPr/>
          </p:nvSpPr>
          <p:spPr>
            <a:xfrm>
              <a:off x="1766888" y="2557463"/>
              <a:ext cx="506413" cy="2193925"/>
            </a:xfrm>
            <a:prstGeom prst="rect">
              <a:avLst/>
            </a:prstGeom>
            <a:solidFill>
              <a:srgbClr val="F8E29D"/>
            </a:solidFill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43" name="Rectangle 77"/>
            <p:cNvSpPr/>
            <p:nvPr/>
          </p:nvSpPr>
          <p:spPr>
            <a:xfrm>
              <a:off x="1766888" y="2557463"/>
              <a:ext cx="506413" cy="21939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44" name="Freeform 78"/>
            <p:cNvSpPr/>
            <p:nvPr/>
          </p:nvSpPr>
          <p:spPr>
            <a:xfrm>
              <a:off x="1866901" y="3103563"/>
              <a:ext cx="301625" cy="966788"/>
            </a:xfrm>
            <a:custGeom>
              <a:avLst/>
              <a:gdLst/>
              <a:ahLst/>
              <a:cxnLst>
                <a:cxn ang="0">
                  <a:pos x="301625" y="816315"/>
                </a:cxn>
                <a:cxn ang="0">
                  <a:pos x="150812" y="966788"/>
                </a:cxn>
                <a:cxn ang="0">
                  <a:pos x="0" y="816315"/>
                </a:cxn>
                <a:cxn ang="0">
                  <a:pos x="0" y="150472"/>
                </a:cxn>
                <a:cxn ang="0">
                  <a:pos x="150812" y="0"/>
                </a:cxn>
                <a:cxn ang="0">
                  <a:pos x="301625" y="150472"/>
                </a:cxn>
                <a:cxn ang="0">
                  <a:pos x="301625" y="816315"/>
                </a:cxn>
              </a:cxnLst>
              <a:pathLst>
                <a:path w="80" h="257">
                  <a:moveTo>
                    <a:pt x="80" y="217"/>
                  </a:moveTo>
                  <a:cubicBezTo>
                    <a:pt x="80" y="239"/>
                    <a:pt x="62" y="257"/>
                    <a:pt x="40" y="257"/>
                  </a:cubicBezTo>
                  <a:cubicBezTo>
                    <a:pt x="18" y="257"/>
                    <a:pt x="0" y="239"/>
                    <a:pt x="0" y="21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62" y="0"/>
                    <a:pt x="80" y="18"/>
                    <a:pt x="80" y="40"/>
                  </a:cubicBezTo>
                  <a:cubicBezTo>
                    <a:pt x="80" y="217"/>
                    <a:pt x="80" y="217"/>
                    <a:pt x="80" y="217"/>
                  </a:cubicBezTo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45" name="Rectangle 79"/>
            <p:cNvSpPr/>
            <p:nvPr/>
          </p:nvSpPr>
          <p:spPr>
            <a:xfrm>
              <a:off x="1766888" y="2557463"/>
              <a:ext cx="506413" cy="76200"/>
            </a:xfrm>
            <a:prstGeom prst="rect">
              <a:avLst/>
            </a:prstGeom>
            <a:solidFill>
              <a:srgbClr val="D9C277"/>
            </a:solidFill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46" name="Rectangle 80"/>
            <p:cNvSpPr/>
            <p:nvPr/>
          </p:nvSpPr>
          <p:spPr>
            <a:xfrm>
              <a:off x="1766888" y="2557463"/>
              <a:ext cx="506413" cy="762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47" name="Rectangle 81"/>
            <p:cNvSpPr/>
            <p:nvPr/>
          </p:nvSpPr>
          <p:spPr>
            <a:xfrm>
              <a:off x="1766888" y="4322763"/>
              <a:ext cx="506413" cy="428625"/>
            </a:xfrm>
            <a:prstGeom prst="rect">
              <a:avLst/>
            </a:prstGeom>
            <a:solidFill>
              <a:srgbClr val="D9C277"/>
            </a:solidFill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48" name="Rectangle 82"/>
            <p:cNvSpPr/>
            <p:nvPr/>
          </p:nvSpPr>
          <p:spPr>
            <a:xfrm>
              <a:off x="1766888" y="4322763"/>
              <a:ext cx="506413" cy="4286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49" name="Freeform 83"/>
            <p:cNvSpPr/>
            <p:nvPr/>
          </p:nvSpPr>
          <p:spPr>
            <a:xfrm>
              <a:off x="2017713" y="2633663"/>
              <a:ext cx="255588" cy="1689100"/>
            </a:xfrm>
            <a:custGeom>
              <a:avLst/>
              <a:gdLst/>
              <a:ahLst/>
              <a:cxnLst>
                <a:cxn ang="0">
                  <a:pos x="255588" y="0"/>
                </a:cxn>
                <a:cxn ang="0">
                  <a:pos x="0" y="0"/>
                </a:cxn>
                <a:cxn ang="0">
                  <a:pos x="0" y="470239"/>
                </a:cxn>
                <a:cxn ang="0">
                  <a:pos x="150345" y="620716"/>
                </a:cxn>
                <a:cxn ang="0">
                  <a:pos x="150345" y="1286575"/>
                </a:cxn>
                <a:cxn ang="0">
                  <a:pos x="0" y="1437051"/>
                </a:cxn>
                <a:cxn ang="0">
                  <a:pos x="0" y="1689100"/>
                </a:cxn>
                <a:cxn ang="0">
                  <a:pos x="255588" y="1689100"/>
                </a:cxn>
                <a:cxn ang="0">
                  <a:pos x="255588" y="0"/>
                </a:cxn>
              </a:cxnLst>
              <a:pathLst>
                <a:path w="68" h="449">
                  <a:moveTo>
                    <a:pt x="6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22" y="125"/>
                    <a:pt x="40" y="143"/>
                    <a:pt x="40" y="165"/>
                  </a:cubicBezTo>
                  <a:cubicBezTo>
                    <a:pt x="40" y="342"/>
                    <a:pt x="40" y="342"/>
                    <a:pt x="40" y="342"/>
                  </a:cubicBezTo>
                  <a:cubicBezTo>
                    <a:pt x="40" y="364"/>
                    <a:pt x="22" y="382"/>
                    <a:pt x="0" y="382"/>
                  </a:cubicBezTo>
                  <a:cubicBezTo>
                    <a:pt x="0" y="449"/>
                    <a:pt x="0" y="449"/>
                    <a:pt x="0" y="449"/>
                  </a:cubicBezTo>
                  <a:cubicBezTo>
                    <a:pt x="68" y="449"/>
                    <a:pt x="68" y="449"/>
                    <a:pt x="68" y="449"/>
                  </a:cubicBezTo>
                  <a:cubicBezTo>
                    <a:pt x="68" y="0"/>
                    <a:pt x="68" y="0"/>
                    <a:pt x="68" y="0"/>
                  </a:cubicBezTo>
                </a:path>
              </a:pathLst>
            </a:custGeom>
            <a:solidFill>
              <a:srgbClr val="D3C08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50" name="Freeform 84"/>
            <p:cNvSpPr/>
            <p:nvPr/>
          </p:nvSpPr>
          <p:spPr>
            <a:xfrm>
              <a:off x="2017713" y="3103563"/>
              <a:ext cx="150813" cy="966788"/>
            </a:xfrm>
            <a:custGeom>
              <a:avLst/>
              <a:gdLst>
                <a:gd name="txL" fmla="*/ 0 w 40"/>
                <a:gd name="txT" fmla="*/ 0 h 257"/>
                <a:gd name="txR" fmla="*/ 40 w 40"/>
                <a:gd name="txB" fmla="*/ 257 h 257"/>
              </a:gdLst>
              <a:ahLst/>
              <a:cxnLst>
                <a:cxn ang="0">
                  <a:pos x="0" y="0"/>
                </a:cxn>
                <a:cxn ang="0">
                  <a:pos x="0" y="966788"/>
                </a:cxn>
                <a:cxn ang="0">
                  <a:pos x="150813" y="816315"/>
                </a:cxn>
                <a:cxn ang="0">
                  <a:pos x="150813" y="150472"/>
                </a:cxn>
                <a:cxn ang="0">
                  <a:pos x="0" y="0"/>
                </a:cxn>
              </a:cxnLst>
              <a:rect l="txL" t="txT" r="txR" b="txB"/>
              <a:pathLst>
                <a:path w="40" h="257">
                  <a:moveTo>
                    <a:pt x="0" y="0"/>
                  </a:moveTo>
                  <a:cubicBezTo>
                    <a:pt x="0" y="257"/>
                    <a:pt x="0" y="257"/>
                    <a:pt x="0" y="257"/>
                  </a:cubicBezTo>
                  <a:cubicBezTo>
                    <a:pt x="22" y="257"/>
                    <a:pt x="40" y="239"/>
                    <a:pt x="40" y="217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0" y="18"/>
                    <a:pt x="22" y="0"/>
                    <a:pt x="0" y="0"/>
                  </a:cubicBezTo>
                </a:path>
              </a:pathLst>
            </a:custGeom>
            <a:solidFill>
              <a:srgbClr val="D9D9D9"/>
            </a:solidFill>
            <a:ln w="9525">
              <a:noFill/>
            </a:ln>
          </p:spPr>
          <p:txBody>
            <a:bodyPr anchor="ctr"/>
            <a:p>
              <a:r>
                <a:rPr lang="zh-CN" altLang="en-US" sz="600">
                  <a:solidFill>
                    <a:srgbClr val="D9D9D9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优翼</a:t>
              </a:r>
              <a:endParaRPr lang="zh-CN" altLang="en-US" sz="600">
                <a:solidFill>
                  <a:srgbClr val="D9D9D9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51" name="Rectangle 85"/>
            <p:cNvSpPr/>
            <p:nvPr/>
          </p:nvSpPr>
          <p:spPr>
            <a:xfrm>
              <a:off x="2017713" y="2557463"/>
              <a:ext cx="255588" cy="76200"/>
            </a:xfrm>
            <a:prstGeom prst="rect">
              <a:avLst/>
            </a:prstGeom>
            <a:solidFill>
              <a:srgbClr val="B9A565"/>
            </a:solidFill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52" name="Rectangle 86"/>
            <p:cNvSpPr/>
            <p:nvPr/>
          </p:nvSpPr>
          <p:spPr>
            <a:xfrm>
              <a:off x="2017713" y="2557463"/>
              <a:ext cx="255588" cy="762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53" name="Freeform 87"/>
            <p:cNvSpPr/>
            <p:nvPr/>
          </p:nvSpPr>
          <p:spPr>
            <a:xfrm>
              <a:off x="2017713" y="4322763"/>
              <a:ext cx="255588" cy="428625"/>
            </a:xfrm>
            <a:custGeom>
              <a:avLst/>
              <a:gdLst/>
              <a:ahLst/>
              <a:cxnLst>
                <a:cxn ang="0">
                  <a:pos x="255588" y="0"/>
                </a:cxn>
                <a:cxn ang="0">
                  <a:pos x="255588" y="0"/>
                </a:cxn>
                <a:cxn ang="0">
                  <a:pos x="0" y="0"/>
                </a:cxn>
                <a:cxn ang="0">
                  <a:pos x="0" y="428625"/>
                </a:cxn>
                <a:cxn ang="0">
                  <a:pos x="255588" y="428625"/>
                </a:cxn>
                <a:cxn ang="0">
                  <a:pos x="255588" y="0"/>
                </a:cxn>
              </a:cxnLst>
              <a:pathLst>
                <a:path w="161" h="270">
                  <a:moveTo>
                    <a:pt x="161" y="0"/>
                  </a:moveTo>
                  <a:lnTo>
                    <a:pt x="161" y="0"/>
                  </a:lnTo>
                  <a:lnTo>
                    <a:pt x="0" y="0"/>
                  </a:lnTo>
                  <a:lnTo>
                    <a:pt x="0" y="270"/>
                  </a:lnTo>
                  <a:lnTo>
                    <a:pt x="161" y="270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B9A56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54" name="Freeform 88"/>
            <p:cNvSpPr/>
            <p:nvPr/>
          </p:nvSpPr>
          <p:spPr>
            <a:xfrm>
              <a:off x="2017713" y="4322763"/>
              <a:ext cx="255588" cy="428625"/>
            </a:xfrm>
            <a:custGeom>
              <a:avLst/>
              <a:gdLst/>
              <a:ahLst/>
              <a:cxnLst>
                <a:cxn ang="0">
                  <a:pos x="255588" y="0"/>
                </a:cxn>
                <a:cxn ang="0">
                  <a:pos x="255588" y="0"/>
                </a:cxn>
                <a:cxn ang="0">
                  <a:pos x="0" y="0"/>
                </a:cxn>
                <a:cxn ang="0">
                  <a:pos x="0" y="428625"/>
                </a:cxn>
                <a:cxn ang="0">
                  <a:pos x="255588" y="428625"/>
                </a:cxn>
                <a:cxn ang="0">
                  <a:pos x="255588" y="0"/>
                </a:cxn>
              </a:cxnLst>
              <a:pathLst>
                <a:path w="161" h="270">
                  <a:moveTo>
                    <a:pt x="161" y="0"/>
                  </a:moveTo>
                  <a:lnTo>
                    <a:pt x="161" y="0"/>
                  </a:lnTo>
                  <a:lnTo>
                    <a:pt x="0" y="0"/>
                  </a:lnTo>
                  <a:lnTo>
                    <a:pt x="0" y="270"/>
                  </a:lnTo>
                  <a:lnTo>
                    <a:pt x="161" y="270"/>
                  </a:lnTo>
                  <a:lnTo>
                    <a:pt x="161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8255" name="组合 341"/>
          <p:cNvGrpSpPr/>
          <p:nvPr/>
        </p:nvGrpSpPr>
        <p:grpSpPr>
          <a:xfrm>
            <a:off x="1009650" y="3703638"/>
            <a:ext cx="708025" cy="771525"/>
            <a:chOff x="2559051" y="2430463"/>
            <a:chExt cx="941387" cy="1027113"/>
          </a:xfrm>
        </p:grpSpPr>
        <p:sp>
          <p:nvSpPr>
            <p:cNvPr id="8256" name="Freeform 100"/>
            <p:cNvSpPr/>
            <p:nvPr/>
          </p:nvSpPr>
          <p:spPr>
            <a:xfrm>
              <a:off x="2559051" y="2430463"/>
              <a:ext cx="933450" cy="860425"/>
            </a:xfrm>
            <a:custGeom>
              <a:avLst/>
              <a:gdLst/>
              <a:ahLst/>
              <a:cxnLst>
                <a:cxn ang="0">
                  <a:pos x="352386" y="330643"/>
                </a:cxn>
                <a:cxn ang="0">
                  <a:pos x="307401" y="341915"/>
                </a:cxn>
                <a:cxn ang="0">
                  <a:pos x="292406" y="345672"/>
                </a:cxn>
                <a:cxn ang="0">
                  <a:pos x="322396" y="319371"/>
                </a:cxn>
                <a:cxn ang="0">
                  <a:pos x="341140" y="293070"/>
                </a:cxn>
                <a:cxn ang="0">
                  <a:pos x="348637" y="281798"/>
                </a:cxn>
                <a:cxn ang="0">
                  <a:pos x="483594" y="154049"/>
                </a:cxn>
                <a:cxn ang="0">
                  <a:pos x="333642" y="180351"/>
                </a:cxn>
                <a:cxn ang="0">
                  <a:pos x="333642" y="263012"/>
                </a:cxn>
                <a:cxn ang="0">
                  <a:pos x="296154" y="236710"/>
                </a:cxn>
                <a:cxn ang="0">
                  <a:pos x="262415" y="225438"/>
                </a:cxn>
                <a:cxn ang="0">
                  <a:pos x="217430" y="221681"/>
                </a:cxn>
                <a:cxn ang="0">
                  <a:pos x="183690" y="221681"/>
                </a:cxn>
                <a:cxn ang="0">
                  <a:pos x="191188" y="390760"/>
                </a:cxn>
                <a:cxn ang="0">
                  <a:pos x="243671" y="375731"/>
                </a:cxn>
                <a:cxn ang="0">
                  <a:pos x="247420" y="375731"/>
                </a:cxn>
                <a:cxn ang="0">
                  <a:pos x="232425" y="390760"/>
                </a:cxn>
                <a:cxn ang="0">
                  <a:pos x="213681" y="409547"/>
                </a:cxn>
                <a:cxn ang="0">
                  <a:pos x="202434" y="424576"/>
                </a:cxn>
                <a:cxn ang="0">
                  <a:pos x="187439" y="447120"/>
                </a:cxn>
                <a:cxn ang="0">
                  <a:pos x="176193" y="469664"/>
                </a:cxn>
                <a:cxn ang="0">
                  <a:pos x="168695" y="495965"/>
                </a:cxn>
                <a:cxn ang="0">
                  <a:pos x="164946" y="518509"/>
                </a:cxn>
                <a:cxn ang="0">
                  <a:pos x="161198" y="548567"/>
                </a:cxn>
                <a:cxn ang="0">
                  <a:pos x="161198" y="567354"/>
                </a:cxn>
                <a:cxn ang="0">
                  <a:pos x="164946" y="601170"/>
                </a:cxn>
                <a:cxn ang="0">
                  <a:pos x="168695" y="619956"/>
                </a:cxn>
                <a:cxn ang="0">
                  <a:pos x="179942" y="653772"/>
                </a:cxn>
                <a:cxn ang="0">
                  <a:pos x="187439" y="676316"/>
                </a:cxn>
                <a:cxn ang="0">
                  <a:pos x="209932" y="706375"/>
                </a:cxn>
                <a:cxn ang="0">
                  <a:pos x="236174" y="743948"/>
                </a:cxn>
                <a:cxn ang="0">
                  <a:pos x="254918" y="762734"/>
                </a:cxn>
                <a:cxn ang="0">
                  <a:pos x="277410" y="781521"/>
                </a:cxn>
                <a:cxn ang="0">
                  <a:pos x="296154" y="796550"/>
                </a:cxn>
                <a:cxn ang="0">
                  <a:pos x="318647" y="811579"/>
                </a:cxn>
                <a:cxn ang="0">
                  <a:pos x="344889" y="826609"/>
                </a:cxn>
                <a:cxn ang="0">
                  <a:pos x="367381" y="834123"/>
                </a:cxn>
                <a:cxn ang="0">
                  <a:pos x="393623" y="845395"/>
                </a:cxn>
                <a:cxn ang="0">
                  <a:pos x="412367" y="852910"/>
                </a:cxn>
                <a:cxn ang="0">
                  <a:pos x="442357" y="856667"/>
                </a:cxn>
                <a:cxn ang="0">
                  <a:pos x="461101" y="860425"/>
                </a:cxn>
                <a:cxn ang="0">
                  <a:pos x="494840" y="860425"/>
                </a:cxn>
                <a:cxn ang="0">
                  <a:pos x="509836" y="860425"/>
                </a:cxn>
                <a:cxn ang="0">
                  <a:pos x="543575" y="856667"/>
                </a:cxn>
                <a:cxn ang="0">
                  <a:pos x="558570" y="852910"/>
                </a:cxn>
                <a:cxn ang="0">
                  <a:pos x="592309" y="841638"/>
                </a:cxn>
                <a:cxn ang="0">
                  <a:pos x="607304" y="837881"/>
                </a:cxn>
                <a:cxn ang="0">
                  <a:pos x="678531" y="789036"/>
                </a:cxn>
                <a:cxn ang="0">
                  <a:pos x="693527" y="777764"/>
                </a:cxn>
                <a:cxn ang="0">
                  <a:pos x="704773" y="766492"/>
                </a:cxn>
              </a:cxnLst>
              <a:pathLst>
                <a:path w="249" h="229">
                  <a:moveTo>
                    <a:pt x="216" y="74"/>
                  </a:moveTo>
                  <a:cubicBezTo>
                    <a:pt x="178" y="20"/>
                    <a:pt x="111" y="45"/>
                    <a:pt x="103" y="88"/>
                  </a:cubicBezTo>
                  <a:cubicBezTo>
                    <a:pt x="100" y="88"/>
                    <a:pt x="97" y="88"/>
                    <a:pt x="94" y="88"/>
                  </a:cubicBezTo>
                  <a:cubicBezTo>
                    <a:pt x="93" y="88"/>
                    <a:pt x="93" y="88"/>
                    <a:pt x="93" y="88"/>
                  </a:cubicBezTo>
                  <a:cubicBezTo>
                    <a:pt x="89" y="89"/>
                    <a:pt x="85" y="90"/>
                    <a:pt x="82" y="91"/>
                  </a:cubicBezTo>
                  <a:cubicBezTo>
                    <a:pt x="82" y="91"/>
                    <a:pt x="82" y="91"/>
                    <a:pt x="82" y="91"/>
                  </a:cubicBezTo>
                  <a:cubicBezTo>
                    <a:pt x="80" y="92"/>
                    <a:pt x="78" y="93"/>
                    <a:pt x="76" y="93"/>
                  </a:cubicBezTo>
                  <a:cubicBezTo>
                    <a:pt x="77" y="93"/>
                    <a:pt x="77" y="93"/>
                    <a:pt x="77" y="93"/>
                  </a:cubicBezTo>
                  <a:cubicBezTo>
                    <a:pt x="77" y="93"/>
                    <a:pt x="78" y="92"/>
                    <a:pt x="78" y="92"/>
                  </a:cubicBezTo>
                  <a:cubicBezTo>
                    <a:pt x="79" y="91"/>
                    <a:pt x="80" y="90"/>
                    <a:pt x="81" y="89"/>
                  </a:cubicBezTo>
                  <a:cubicBezTo>
                    <a:pt x="82" y="89"/>
                    <a:pt x="83" y="88"/>
                    <a:pt x="83" y="87"/>
                  </a:cubicBezTo>
                  <a:cubicBezTo>
                    <a:pt x="84" y="87"/>
                    <a:pt x="85" y="86"/>
                    <a:pt x="86" y="85"/>
                  </a:cubicBezTo>
                  <a:cubicBezTo>
                    <a:pt x="86" y="84"/>
                    <a:pt x="87" y="84"/>
                    <a:pt x="87" y="83"/>
                  </a:cubicBezTo>
                  <a:cubicBezTo>
                    <a:pt x="88" y="82"/>
                    <a:pt x="89" y="81"/>
                    <a:pt x="89" y="80"/>
                  </a:cubicBezTo>
                  <a:cubicBezTo>
                    <a:pt x="90" y="80"/>
                    <a:pt x="91" y="79"/>
                    <a:pt x="91" y="78"/>
                  </a:cubicBezTo>
                  <a:cubicBezTo>
                    <a:pt x="91" y="78"/>
                    <a:pt x="91" y="78"/>
                    <a:pt x="91" y="78"/>
                  </a:cubicBezTo>
                  <a:cubicBezTo>
                    <a:pt x="91" y="77"/>
                    <a:pt x="91" y="77"/>
                    <a:pt x="91" y="77"/>
                  </a:cubicBezTo>
                  <a:cubicBezTo>
                    <a:pt x="92" y="77"/>
                    <a:pt x="92" y="76"/>
                    <a:pt x="93" y="75"/>
                  </a:cubicBezTo>
                  <a:cubicBezTo>
                    <a:pt x="96" y="80"/>
                    <a:pt x="99" y="84"/>
                    <a:pt x="103" y="88"/>
                  </a:cubicBezTo>
                  <a:cubicBezTo>
                    <a:pt x="103" y="88"/>
                    <a:pt x="97" y="75"/>
                    <a:pt x="92" y="59"/>
                  </a:cubicBezTo>
                  <a:cubicBezTo>
                    <a:pt x="105" y="59"/>
                    <a:pt x="119" y="53"/>
                    <a:pt x="129" y="41"/>
                  </a:cubicBezTo>
                  <a:cubicBezTo>
                    <a:pt x="139" y="29"/>
                    <a:pt x="143" y="14"/>
                    <a:pt x="140" y="1"/>
                  </a:cubicBezTo>
                  <a:cubicBezTo>
                    <a:pt x="126" y="0"/>
                    <a:pt x="112" y="6"/>
                    <a:pt x="101" y="18"/>
                  </a:cubicBezTo>
                  <a:cubicBezTo>
                    <a:pt x="94" y="27"/>
                    <a:pt x="90" y="38"/>
                    <a:pt x="89" y="48"/>
                  </a:cubicBezTo>
                  <a:cubicBezTo>
                    <a:pt x="86" y="34"/>
                    <a:pt x="84" y="19"/>
                    <a:pt x="88" y="9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76" y="10"/>
                    <a:pt x="73" y="41"/>
                    <a:pt x="89" y="70"/>
                  </a:cubicBezTo>
                  <a:cubicBezTo>
                    <a:pt x="87" y="68"/>
                    <a:pt x="84" y="66"/>
                    <a:pt x="82" y="65"/>
                  </a:cubicBezTo>
                  <a:cubicBezTo>
                    <a:pt x="82" y="65"/>
                    <a:pt x="82" y="65"/>
                    <a:pt x="82" y="65"/>
                  </a:cubicBezTo>
                  <a:cubicBezTo>
                    <a:pt x="81" y="64"/>
                    <a:pt x="80" y="64"/>
                    <a:pt x="79" y="63"/>
                  </a:cubicBezTo>
                  <a:cubicBezTo>
                    <a:pt x="78" y="63"/>
                    <a:pt x="77" y="63"/>
                    <a:pt x="76" y="62"/>
                  </a:cubicBezTo>
                  <a:cubicBezTo>
                    <a:pt x="75" y="62"/>
                    <a:pt x="73" y="61"/>
                    <a:pt x="72" y="61"/>
                  </a:cubicBezTo>
                  <a:cubicBezTo>
                    <a:pt x="71" y="61"/>
                    <a:pt x="70" y="61"/>
                    <a:pt x="70" y="60"/>
                  </a:cubicBezTo>
                  <a:cubicBezTo>
                    <a:pt x="68" y="60"/>
                    <a:pt x="67" y="60"/>
                    <a:pt x="66" y="59"/>
                  </a:cubicBezTo>
                  <a:cubicBezTo>
                    <a:pt x="65" y="59"/>
                    <a:pt x="64" y="59"/>
                    <a:pt x="64" y="59"/>
                  </a:cubicBezTo>
                  <a:cubicBezTo>
                    <a:pt x="62" y="59"/>
                    <a:pt x="60" y="59"/>
                    <a:pt x="58" y="59"/>
                  </a:cubicBezTo>
                  <a:cubicBezTo>
                    <a:pt x="57" y="59"/>
                    <a:pt x="57" y="59"/>
                    <a:pt x="56" y="59"/>
                  </a:cubicBezTo>
                  <a:cubicBezTo>
                    <a:pt x="55" y="58"/>
                    <a:pt x="53" y="58"/>
                    <a:pt x="51" y="59"/>
                  </a:cubicBezTo>
                  <a:cubicBezTo>
                    <a:pt x="51" y="59"/>
                    <a:pt x="50" y="59"/>
                    <a:pt x="49" y="59"/>
                  </a:cubicBezTo>
                  <a:cubicBezTo>
                    <a:pt x="47" y="59"/>
                    <a:pt x="45" y="59"/>
                    <a:pt x="43" y="60"/>
                  </a:cubicBezTo>
                  <a:cubicBezTo>
                    <a:pt x="23" y="63"/>
                    <a:pt x="8" y="75"/>
                    <a:pt x="0" y="90"/>
                  </a:cubicBezTo>
                  <a:cubicBezTo>
                    <a:pt x="13" y="102"/>
                    <a:pt x="32" y="108"/>
                    <a:pt x="51" y="104"/>
                  </a:cubicBezTo>
                  <a:cubicBezTo>
                    <a:pt x="53" y="104"/>
                    <a:pt x="55" y="103"/>
                    <a:pt x="58" y="102"/>
                  </a:cubicBezTo>
                  <a:cubicBezTo>
                    <a:pt x="58" y="102"/>
                    <a:pt x="58" y="102"/>
                    <a:pt x="59" y="102"/>
                  </a:cubicBezTo>
                  <a:cubicBezTo>
                    <a:pt x="61" y="101"/>
                    <a:pt x="63" y="101"/>
                    <a:pt x="65" y="100"/>
                  </a:cubicBezTo>
                  <a:cubicBezTo>
                    <a:pt x="66" y="99"/>
                    <a:pt x="66" y="99"/>
                    <a:pt x="66" y="99"/>
                  </a:cubicBezTo>
                  <a:cubicBezTo>
                    <a:pt x="67" y="99"/>
                    <a:pt x="67" y="99"/>
                    <a:pt x="68" y="98"/>
                  </a:cubicBezTo>
                  <a:cubicBezTo>
                    <a:pt x="67" y="99"/>
                    <a:pt x="67" y="100"/>
                    <a:pt x="66" y="100"/>
                  </a:cubicBezTo>
                  <a:cubicBezTo>
                    <a:pt x="65" y="101"/>
                    <a:pt x="65" y="101"/>
                    <a:pt x="64" y="101"/>
                  </a:cubicBezTo>
                  <a:cubicBezTo>
                    <a:pt x="64" y="102"/>
                    <a:pt x="63" y="102"/>
                    <a:pt x="63" y="103"/>
                  </a:cubicBezTo>
                  <a:cubicBezTo>
                    <a:pt x="63" y="103"/>
                    <a:pt x="62" y="103"/>
                    <a:pt x="62" y="104"/>
                  </a:cubicBezTo>
                  <a:cubicBezTo>
                    <a:pt x="61" y="104"/>
                    <a:pt x="61" y="105"/>
                    <a:pt x="60" y="105"/>
                  </a:cubicBezTo>
                  <a:cubicBezTo>
                    <a:pt x="59" y="106"/>
                    <a:pt x="59" y="107"/>
                    <a:pt x="58" y="107"/>
                  </a:cubicBezTo>
                  <a:cubicBezTo>
                    <a:pt x="58" y="108"/>
                    <a:pt x="57" y="108"/>
                    <a:pt x="57" y="109"/>
                  </a:cubicBezTo>
                  <a:cubicBezTo>
                    <a:pt x="57" y="109"/>
                    <a:pt x="56" y="110"/>
                    <a:pt x="56" y="110"/>
                  </a:cubicBezTo>
                  <a:cubicBezTo>
                    <a:pt x="55" y="111"/>
                    <a:pt x="55" y="111"/>
                    <a:pt x="55" y="112"/>
                  </a:cubicBezTo>
                  <a:cubicBezTo>
                    <a:pt x="54" y="112"/>
                    <a:pt x="54" y="113"/>
                    <a:pt x="54" y="113"/>
                  </a:cubicBezTo>
                  <a:cubicBezTo>
                    <a:pt x="53" y="114"/>
                    <a:pt x="52" y="115"/>
                    <a:pt x="52" y="116"/>
                  </a:cubicBezTo>
                  <a:cubicBezTo>
                    <a:pt x="52" y="116"/>
                    <a:pt x="51" y="117"/>
                    <a:pt x="51" y="117"/>
                  </a:cubicBezTo>
                  <a:cubicBezTo>
                    <a:pt x="51" y="118"/>
                    <a:pt x="50" y="119"/>
                    <a:pt x="50" y="119"/>
                  </a:cubicBezTo>
                  <a:cubicBezTo>
                    <a:pt x="50" y="120"/>
                    <a:pt x="49" y="120"/>
                    <a:pt x="49" y="121"/>
                  </a:cubicBezTo>
                  <a:cubicBezTo>
                    <a:pt x="49" y="122"/>
                    <a:pt x="48" y="123"/>
                    <a:pt x="48" y="124"/>
                  </a:cubicBezTo>
                  <a:cubicBezTo>
                    <a:pt x="48" y="124"/>
                    <a:pt x="47" y="125"/>
                    <a:pt x="47" y="125"/>
                  </a:cubicBezTo>
                  <a:cubicBezTo>
                    <a:pt x="47" y="126"/>
                    <a:pt x="47" y="127"/>
                    <a:pt x="46" y="128"/>
                  </a:cubicBezTo>
                  <a:cubicBezTo>
                    <a:pt x="46" y="128"/>
                    <a:pt x="46" y="129"/>
                    <a:pt x="46" y="129"/>
                  </a:cubicBezTo>
                  <a:cubicBezTo>
                    <a:pt x="45" y="130"/>
                    <a:pt x="45" y="131"/>
                    <a:pt x="45" y="132"/>
                  </a:cubicBezTo>
                  <a:cubicBezTo>
                    <a:pt x="45" y="132"/>
                    <a:pt x="45" y="132"/>
                    <a:pt x="45" y="133"/>
                  </a:cubicBezTo>
                  <a:cubicBezTo>
                    <a:pt x="44" y="134"/>
                    <a:pt x="44" y="135"/>
                    <a:pt x="44" y="136"/>
                  </a:cubicBezTo>
                  <a:cubicBezTo>
                    <a:pt x="44" y="137"/>
                    <a:pt x="44" y="137"/>
                    <a:pt x="44" y="138"/>
                  </a:cubicBezTo>
                  <a:cubicBezTo>
                    <a:pt x="43" y="139"/>
                    <a:pt x="43" y="140"/>
                    <a:pt x="43" y="141"/>
                  </a:cubicBezTo>
                  <a:cubicBezTo>
                    <a:pt x="43" y="141"/>
                    <a:pt x="43" y="141"/>
                    <a:pt x="43" y="142"/>
                  </a:cubicBezTo>
                  <a:cubicBezTo>
                    <a:pt x="43" y="143"/>
                    <a:pt x="43" y="144"/>
                    <a:pt x="43" y="146"/>
                  </a:cubicBezTo>
                  <a:cubicBezTo>
                    <a:pt x="43" y="146"/>
                    <a:pt x="43" y="146"/>
                    <a:pt x="43" y="146"/>
                  </a:cubicBezTo>
                  <a:cubicBezTo>
                    <a:pt x="43" y="147"/>
                    <a:pt x="43" y="149"/>
                    <a:pt x="43" y="150"/>
                  </a:cubicBezTo>
                  <a:cubicBezTo>
                    <a:pt x="43" y="150"/>
                    <a:pt x="43" y="151"/>
                    <a:pt x="43" y="151"/>
                  </a:cubicBezTo>
                  <a:cubicBezTo>
                    <a:pt x="43" y="152"/>
                    <a:pt x="43" y="153"/>
                    <a:pt x="43" y="154"/>
                  </a:cubicBezTo>
                  <a:cubicBezTo>
                    <a:pt x="43" y="155"/>
                    <a:pt x="43" y="155"/>
                    <a:pt x="43" y="155"/>
                  </a:cubicBezTo>
                  <a:cubicBezTo>
                    <a:pt x="43" y="157"/>
                    <a:pt x="43" y="158"/>
                    <a:pt x="44" y="160"/>
                  </a:cubicBezTo>
                  <a:cubicBezTo>
                    <a:pt x="44" y="161"/>
                    <a:pt x="44" y="161"/>
                    <a:pt x="44" y="161"/>
                  </a:cubicBezTo>
                  <a:cubicBezTo>
                    <a:pt x="44" y="162"/>
                    <a:pt x="44" y="163"/>
                    <a:pt x="44" y="164"/>
                  </a:cubicBezTo>
                  <a:cubicBezTo>
                    <a:pt x="45" y="164"/>
                    <a:pt x="45" y="165"/>
                    <a:pt x="45" y="165"/>
                  </a:cubicBezTo>
                  <a:cubicBezTo>
                    <a:pt x="45" y="167"/>
                    <a:pt x="46" y="168"/>
                    <a:pt x="46" y="170"/>
                  </a:cubicBezTo>
                  <a:cubicBezTo>
                    <a:pt x="46" y="170"/>
                    <a:pt x="46" y="170"/>
                    <a:pt x="46" y="170"/>
                  </a:cubicBezTo>
                  <a:cubicBezTo>
                    <a:pt x="47" y="171"/>
                    <a:pt x="47" y="172"/>
                    <a:pt x="48" y="174"/>
                  </a:cubicBezTo>
                  <a:cubicBezTo>
                    <a:pt x="48" y="174"/>
                    <a:pt x="48" y="175"/>
                    <a:pt x="48" y="175"/>
                  </a:cubicBezTo>
                  <a:cubicBezTo>
                    <a:pt x="49" y="176"/>
                    <a:pt x="49" y="177"/>
                    <a:pt x="50" y="179"/>
                  </a:cubicBezTo>
                  <a:cubicBezTo>
                    <a:pt x="50" y="180"/>
                    <a:pt x="50" y="180"/>
                    <a:pt x="50" y="180"/>
                  </a:cubicBezTo>
                  <a:cubicBezTo>
                    <a:pt x="51" y="181"/>
                    <a:pt x="52" y="182"/>
                    <a:pt x="53" y="184"/>
                  </a:cubicBezTo>
                  <a:cubicBezTo>
                    <a:pt x="53" y="185"/>
                    <a:pt x="53" y="185"/>
                    <a:pt x="53" y="185"/>
                  </a:cubicBezTo>
                  <a:cubicBezTo>
                    <a:pt x="54" y="186"/>
                    <a:pt x="55" y="187"/>
                    <a:pt x="56" y="188"/>
                  </a:cubicBezTo>
                  <a:cubicBezTo>
                    <a:pt x="56" y="189"/>
                    <a:pt x="56" y="189"/>
                    <a:pt x="57" y="190"/>
                  </a:cubicBezTo>
                  <a:cubicBezTo>
                    <a:pt x="58" y="191"/>
                    <a:pt x="59" y="192"/>
                    <a:pt x="60" y="194"/>
                  </a:cubicBezTo>
                  <a:cubicBezTo>
                    <a:pt x="61" y="195"/>
                    <a:pt x="62" y="196"/>
                    <a:pt x="63" y="198"/>
                  </a:cubicBezTo>
                  <a:cubicBezTo>
                    <a:pt x="63" y="198"/>
                    <a:pt x="64" y="198"/>
                    <a:pt x="64" y="199"/>
                  </a:cubicBezTo>
                  <a:cubicBezTo>
                    <a:pt x="65" y="200"/>
                    <a:pt x="66" y="201"/>
                    <a:pt x="67" y="201"/>
                  </a:cubicBezTo>
                  <a:cubicBezTo>
                    <a:pt x="67" y="202"/>
                    <a:pt x="67" y="202"/>
                    <a:pt x="68" y="203"/>
                  </a:cubicBezTo>
                  <a:cubicBezTo>
                    <a:pt x="69" y="203"/>
                    <a:pt x="69" y="204"/>
                    <a:pt x="70" y="205"/>
                  </a:cubicBezTo>
                  <a:cubicBezTo>
                    <a:pt x="71" y="205"/>
                    <a:pt x="71" y="206"/>
                    <a:pt x="72" y="206"/>
                  </a:cubicBezTo>
                  <a:cubicBezTo>
                    <a:pt x="72" y="207"/>
                    <a:pt x="73" y="207"/>
                    <a:pt x="74" y="208"/>
                  </a:cubicBezTo>
                  <a:cubicBezTo>
                    <a:pt x="74" y="208"/>
                    <a:pt x="75" y="209"/>
                    <a:pt x="75" y="209"/>
                  </a:cubicBezTo>
                  <a:cubicBezTo>
                    <a:pt x="76" y="210"/>
                    <a:pt x="77" y="210"/>
                    <a:pt x="78" y="211"/>
                  </a:cubicBezTo>
                  <a:cubicBezTo>
                    <a:pt x="78" y="211"/>
                    <a:pt x="79" y="212"/>
                    <a:pt x="79" y="212"/>
                  </a:cubicBezTo>
                  <a:cubicBezTo>
                    <a:pt x="80" y="213"/>
                    <a:pt x="81" y="213"/>
                    <a:pt x="81" y="214"/>
                  </a:cubicBezTo>
                  <a:cubicBezTo>
                    <a:pt x="82" y="214"/>
                    <a:pt x="83" y="215"/>
                    <a:pt x="83" y="215"/>
                  </a:cubicBezTo>
                  <a:cubicBezTo>
                    <a:pt x="84" y="215"/>
                    <a:pt x="85" y="216"/>
                    <a:pt x="85" y="216"/>
                  </a:cubicBezTo>
                  <a:cubicBezTo>
                    <a:pt x="86" y="217"/>
                    <a:pt x="87" y="217"/>
                    <a:pt x="88" y="217"/>
                  </a:cubicBezTo>
                  <a:cubicBezTo>
                    <a:pt x="88" y="218"/>
                    <a:pt x="89" y="218"/>
                    <a:pt x="89" y="219"/>
                  </a:cubicBezTo>
                  <a:cubicBezTo>
                    <a:pt x="90" y="219"/>
                    <a:pt x="91" y="219"/>
                    <a:pt x="92" y="220"/>
                  </a:cubicBezTo>
                  <a:cubicBezTo>
                    <a:pt x="92" y="220"/>
                    <a:pt x="93" y="220"/>
                    <a:pt x="94" y="221"/>
                  </a:cubicBezTo>
                  <a:cubicBezTo>
                    <a:pt x="94" y="221"/>
                    <a:pt x="95" y="221"/>
                    <a:pt x="96" y="222"/>
                  </a:cubicBezTo>
                  <a:cubicBezTo>
                    <a:pt x="97" y="222"/>
                    <a:pt x="97" y="222"/>
                    <a:pt x="98" y="222"/>
                  </a:cubicBezTo>
                  <a:cubicBezTo>
                    <a:pt x="99" y="223"/>
                    <a:pt x="100" y="223"/>
                    <a:pt x="100" y="224"/>
                  </a:cubicBezTo>
                  <a:cubicBezTo>
                    <a:pt x="101" y="224"/>
                    <a:pt x="101" y="224"/>
                    <a:pt x="102" y="224"/>
                  </a:cubicBezTo>
                  <a:cubicBezTo>
                    <a:pt x="103" y="224"/>
                    <a:pt x="104" y="225"/>
                    <a:pt x="105" y="225"/>
                  </a:cubicBezTo>
                  <a:cubicBezTo>
                    <a:pt x="105" y="225"/>
                    <a:pt x="106" y="225"/>
                    <a:pt x="106" y="225"/>
                  </a:cubicBezTo>
                  <a:cubicBezTo>
                    <a:pt x="107" y="226"/>
                    <a:pt x="108" y="226"/>
                    <a:pt x="109" y="226"/>
                  </a:cubicBezTo>
                  <a:cubicBezTo>
                    <a:pt x="110" y="226"/>
                    <a:pt x="110" y="227"/>
                    <a:pt x="110" y="227"/>
                  </a:cubicBezTo>
                  <a:cubicBezTo>
                    <a:pt x="112" y="227"/>
                    <a:pt x="113" y="227"/>
                    <a:pt x="114" y="227"/>
                  </a:cubicBezTo>
                  <a:cubicBezTo>
                    <a:pt x="114" y="227"/>
                    <a:pt x="114" y="228"/>
                    <a:pt x="115" y="228"/>
                  </a:cubicBezTo>
                  <a:cubicBezTo>
                    <a:pt x="116" y="228"/>
                    <a:pt x="117" y="228"/>
                    <a:pt x="118" y="228"/>
                  </a:cubicBezTo>
                  <a:cubicBezTo>
                    <a:pt x="119" y="228"/>
                    <a:pt x="119" y="228"/>
                    <a:pt x="119" y="228"/>
                  </a:cubicBezTo>
                  <a:cubicBezTo>
                    <a:pt x="120" y="228"/>
                    <a:pt x="121" y="229"/>
                    <a:pt x="123" y="229"/>
                  </a:cubicBezTo>
                  <a:cubicBezTo>
                    <a:pt x="123" y="229"/>
                    <a:pt x="123" y="229"/>
                    <a:pt x="123" y="229"/>
                  </a:cubicBezTo>
                  <a:cubicBezTo>
                    <a:pt x="125" y="229"/>
                    <a:pt x="126" y="229"/>
                    <a:pt x="127" y="229"/>
                  </a:cubicBezTo>
                  <a:cubicBezTo>
                    <a:pt x="128" y="229"/>
                    <a:pt x="128" y="229"/>
                    <a:pt x="128" y="229"/>
                  </a:cubicBezTo>
                  <a:cubicBezTo>
                    <a:pt x="129" y="229"/>
                    <a:pt x="130" y="229"/>
                    <a:pt x="132" y="229"/>
                  </a:cubicBezTo>
                  <a:cubicBezTo>
                    <a:pt x="132" y="229"/>
                    <a:pt x="132" y="229"/>
                    <a:pt x="132" y="229"/>
                  </a:cubicBezTo>
                  <a:cubicBezTo>
                    <a:pt x="133" y="229"/>
                    <a:pt x="135" y="229"/>
                    <a:pt x="136" y="229"/>
                  </a:cubicBezTo>
                  <a:cubicBezTo>
                    <a:pt x="136" y="229"/>
                    <a:pt x="136" y="229"/>
                    <a:pt x="136" y="229"/>
                  </a:cubicBezTo>
                  <a:cubicBezTo>
                    <a:pt x="138" y="229"/>
                    <a:pt x="139" y="229"/>
                    <a:pt x="140" y="228"/>
                  </a:cubicBezTo>
                  <a:cubicBezTo>
                    <a:pt x="141" y="228"/>
                    <a:pt x="141" y="228"/>
                    <a:pt x="141" y="228"/>
                  </a:cubicBezTo>
                  <a:cubicBezTo>
                    <a:pt x="142" y="228"/>
                    <a:pt x="143" y="228"/>
                    <a:pt x="145" y="228"/>
                  </a:cubicBezTo>
                  <a:cubicBezTo>
                    <a:pt x="145" y="228"/>
                    <a:pt x="145" y="228"/>
                    <a:pt x="145" y="228"/>
                  </a:cubicBezTo>
                  <a:cubicBezTo>
                    <a:pt x="146" y="227"/>
                    <a:pt x="148" y="227"/>
                    <a:pt x="149" y="227"/>
                  </a:cubicBezTo>
                  <a:cubicBezTo>
                    <a:pt x="149" y="227"/>
                    <a:pt x="149" y="227"/>
                    <a:pt x="149" y="227"/>
                  </a:cubicBezTo>
                  <a:cubicBezTo>
                    <a:pt x="151" y="226"/>
                    <a:pt x="152" y="226"/>
                    <a:pt x="153" y="226"/>
                  </a:cubicBezTo>
                  <a:cubicBezTo>
                    <a:pt x="154" y="226"/>
                    <a:pt x="154" y="226"/>
                    <a:pt x="154" y="226"/>
                  </a:cubicBezTo>
                  <a:cubicBezTo>
                    <a:pt x="155" y="225"/>
                    <a:pt x="156" y="225"/>
                    <a:pt x="158" y="224"/>
                  </a:cubicBezTo>
                  <a:cubicBezTo>
                    <a:pt x="158" y="224"/>
                    <a:pt x="158" y="224"/>
                    <a:pt x="158" y="224"/>
                  </a:cubicBezTo>
                  <a:cubicBezTo>
                    <a:pt x="159" y="224"/>
                    <a:pt x="160" y="223"/>
                    <a:pt x="162" y="223"/>
                  </a:cubicBezTo>
                  <a:cubicBezTo>
                    <a:pt x="162" y="223"/>
                    <a:pt x="162" y="223"/>
                    <a:pt x="162" y="223"/>
                  </a:cubicBezTo>
                  <a:cubicBezTo>
                    <a:pt x="167" y="220"/>
                    <a:pt x="172" y="217"/>
                    <a:pt x="177" y="213"/>
                  </a:cubicBezTo>
                  <a:cubicBezTo>
                    <a:pt x="177" y="213"/>
                    <a:pt x="177" y="213"/>
                    <a:pt x="177" y="213"/>
                  </a:cubicBezTo>
                  <a:cubicBezTo>
                    <a:pt x="179" y="212"/>
                    <a:pt x="180" y="211"/>
                    <a:pt x="181" y="210"/>
                  </a:cubicBezTo>
                  <a:cubicBezTo>
                    <a:pt x="181" y="210"/>
                    <a:pt x="181" y="210"/>
                    <a:pt x="181" y="210"/>
                  </a:cubicBezTo>
                  <a:cubicBezTo>
                    <a:pt x="182" y="209"/>
                    <a:pt x="183" y="208"/>
                    <a:pt x="185" y="207"/>
                  </a:cubicBezTo>
                  <a:cubicBezTo>
                    <a:pt x="185" y="207"/>
                    <a:pt x="185" y="207"/>
                    <a:pt x="185" y="207"/>
                  </a:cubicBezTo>
                  <a:cubicBezTo>
                    <a:pt x="186" y="206"/>
                    <a:pt x="187" y="205"/>
                    <a:pt x="188" y="204"/>
                  </a:cubicBezTo>
                  <a:cubicBezTo>
                    <a:pt x="188" y="204"/>
                    <a:pt x="188" y="204"/>
                    <a:pt x="188" y="204"/>
                  </a:cubicBezTo>
                  <a:cubicBezTo>
                    <a:pt x="188" y="204"/>
                    <a:pt x="188" y="204"/>
                    <a:pt x="188" y="204"/>
                  </a:cubicBezTo>
                  <a:cubicBezTo>
                    <a:pt x="189" y="203"/>
                    <a:pt x="189" y="202"/>
                    <a:pt x="190" y="202"/>
                  </a:cubicBezTo>
                  <a:cubicBezTo>
                    <a:pt x="238" y="178"/>
                    <a:pt x="249" y="119"/>
                    <a:pt x="216" y="74"/>
                  </a:cubicBezTo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57" name="Freeform 101"/>
            <p:cNvSpPr/>
            <p:nvPr/>
          </p:nvSpPr>
          <p:spPr>
            <a:xfrm>
              <a:off x="2636838" y="2622551"/>
              <a:ext cx="863600" cy="835025"/>
            </a:xfrm>
            <a:custGeom>
              <a:avLst/>
              <a:gdLst/>
              <a:ahLst/>
              <a:cxnLst>
                <a:cxn ang="0">
                  <a:pos x="319156" y="255773"/>
                </a:cxn>
                <a:cxn ang="0">
                  <a:pos x="153946" y="654479"/>
                </a:cxn>
                <a:cxn ang="0">
                  <a:pos x="645822" y="684570"/>
                </a:cxn>
                <a:cxn ang="0">
                  <a:pos x="743446" y="203114"/>
                </a:cxn>
                <a:cxn ang="0">
                  <a:pos x="319156" y="255773"/>
                </a:cxn>
              </a:cxnLst>
              <a:pathLst>
                <a:path w="230" h="222">
                  <a:moveTo>
                    <a:pt x="85" y="68"/>
                  </a:moveTo>
                  <a:cubicBezTo>
                    <a:pt x="41" y="64"/>
                    <a:pt x="0" y="123"/>
                    <a:pt x="41" y="174"/>
                  </a:cubicBezTo>
                  <a:cubicBezTo>
                    <a:pt x="76" y="217"/>
                    <a:pt x="136" y="222"/>
                    <a:pt x="172" y="182"/>
                  </a:cubicBezTo>
                  <a:cubicBezTo>
                    <a:pt x="220" y="158"/>
                    <a:pt x="230" y="99"/>
                    <a:pt x="198" y="54"/>
                  </a:cubicBezTo>
                  <a:cubicBezTo>
                    <a:pt x="160" y="0"/>
                    <a:pt x="92" y="25"/>
                    <a:pt x="85" y="68"/>
                  </a:cubicBezTo>
                </a:path>
              </a:pathLst>
            </a:custGeom>
            <a:solidFill>
              <a:srgbClr val="74AB0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58" name="Freeform 102"/>
            <p:cNvSpPr/>
            <p:nvPr/>
          </p:nvSpPr>
          <p:spPr>
            <a:xfrm>
              <a:off x="2895601" y="2546351"/>
              <a:ext cx="206375" cy="225425"/>
            </a:xfrm>
            <a:custGeom>
              <a:avLst/>
              <a:gdLst/>
              <a:ahLst/>
              <a:cxnLst>
                <a:cxn ang="0">
                  <a:pos x="52531" y="67627"/>
                </a:cxn>
                <a:cxn ang="0">
                  <a:pos x="195118" y="3757"/>
                </a:cxn>
                <a:cxn ang="0">
                  <a:pos x="153843" y="157797"/>
                </a:cxn>
                <a:cxn ang="0">
                  <a:pos x="11256" y="221667"/>
                </a:cxn>
                <a:cxn ang="0">
                  <a:pos x="52531" y="67627"/>
                </a:cxn>
              </a:cxnLst>
              <a:pathLst>
                <a:path w="55" h="60">
                  <a:moveTo>
                    <a:pt x="14" y="18"/>
                  </a:moveTo>
                  <a:cubicBezTo>
                    <a:pt x="24" y="6"/>
                    <a:pt x="39" y="0"/>
                    <a:pt x="52" y="1"/>
                  </a:cubicBezTo>
                  <a:cubicBezTo>
                    <a:pt x="55" y="14"/>
                    <a:pt x="52" y="29"/>
                    <a:pt x="41" y="42"/>
                  </a:cubicBezTo>
                  <a:cubicBezTo>
                    <a:pt x="31" y="54"/>
                    <a:pt x="17" y="60"/>
                    <a:pt x="3" y="59"/>
                  </a:cubicBezTo>
                  <a:cubicBezTo>
                    <a:pt x="0" y="46"/>
                    <a:pt x="3" y="30"/>
                    <a:pt x="14" y="18"/>
                  </a:cubicBezTo>
                  <a:close/>
                </a:path>
              </a:pathLst>
            </a:custGeom>
            <a:solidFill>
              <a:srgbClr val="92D6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59" name="Freeform 103"/>
            <p:cNvSpPr/>
            <p:nvPr/>
          </p:nvSpPr>
          <p:spPr>
            <a:xfrm>
              <a:off x="2840038" y="2579688"/>
              <a:ext cx="115888" cy="298450"/>
            </a:xfrm>
            <a:custGeom>
              <a:avLst/>
              <a:gdLst/>
              <a:ahLst/>
              <a:cxnLst>
                <a:cxn ang="0">
                  <a:pos x="59813" y="0"/>
                </a:cxn>
                <a:cxn ang="0">
                  <a:pos x="14953" y="3777"/>
                </a:cxn>
                <a:cxn ang="0">
                  <a:pos x="115888" y="298450"/>
                </a:cxn>
                <a:cxn ang="0">
                  <a:pos x="59813" y="0"/>
                </a:cxn>
              </a:cxnLst>
              <a:pathLst>
                <a:path w="31" h="79">
                  <a:moveTo>
                    <a:pt x="16" y="0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0" y="47"/>
                    <a:pt x="31" y="79"/>
                  </a:cubicBezTo>
                  <a:cubicBezTo>
                    <a:pt x="31" y="79"/>
                    <a:pt x="6" y="26"/>
                    <a:pt x="16" y="0"/>
                  </a:cubicBezTo>
                </a:path>
              </a:pathLst>
            </a:custGeom>
            <a:solidFill>
              <a:srgbClr val="693B2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60" name="Freeform 104"/>
            <p:cNvSpPr/>
            <p:nvPr/>
          </p:nvSpPr>
          <p:spPr>
            <a:xfrm>
              <a:off x="2570163" y="2757488"/>
              <a:ext cx="349250" cy="195263"/>
            </a:xfrm>
            <a:custGeom>
              <a:avLst/>
              <a:gdLst/>
              <a:ahLst/>
              <a:cxnLst>
                <a:cxn ang="0">
                  <a:pos x="161481" y="15020"/>
                </a:cxn>
                <a:cxn ang="0">
                  <a:pos x="349250" y="63835"/>
                </a:cxn>
                <a:cxn ang="0">
                  <a:pos x="191524" y="180242"/>
                </a:cxn>
                <a:cxn ang="0">
                  <a:pos x="0" y="127671"/>
                </a:cxn>
                <a:cxn ang="0">
                  <a:pos x="161481" y="15020"/>
                </a:cxn>
              </a:cxnLst>
              <a:pathLst>
                <a:path w="93" h="52">
                  <a:moveTo>
                    <a:pt x="43" y="4"/>
                  </a:moveTo>
                  <a:cubicBezTo>
                    <a:pt x="62" y="0"/>
                    <a:pt x="81" y="6"/>
                    <a:pt x="93" y="17"/>
                  </a:cubicBezTo>
                  <a:cubicBezTo>
                    <a:pt x="86" y="32"/>
                    <a:pt x="70" y="44"/>
                    <a:pt x="51" y="48"/>
                  </a:cubicBezTo>
                  <a:cubicBezTo>
                    <a:pt x="31" y="52"/>
                    <a:pt x="12" y="46"/>
                    <a:pt x="0" y="34"/>
                  </a:cubicBezTo>
                  <a:cubicBezTo>
                    <a:pt x="7" y="19"/>
                    <a:pt x="23" y="7"/>
                    <a:pt x="43" y="4"/>
                  </a:cubicBezTo>
                </a:path>
              </a:pathLst>
            </a:custGeom>
            <a:solidFill>
              <a:srgbClr val="92D6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61" name="Freeform 105"/>
            <p:cNvSpPr/>
            <p:nvPr/>
          </p:nvSpPr>
          <p:spPr>
            <a:xfrm>
              <a:off x="2633663" y="2768601"/>
              <a:ext cx="131763" cy="44450"/>
            </a:xfrm>
            <a:custGeom>
              <a:avLst/>
              <a:gdLst/>
              <a:ahLst/>
              <a:cxnLst>
                <a:cxn ang="0">
                  <a:pos x="131763" y="0"/>
                </a:cxn>
                <a:cxn ang="0">
                  <a:pos x="97881" y="3704"/>
                </a:cxn>
                <a:cxn ang="0">
                  <a:pos x="0" y="44450"/>
                </a:cxn>
                <a:cxn ang="0">
                  <a:pos x="0" y="44450"/>
                </a:cxn>
                <a:cxn ang="0">
                  <a:pos x="97881" y="3704"/>
                </a:cxn>
                <a:cxn ang="0">
                  <a:pos x="131763" y="0"/>
                </a:cxn>
              </a:cxnLst>
              <a:pathLst>
                <a:path w="35" h="12">
                  <a:moveTo>
                    <a:pt x="35" y="0"/>
                  </a:moveTo>
                  <a:cubicBezTo>
                    <a:pt x="32" y="0"/>
                    <a:pt x="29" y="0"/>
                    <a:pt x="26" y="1"/>
                  </a:cubicBezTo>
                  <a:cubicBezTo>
                    <a:pt x="16" y="2"/>
                    <a:pt x="7" y="6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7" y="6"/>
                    <a:pt x="16" y="2"/>
                    <a:pt x="26" y="1"/>
                  </a:cubicBezTo>
                  <a:cubicBezTo>
                    <a:pt x="29" y="0"/>
                    <a:pt x="32" y="0"/>
                    <a:pt x="35" y="0"/>
                  </a:cubicBezTo>
                </a:path>
              </a:pathLst>
            </a:custGeom>
            <a:solidFill>
              <a:srgbClr val="A169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62" name="Freeform 106"/>
            <p:cNvSpPr>
              <a:spLocks noEditPoints="1"/>
            </p:cNvSpPr>
            <p:nvPr/>
          </p:nvSpPr>
          <p:spPr>
            <a:xfrm>
              <a:off x="2735263" y="3160713"/>
              <a:ext cx="141288" cy="190500"/>
            </a:xfrm>
            <a:custGeom>
              <a:avLst/>
              <a:gdLst/>
              <a:ahLst/>
              <a:cxnLst>
                <a:cxn ang="0">
                  <a:pos x="55771" y="115794"/>
                </a:cxn>
                <a:cxn ang="0">
                  <a:pos x="141288" y="190500"/>
                </a:cxn>
                <a:cxn ang="0">
                  <a:pos x="55771" y="115794"/>
                </a:cxn>
                <a:cxn ang="0">
                  <a:pos x="55771" y="115794"/>
                </a:cxn>
                <a:cxn ang="0">
                  <a:pos x="55771" y="115794"/>
                </a:cxn>
                <a:cxn ang="0">
                  <a:pos x="55771" y="115794"/>
                </a:cxn>
                <a:cxn ang="0">
                  <a:pos x="0" y="0"/>
                </a:cxn>
                <a:cxn ang="0">
                  <a:pos x="55771" y="11579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38" h="51">
                  <a:moveTo>
                    <a:pt x="15" y="31"/>
                  </a:moveTo>
                  <a:cubicBezTo>
                    <a:pt x="22" y="39"/>
                    <a:pt x="30" y="46"/>
                    <a:pt x="38" y="51"/>
                  </a:cubicBezTo>
                  <a:cubicBezTo>
                    <a:pt x="30" y="46"/>
                    <a:pt x="22" y="39"/>
                    <a:pt x="15" y="31"/>
                  </a:cubicBezTo>
                  <a:moveTo>
                    <a:pt x="15" y="31"/>
                  </a:move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moveTo>
                    <a:pt x="0" y="0"/>
                  </a:moveTo>
                  <a:cubicBezTo>
                    <a:pt x="2" y="10"/>
                    <a:pt x="7" y="21"/>
                    <a:pt x="15" y="31"/>
                  </a:cubicBezTo>
                  <a:cubicBezTo>
                    <a:pt x="7" y="21"/>
                    <a:pt x="2" y="1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992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63" name="Freeform 107"/>
            <p:cNvSpPr/>
            <p:nvPr/>
          </p:nvSpPr>
          <p:spPr>
            <a:xfrm>
              <a:off x="2711451" y="2878138"/>
              <a:ext cx="563563" cy="530225"/>
            </a:xfrm>
            <a:custGeom>
              <a:avLst/>
              <a:gdLst/>
              <a:ahLst/>
              <a:cxnLst>
                <a:cxn ang="0">
                  <a:pos x="225425" y="0"/>
                </a:cxn>
                <a:cxn ang="0">
                  <a:pos x="142769" y="18802"/>
                </a:cxn>
                <a:cxn ang="0">
                  <a:pos x="112712" y="37604"/>
                </a:cxn>
                <a:cxn ang="0">
                  <a:pos x="22542" y="282034"/>
                </a:cxn>
                <a:cxn ang="0">
                  <a:pos x="22542" y="282034"/>
                </a:cxn>
                <a:cxn ang="0">
                  <a:pos x="22542" y="282034"/>
                </a:cxn>
                <a:cxn ang="0">
                  <a:pos x="22542" y="282034"/>
                </a:cxn>
                <a:cxn ang="0">
                  <a:pos x="22542" y="282034"/>
                </a:cxn>
                <a:cxn ang="0">
                  <a:pos x="78898" y="398608"/>
                </a:cxn>
                <a:cxn ang="0">
                  <a:pos x="78898" y="398608"/>
                </a:cxn>
                <a:cxn ang="0">
                  <a:pos x="78898" y="398608"/>
                </a:cxn>
                <a:cxn ang="0">
                  <a:pos x="78898" y="398608"/>
                </a:cxn>
                <a:cxn ang="0">
                  <a:pos x="78898" y="398608"/>
                </a:cxn>
                <a:cxn ang="0">
                  <a:pos x="165311" y="473818"/>
                </a:cxn>
                <a:cxn ang="0">
                  <a:pos x="345651" y="530225"/>
                </a:cxn>
                <a:cxn ang="0">
                  <a:pos x="563563" y="436213"/>
                </a:cxn>
                <a:cxn ang="0">
                  <a:pos x="229182" y="0"/>
                </a:cxn>
                <a:cxn ang="0">
                  <a:pos x="225425" y="0"/>
                </a:cxn>
              </a:cxnLst>
              <a:pathLst>
                <a:path w="150" h="141">
                  <a:moveTo>
                    <a:pt x="60" y="0"/>
                  </a:moveTo>
                  <a:cubicBezTo>
                    <a:pt x="53" y="0"/>
                    <a:pt x="45" y="2"/>
                    <a:pt x="38" y="5"/>
                  </a:cubicBezTo>
                  <a:cubicBezTo>
                    <a:pt x="35" y="7"/>
                    <a:pt x="33" y="9"/>
                    <a:pt x="30" y="10"/>
                  </a:cubicBezTo>
                  <a:cubicBezTo>
                    <a:pt x="11" y="24"/>
                    <a:pt x="0" y="48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8" y="85"/>
                    <a:pt x="13" y="96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8" y="114"/>
                    <a:pt x="36" y="121"/>
                    <a:pt x="44" y="126"/>
                  </a:cubicBezTo>
                  <a:cubicBezTo>
                    <a:pt x="59" y="136"/>
                    <a:pt x="75" y="141"/>
                    <a:pt x="92" y="141"/>
                  </a:cubicBezTo>
                  <a:cubicBezTo>
                    <a:pt x="113" y="141"/>
                    <a:pt x="133" y="133"/>
                    <a:pt x="150" y="116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1" y="0"/>
                    <a:pt x="61" y="0"/>
                    <a:pt x="60" y="0"/>
                  </a:cubicBezTo>
                </a:path>
              </a:pathLst>
            </a:custGeom>
            <a:solidFill>
              <a:srgbClr val="63920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64" name="Freeform 108"/>
            <p:cNvSpPr>
              <a:spLocks noEditPoints="1"/>
            </p:cNvSpPr>
            <p:nvPr/>
          </p:nvSpPr>
          <p:spPr>
            <a:xfrm>
              <a:off x="2760663" y="2927351"/>
              <a:ext cx="41275" cy="11113"/>
            </a:xfrm>
            <a:custGeom>
              <a:avLst/>
              <a:gdLst/>
              <a:ahLst/>
              <a:cxnLst>
                <a:cxn ang="0">
                  <a:pos x="41275" y="0"/>
                </a:cxn>
                <a:cxn ang="0">
                  <a:pos x="0" y="11113"/>
                </a:cxn>
                <a:cxn ang="0">
                  <a:pos x="41275" y="0"/>
                </a:cxn>
                <a:cxn ang="0">
                  <a:pos x="41275" y="0"/>
                </a:cxn>
                <a:cxn ang="0">
                  <a:pos x="41275" y="0"/>
                </a:cxn>
                <a:cxn ang="0">
                  <a:pos x="41275" y="0"/>
                </a:cxn>
              </a:cxnLst>
              <a:pathLst>
                <a:path w="11" h="3">
                  <a:moveTo>
                    <a:pt x="11" y="0"/>
                  </a:moveTo>
                  <a:cubicBezTo>
                    <a:pt x="7" y="1"/>
                    <a:pt x="4" y="2"/>
                    <a:pt x="0" y="3"/>
                  </a:cubicBezTo>
                  <a:cubicBezTo>
                    <a:pt x="4" y="2"/>
                    <a:pt x="7" y="1"/>
                    <a:pt x="11" y="0"/>
                  </a:cubicBezTo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A169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65" name="Freeform 109"/>
            <p:cNvSpPr/>
            <p:nvPr/>
          </p:nvSpPr>
          <p:spPr>
            <a:xfrm>
              <a:off x="2570163" y="2768601"/>
              <a:ext cx="341313" cy="173038"/>
            </a:xfrm>
            <a:custGeom>
              <a:avLst/>
              <a:gdLst/>
              <a:ahLst/>
              <a:cxnLst>
                <a:cxn ang="0">
                  <a:pos x="202537" y="0"/>
                </a:cxn>
                <a:cxn ang="0">
                  <a:pos x="195036" y="0"/>
                </a:cxn>
                <a:cxn ang="0">
                  <a:pos x="161279" y="3761"/>
                </a:cxn>
                <a:cxn ang="0">
                  <a:pos x="63761" y="45140"/>
                </a:cxn>
                <a:cxn ang="0">
                  <a:pos x="0" y="116612"/>
                </a:cxn>
                <a:cxn ang="0">
                  <a:pos x="146277" y="173038"/>
                </a:cxn>
                <a:cxn ang="0">
                  <a:pos x="191285" y="169276"/>
                </a:cxn>
                <a:cxn ang="0">
                  <a:pos x="191285" y="169276"/>
                </a:cxn>
                <a:cxn ang="0">
                  <a:pos x="232542" y="157991"/>
                </a:cxn>
                <a:cxn ang="0">
                  <a:pos x="232542" y="157991"/>
                </a:cxn>
                <a:cxn ang="0">
                  <a:pos x="232542" y="157991"/>
                </a:cxn>
                <a:cxn ang="0">
                  <a:pos x="255047" y="146706"/>
                </a:cxn>
                <a:cxn ang="0">
                  <a:pos x="255047" y="146706"/>
                </a:cxn>
                <a:cxn ang="0">
                  <a:pos x="285052" y="127897"/>
                </a:cxn>
                <a:cxn ang="0">
                  <a:pos x="285052" y="127897"/>
                </a:cxn>
                <a:cxn ang="0">
                  <a:pos x="341313" y="71472"/>
                </a:cxn>
                <a:cxn ang="0">
                  <a:pos x="303806" y="22570"/>
                </a:cxn>
                <a:cxn ang="0">
                  <a:pos x="202537" y="0"/>
                </a:cxn>
              </a:cxnLst>
              <a:pathLst>
                <a:path w="91" h="46">
                  <a:moveTo>
                    <a:pt x="54" y="0"/>
                  </a:moveTo>
                  <a:cubicBezTo>
                    <a:pt x="53" y="0"/>
                    <a:pt x="53" y="0"/>
                    <a:pt x="52" y="0"/>
                  </a:cubicBezTo>
                  <a:cubicBezTo>
                    <a:pt x="49" y="0"/>
                    <a:pt x="46" y="0"/>
                    <a:pt x="43" y="1"/>
                  </a:cubicBezTo>
                  <a:cubicBezTo>
                    <a:pt x="33" y="2"/>
                    <a:pt x="24" y="6"/>
                    <a:pt x="17" y="12"/>
                  </a:cubicBezTo>
                  <a:cubicBezTo>
                    <a:pt x="9" y="17"/>
                    <a:pt x="4" y="24"/>
                    <a:pt x="0" y="31"/>
                  </a:cubicBezTo>
                  <a:cubicBezTo>
                    <a:pt x="10" y="41"/>
                    <a:pt x="24" y="46"/>
                    <a:pt x="39" y="46"/>
                  </a:cubicBezTo>
                  <a:cubicBezTo>
                    <a:pt x="43" y="46"/>
                    <a:pt x="47" y="46"/>
                    <a:pt x="51" y="45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55" y="44"/>
                    <a:pt x="58" y="43"/>
                    <a:pt x="62" y="42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64" y="41"/>
                    <a:pt x="66" y="40"/>
                    <a:pt x="68" y="39"/>
                  </a:cubicBezTo>
                  <a:cubicBezTo>
                    <a:pt x="68" y="39"/>
                    <a:pt x="68" y="39"/>
                    <a:pt x="68" y="39"/>
                  </a:cubicBezTo>
                  <a:cubicBezTo>
                    <a:pt x="71" y="38"/>
                    <a:pt x="73" y="36"/>
                    <a:pt x="76" y="34"/>
                  </a:cubicBezTo>
                  <a:cubicBezTo>
                    <a:pt x="76" y="34"/>
                    <a:pt x="76" y="34"/>
                    <a:pt x="76" y="34"/>
                  </a:cubicBezTo>
                  <a:cubicBezTo>
                    <a:pt x="82" y="30"/>
                    <a:pt x="87" y="25"/>
                    <a:pt x="91" y="19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73" y="2"/>
                    <a:pt x="64" y="0"/>
                    <a:pt x="54" y="0"/>
                  </a:cubicBezTo>
                </a:path>
              </a:pathLst>
            </a:custGeom>
            <a:solidFill>
              <a:srgbClr val="7CB60C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8266" name="组合 352"/>
          <p:cNvGrpSpPr/>
          <p:nvPr/>
        </p:nvGrpSpPr>
        <p:grpSpPr>
          <a:xfrm>
            <a:off x="5434013" y="3694113"/>
            <a:ext cx="1477962" cy="1454150"/>
            <a:chOff x="7213601" y="1862138"/>
            <a:chExt cx="2251075" cy="2219325"/>
          </a:xfrm>
        </p:grpSpPr>
        <p:sp>
          <p:nvSpPr>
            <p:cNvPr id="8267" name="Freeform 140"/>
            <p:cNvSpPr/>
            <p:nvPr/>
          </p:nvSpPr>
          <p:spPr>
            <a:xfrm>
              <a:off x="7291388" y="1925638"/>
              <a:ext cx="2173288" cy="2155825"/>
            </a:xfrm>
            <a:custGeom>
              <a:avLst/>
              <a:gdLst/>
              <a:ahLst/>
              <a:cxnLst>
                <a:cxn ang="0">
                  <a:pos x="2154520" y="109108"/>
                </a:cxn>
                <a:cxn ang="0">
                  <a:pos x="2068189" y="22574"/>
                </a:cxn>
                <a:cxn ang="0">
                  <a:pos x="1993119" y="22574"/>
                </a:cxn>
                <a:cxn ang="0">
                  <a:pos x="1963090" y="52672"/>
                </a:cxn>
                <a:cxn ang="0">
                  <a:pos x="1940569" y="75246"/>
                </a:cxn>
                <a:cxn ang="0">
                  <a:pos x="1824210" y="188117"/>
                </a:cxn>
                <a:cxn ang="0">
                  <a:pos x="1801689" y="210691"/>
                </a:cxn>
                <a:cxn ang="0">
                  <a:pos x="165154" y="1836025"/>
                </a:cxn>
                <a:cxn ang="0">
                  <a:pos x="0" y="2155825"/>
                </a:cxn>
                <a:cxn ang="0">
                  <a:pos x="108852" y="2103152"/>
                </a:cxn>
                <a:cxn ang="0">
                  <a:pos x="108852" y="2103152"/>
                </a:cxn>
                <a:cxn ang="0">
                  <a:pos x="326556" y="1997806"/>
                </a:cxn>
                <a:cxn ang="0">
                  <a:pos x="1959337" y="376234"/>
                </a:cxn>
                <a:cxn ang="0">
                  <a:pos x="1959337" y="376234"/>
                </a:cxn>
                <a:cxn ang="0">
                  <a:pos x="1974351" y="361185"/>
                </a:cxn>
                <a:cxn ang="0">
                  <a:pos x="2154520" y="184355"/>
                </a:cxn>
                <a:cxn ang="0">
                  <a:pos x="2154520" y="109108"/>
                </a:cxn>
              </a:cxnLst>
              <a:pathLst>
                <a:path w="579" h="573">
                  <a:moveTo>
                    <a:pt x="574" y="29"/>
                  </a:moveTo>
                  <a:cubicBezTo>
                    <a:pt x="551" y="6"/>
                    <a:pt x="551" y="6"/>
                    <a:pt x="551" y="6"/>
                  </a:cubicBezTo>
                  <a:cubicBezTo>
                    <a:pt x="545" y="0"/>
                    <a:pt x="536" y="0"/>
                    <a:pt x="531" y="6"/>
                  </a:cubicBezTo>
                  <a:cubicBezTo>
                    <a:pt x="523" y="14"/>
                    <a:pt x="523" y="14"/>
                    <a:pt x="523" y="14"/>
                  </a:cubicBezTo>
                  <a:cubicBezTo>
                    <a:pt x="517" y="20"/>
                    <a:pt x="517" y="20"/>
                    <a:pt x="517" y="20"/>
                  </a:cubicBezTo>
                  <a:cubicBezTo>
                    <a:pt x="486" y="50"/>
                    <a:pt x="486" y="50"/>
                    <a:pt x="486" y="50"/>
                  </a:cubicBezTo>
                  <a:cubicBezTo>
                    <a:pt x="480" y="56"/>
                    <a:pt x="480" y="56"/>
                    <a:pt x="480" y="56"/>
                  </a:cubicBezTo>
                  <a:cubicBezTo>
                    <a:pt x="44" y="488"/>
                    <a:pt x="44" y="488"/>
                    <a:pt x="44" y="488"/>
                  </a:cubicBezTo>
                  <a:cubicBezTo>
                    <a:pt x="0" y="573"/>
                    <a:pt x="0" y="573"/>
                    <a:pt x="0" y="573"/>
                  </a:cubicBezTo>
                  <a:cubicBezTo>
                    <a:pt x="29" y="559"/>
                    <a:pt x="29" y="559"/>
                    <a:pt x="29" y="559"/>
                  </a:cubicBezTo>
                  <a:cubicBezTo>
                    <a:pt x="29" y="559"/>
                    <a:pt x="29" y="559"/>
                    <a:pt x="29" y="559"/>
                  </a:cubicBezTo>
                  <a:cubicBezTo>
                    <a:pt x="87" y="531"/>
                    <a:pt x="87" y="531"/>
                    <a:pt x="87" y="531"/>
                  </a:cubicBezTo>
                  <a:cubicBezTo>
                    <a:pt x="522" y="100"/>
                    <a:pt x="522" y="100"/>
                    <a:pt x="522" y="100"/>
                  </a:cubicBezTo>
                  <a:cubicBezTo>
                    <a:pt x="522" y="100"/>
                    <a:pt x="522" y="100"/>
                    <a:pt x="522" y="100"/>
                  </a:cubicBezTo>
                  <a:cubicBezTo>
                    <a:pt x="526" y="96"/>
                    <a:pt x="526" y="96"/>
                    <a:pt x="526" y="96"/>
                  </a:cubicBezTo>
                  <a:cubicBezTo>
                    <a:pt x="574" y="49"/>
                    <a:pt x="574" y="49"/>
                    <a:pt x="574" y="49"/>
                  </a:cubicBezTo>
                  <a:cubicBezTo>
                    <a:pt x="579" y="44"/>
                    <a:pt x="579" y="34"/>
                    <a:pt x="574" y="29"/>
                  </a:cubicBezTo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68" name="Freeform 148"/>
            <p:cNvSpPr/>
            <p:nvPr/>
          </p:nvSpPr>
          <p:spPr>
            <a:xfrm>
              <a:off x="7213601" y="1862138"/>
              <a:ext cx="2168525" cy="2155825"/>
            </a:xfrm>
            <a:custGeom>
              <a:avLst/>
              <a:gdLst/>
              <a:ahLst/>
              <a:cxnLst>
                <a:cxn ang="0">
                  <a:pos x="0" y="2155825"/>
                </a:cxn>
                <a:cxn ang="0">
                  <a:pos x="322652" y="1994044"/>
                </a:cxn>
                <a:cxn ang="0">
                  <a:pos x="2149766" y="184355"/>
                </a:cxn>
                <a:cxn ang="0">
                  <a:pos x="2149766" y="105345"/>
                </a:cxn>
                <a:cxn ang="0">
                  <a:pos x="2063475" y="18811"/>
                </a:cxn>
                <a:cxn ang="0">
                  <a:pos x="1988439" y="18811"/>
                </a:cxn>
                <a:cxn ang="0">
                  <a:pos x="161326" y="1832263"/>
                </a:cxn>
                <a:cxn ang="0">
                  <a:pos x="0" y="2155825"/>
                </a:cxn>
              </a:cxnLst>
              <a:pathLst>
                <a:path w="578" h="573">
                  <a:moveTo>
                    <a:pt x="0" y="573"/>
                  </a:moveTo>
                  <a:cubicBezTo>
                    <a:pt x="86" y="530"/>
                    <a:pt x="86" y="530"/>
                    <a:pt x="86" y="530"/>
                  </a:cubicBezTo>
                  <a:cubicBezTo>
                    <a:pt x="573" y="49"/>
                    <a:pt x="573" y="49"/>
                    <a:pt x="573" y="49"/>
                  </a:cubicBezTo>
                  <a:cubicBezTo>
                    <a:pt x="578" y="43"/>
                    <a:pt x="578" y="34"/>
                    <a:pt x="573" y="28"/>
                  </a:cubicBezTo>
                  <a:cubicBezTo>
                    <a:pt x="550" y="5"/>
                    <a:pt x="550" y="5"/>
                    <a:pt x="550" y="5"/>
                  </a:cubicBezTo>
                  <a:cubicBezTo>
                    <a:pt x="545" y="0"/>
                    <a:pt x="536" y="0"/>
                    <a:pt x="530" y="5"/>
                  </a:cubicBezTo>
                  <a:cubicBezTo>
                    <a:pt x="43" y="487"/>
                    <a:pt x="43" y="487"/>
                    <a:pt x="43" y="487"/>
                  </a:cubicBezTo>
                  <a:cubicBezTo>
                    <a:pt x="0" y="573"/>
                    <a:pt x="0" y="573"/>
                    <a:pt x="0" y="573"/>
                  </a:cubicBezTo>
                </a:path>
              </a:pathLst>
            </a:custGeom>
            <a:solidFill>
              <a:srgbClr val="F8E29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69" name="Freeform 149"/>
            <p:cNvSpPr/>
            <p:nvPr/>
          </p:nvSpPr>
          <p:spPr>
            <a:xfrm>
              <a:off x="7213601" y="3908426"/>
              <a:ext cx="107950" cy="109538"/>
            </a:xfrm>
            <a:custGeom>
              <a:avLst/>
              <a:gdLst/>
              <a:ahLst/>
              <a:cxnLst>
                <a:cxn ang="0">
                  <a:pos x="107950" y="57150"/>
                </a:cxn>
                <a:cxn ang="0">
                  <a:pos x="0" y="109538"/>
                </a:cxn>
                <a:cxn ang="0">
                  <a:pos x="52387" y="0"/>
                </a:cxn>
                <a:cxn ang="0">
                  <a:pos x="107950" y="57150"/>
                </a:cxn>
              </a:cxnLst>
              <a:pathLst>
                <a:path w="68" h="69">
                  <a:moveTo>
                    <a:pt x="68" y="36"/>
                  </a:moveTo>
                  <a:lnTo>
                    <a:pt x="0" y="69"/>
                  </a:lnTo>
                  <a:lnTo>
                    <a:pt x="33" y="0"/>
                  </a:lnTo>
                  <a:lnTo>
                    <a:pt x="68" y="36"/>
                  </a:lnTo>
                  <a:close/>
                </a:path>
              </a:pathLst>
            </a:custGeom>
            <a:solidFill>
              <a:srgbClr val="D834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0" name="Freeform 150"/>
            <p:cNvSpPr/>
            <p:nvPr/>
          </p:nvSpPr>
          <p:spPr>
            <a:xfrm>
              <a:off x="7213601" y="3908426"/>
              <a:ext cx="107950" cy="109538"/>
            </a:xfrm>
            <a:custGeom>
              <a:avLst/>
              <a:gdLst/>
              <a:ahLst/>
              <a:cxnLst>
                <a:cxn ang="0">
                  <a:pos x="107950" y="57150"/>
                </a:cxn>
                <a:cxn ang="0">
                  <a:pos x="0" y="109538"/>
                </a:cxn>
                <a:cxn ang="0">
                  <a:pos x="52387" y="0"/>
                </a:cxn>
                <a:cxn ang="0">
                  <a:pos x="107950" y="57150"/>
                </a:cxn>
              </a:cxnLst>
              <a:pathLst>
                <a:path w="68" h="69">
                  <a:moveTo>
                    <a:pt x="68" y="36"/>
                  </a:moveTo>
                  <a:lnTo>
                    <a:pt x="0" y="69"/>
                  </a:lnTo>
                  <a:lnTo>
                    <a:pt x="33" y="0"/>
                  </a:lnTo>
                  <a:lnTo>
                    <a:pt x="68" y="36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1" name="Freeform 151"/>
            <p:cNvSpPr/>
            <p:nvPr/>
          </p:nvSpPr>
          <p:spPr>
            <a:xfrm>
              <a:off x="7373938" y="1862138"/>
              <a:ext cx="2008188" cy="1993900"/>
            </a:xfrm>
            <a:custGeom>
              <a:avLst/>
              <a:gdLst/>
              <a:ahLst/>
              <a:cxnLst>
                <a:cxn ang="0">
                  <a:pos x="161405" y="1993900"/>
                </a:cxn>
                <a:cxn ang="0">
                  <a:pos x="1989419" y="184341"/>
                </a:cxn>
                <a:cxn ang="0">
                  <a:pos x="1989419" y="105338"/>
                </a:cxn>
                <a:cxn ang="0">
                  <a:pos x="1903086" y="18810"/>
                </a:cxn>
                <a:cxn ang="0">
                  <a:pos x="1828014" y="18810"/>
                </a:cxn>
                <a:cxn ang="0">
                  <a:pos x="0" y="1832130"/>
                </a:cxn>
                <a:cxn ang="0">
                  <a:pos x="161405" y="1993900"/>
                </a:cxn>
              </a:cxnLst>
              <a:pathLst>
                <a:path w="535" h="530">
                  <a:moveTo>
                    <a:pt x="43" y="530"/>
                  </a:moveTo>
                  <a:cubicBezTo>
                    <a:pt x="530" y="49"/>
                    <a:pt x="530" y="49"/>
                    <a:pt x="530" y="49"/>
                  </a:cubicBezTo>
                  <a:cubicBezTo>
                    <a:pt x="535" y="43"/>
                    <a:pt x="535" y="34"/>
                    <a:pt x="530" y="28"/>
                  </a:cubicBezTo>
                  <a:cubicBezTo>
                    <a:pt x="507" y="5"/>
                    <a:pt x="507" y="5"/>
                    <a:pt x="507" y="5"/>
                  </a:cubicBezTo>
                  <a:cubicBezTo>
                    <a:pt x="502" y="0"/>
                    <a:pt x="493" y="0"/>
                    <a:pt x="487" y="5"/>
                  </a:cubicBezTo>
                  <a:cubicBezTo>
                    <a:pt x="0" y="487"/>
                    <a:pt x="0" y="487"/>
                    <a:pt x="0" y="487"/>
                  </a:cubicBezTo>
                  <a:cubicBezTo>
                    <a:pt x="43" y="530"/>
                    <a:pt x="43" y="530"/>
                    <a:pt x="43" y="530"/>
                  </a:cubicBezTo>
                </a:path>
              </a:pathLst>
            </a:custGeom>
            <a:solidFill>
              <a:srgbClr val="D834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2" name="Freeform 152"/>
            <p:cNvSpPr/>
            <p:nvPr/>
          </p:nvSpPr>
          <p:spPr>
            <a:xfrm>
              <a:off x="9032876" y="1862138"/>
              <a:ext cx="349250" cy="349250"/>
            </a:xfrm>
            <a:custGeom>
              <a:avLst/>
              <a:gdLst/>
              <a:ahLst/>
              <a:cxnLst>
                <a:cxn ang="0">
                  <a:pos x="0" y="187768"/>
                </a:cxn>
                <a:cxn ang="0">
                  <a:pos x="168991" y="18776"/>
                </a:cxn>
                <a:cxn ang="0">
                  <a:pos x="244099" y="18776"/>
                </a:cxn>
                <a:cxn ang="0">
                  <a:pos x="330473" y="105150"/>
                </a:cxn>
                <a:cxn ang="0">
                  <a:pos x="330473" y="184013"/>
                </a:cxn>
                <a:cxn ang="0">
                  <a:pos x="161481" y="349250"/>
                </a:cxn>
                <a:cxn ang="0">
                  <a:pos x="0" y="187768"/>
                </a:cxn>
              </a:cxnLst>
              <a:pathLst>
                <a:path w="93" h="93">
                  <a:moveTo>
                    <a:pt x="0" y="50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51" y="0"/>
                    <a:pt x="60" y="0"/>
                    <a:pt x="65" y="5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93" y="34"/>
                    <a:pt x="93" y="43"/>
                    <a:pt x="88" y="49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solidFill>
              <a:srgbClr val="5D5D5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3" name="Freeform 153"/>
            <p:cNvSpPr/>
            <p:nvPr/>
          </p:nvSpPr>
          <p:spPr>
            <a:xfrm>
              <a:off x="9010651" y="2049463"/>
              <a:ext cx="184150" cy="184150"/>
            </a:xfrm>
            <a:custGeom>
              <a:avLst/>
              <a:gdLst/>
              <a:ahLst/>
              <a:cxnLst>
                <a:cxn ang="0">
                  <a:pos x="184150" y="161925"/>
                </a:cxn>
                <a:cxn ang="0">
                  <a:pos x="161925" y="184150"/>
                </a:cxn>
                <a:cxn ang="0">
                  <a:pos x="0" y="23812"/>
                </a:cxn>
                <a:cxn ang="0">
                  <a:pos x="22225" y="0"/>
                </a:cxn>
                <a:cxn ang="0">
                  <a:pos x="184150" y="161925"/>
                </a:cxn>
              </a:cxnLst>
              <a:pathLst>
                <a:path w="116" h="116">
                  <a:moveTo>
                    <a:pt x="116" y="102"/>
                  </a:moveTo>
                  <a:lnTo>
                    <a:pt x="102" y="116"/>
                  </a:lnTo>
                  <a:lnTo>
                    <a:pt x="0" y="15"/>
                  </a:lnTo>
                  <a:lnTo>
                    <a:pt x="14" y="0"/>
                  </a:lnTo>
                  <a:lnTo>
                    <a:pt x="116" y="102"/>
                  </a:lnTo>
                  <a:close/>
                </a:path>
              </a:pathLst>
            </a:custGeom>
            <a:solidFill>
              <a:srgbClr val="82828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4" name="Freeform 154"/>
            <p:cNvSpPr/>
            <p:nvPr/>
          </p:nvSpPr>
          <p:spPr>
            <a:xfrm>
              <a:off x="9010651" y="2049463"/>
              <a:ext cx="184150" cy="184150"/>
            </a:xfrm>
            <a:custGeom>
              <a:avLst/>
              <a:gdLst/>
              <a:ahLst/>
              <a:cxnLst>
                <a:cxn ang="0">
                  <a:pos x="184150" y="161925"/>
                </a:cxn>
                <a:cxn ang="0">
                  <a:pos x="161925" y="184150"/>
                </a:cxn>
                <a:cxn ang="0">
                  <a:pos x="0" y="23812"/>
                </a:cxn>
                <a:cxn ang="0">
                  <a:pos x="22225" y="0"/>
                </a:cxn>
                <a:cxn ang="0">
                  <a:pos x="184150" y="161925"/>
                </a:cxn>
              </a:cxnLst>
              <a:pathLst>
                <a:path w="116" h="116">
                  <a:moveTo>
                    <a:pt x="116" y="102"/>
                  </a:moveTo>
                  <a:lnTo>
                    <a:pt x="102" y="116"/>
                  </a:lnTo>
                  <a:lnTo>
                    <a:pt x="0" y="15"/>
                  </a:lnTo>
                  <a:lnTo>
                    <a:pt x="14" y="0"/>
                  </a:lnTo>
                  <a:lnTo>
                    <a:pt x="116" y="102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5" name="Freeform 155"/>
            <p:cNvSpPr/>
            <p:nvPr/>
          </p:nvSpPr>
          <p:spPr>
            <a:xfrm>
              <a:off x="9161463" y="1862138"/>
              <a:ext cx="220663" cy="225425"/>
            </a:xfrm>
            <a:custGeom>
              <a:avLst/>
              <a:gdLst/>
              <a:ahLst/>
              <a:cxnLst>
                <a:cxn ang="0">
                  <a:pos x="0" y="60113"/>
                </a:cxn>
                <a:cxn ang="0">
                  <a:pos x="41140" y="18785"/>
                </a:cxn>
                <a:cxn ang="0">
                  <a:pos x="115941" y="18785"/>
                </a:cxn>
                <a:cxn ang="0">
                  <a:pos x="201962" y="105198"/>
                </a:cxn>
                <a:cxn ang="0">
                  <a:pos x="201962" y="184097"/>
                </a:cxn>
                <a:cxn ang="0">
                  <a:pos x="160822" y="225425"/>
                </a:cxn>
                <a:cxn ang="0">
                  <a:pos x="0" y="60113"/>
                </a:cxn>
              </a:cxnLst>
              <a:pathLst>
                <a:path w="59" h="60">
                  <a:moveTo>
                    <a:pt x="0" y="16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7" y="0"/>
                    <a:pt x="26" y="0"/>
                    <a:pt x="31" y="5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9" y="34"/>
                    <a:pt x="59" y="43"/>
                    <a:pt x="54" y="49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0" y="16"/>
                    <a:pt x="0" y="16"/>
                    <a:pt x="0" y="16"/>
                  </a:cubicBezTo>
                </a:path>
              </a:pathLst>
            </a:custGeom>
            <a:solidFill>
              <a:srgbClr val="DF554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6" name="Freeform 156"/>
            <p:cNvSpPr/>
            <p:nvPr/>
          </p:nvSpPr>
          <p:spPr>
            <a:xfrm>
              <a:off x="9150351" y="1911351"/>
              <a:ext cx="182563" cy="187325"/>
            </a:xfrm>
            <a:custGeom>
              <a:avLst/>
              <a:gdLst/>
              <a:ahLst/>
              <a:cxnLst>
                <a:cxn ang="0">
                  <a:pos x="182563" y="161925"/>
                </a:cxn>
                <a:cxn ang="0">
                  <a:pos x="160337" y="187325"/>
                </a:cxn>
                <a:cxn ang="0">
                  <a:pos x="0" y="22225"/>
                </a:cxn>
                <a:cxn ang="0">
                  <a:pos x="22225" y="0"/>
                </a:cxn>
                <a:cxn ang="0">
                  <a:pos x="182563" y="161925"/>
                </a:cxn>
              </a:cxnLst>
              <a:pathLst>
                <a:path w="115" h="118">
                  <a:moveTo>
                    <a:pt x="115" y="102"/>
                  </a:moveTo>
                  <a:lnTo>
                    <a:pt x="101" y="118"/>
                  </a:lnTo>
                  <a:lnTo>
                    <a:pt x="0" y="14"/>
                  </a:lnTo>
                  <a:lnTo>
                    <a:pt x="14" y="0"/>
                  </a:lnTo>
                  <a:lnTo>
                    <a:pt x="115" y="102"/>
                  </a:lnTo>
                  <a:close/>
                </a:path>
              </a:pathLst>
            </a:custGeom>
            <a:solidFill>
              <a:srgbClr val="82828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7" name="Freeform 157"/>
            <p:cNvSpPr/>
            <p:nvPr/>
          </p:nvSpPr>
          <p:spPr>
            <a:xfrm>
              <a:off x="9150351" y="1911351"/>
              <a:ext cx="182563" cy="187325"/>
            </a:xfrm>
            <a:custGeom>
              <a:avLst/>
              <a:gdLst/>
              <a:ahLst/>
              <a:cxnLst>
                <a:cxn ang="0">
                  <a:pos x="182563" y="161925"/>
                </a:cxn>
                <a:cxn ang="0">
                  <a:pos x="160337" y="187325"/>
                </a:cxn>
                <a:cxn ang="0">
                  <a:pos x="0" y="22225"/>
                </a:cxn>
                <a:cxn ang="0">
                  <a:pos x="22225" y="0"/>
                </a:cxn>
                <a:cxn ang="0">
                  <a:pos x="182563" y="161925"/>
                </a:cxn>
              </a:cxnLst>
              <a:pathLst>
                <a:path w="115" h="118">
                  <a:moveTo>
                    <a:pt x="115" y="102"/>
                  </a:moveTo>
                  <a:lnTo>
                    <a:pt x="101" y="118"/>
                  </a:lnTo>
                  <a:lnTo>
                    <a:pt x="0" y="14"/>
                  </a:lnTo>
                  <a:lnTo>
                    <a:pt x="14" y="0"/>
                  </a:lnTo>
                  <a:lnTo>
                    <a:pt x="115" y="102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8" name="Freeform 158"/>
            <p:cNvSpPr/>
            <p:nvPr/>
          </p:nvSpPr>
          <p:spPr>
            <a:xfrm>
              <a:off x="9202738" y="1865313"/>
              <a:ext cx="36513" cy="15875"/>
            </a:xfrm>
            <a:custGeom>
              <a:avLst/>
              <a:gdLst/>
              <a:ahLst/>
              <a:cxnLst>
                <a:cxn ang="0">
                  <a:pos x="36513" y="0"/>
                </a:cxn>
                <a:cxn ang="0">
                  <a:pos x="0" y="15875"/>
                </a:cxn>
                <a:cxn ang="0">
                  <a:pos x="36513" y="0"/>
                </a:cxn>
              </a:cxnLst>
              <a:pathLst>
                <a:path w="10" h="4">
                  <a:moveTo>
                    <a:pt x="10" y="0"/>
                  </a:moveTo>
                  <a:cubicBezTo>
                    <a:pt x="7" y="0"/>
                    <a:pt x="3" y="2"/>
                    <a:pt x="0" y="4"/>
                  </a:cubicBezTo>
                  <a:cubicBezTo>
                    <a:pt x="3" y="2"/>
                    <a:pt x="7" y="0"/>
                    <a:pt x="10" y="0"/>
                  </a:cubicBezTo>
                </a:path>
              </a:pathLst>
            </a:custGeom>
            <a:solidFill>
              <a:srgbClr val="B82C2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9" name="Freeform 159"/>
            <p:cNvSpPr/>
            <p:nvPr/>
          </p:nvSpPr>
          <p:spPr>
            <a:xfrm>
              <a:off x="8328026" y="2098676"/>
              <a:ext cx="657225" cy="650875"/>
            </a:xfrm>
            <a:custGeom>
              <a:avLst/>
              <a:gdLst/>
              <a:ahLst/>
              <a:cxnLst>
                <a:cxn ang="0">
                  <a:pos x="657225" y="0"/>
                </a:cxn>
                <a:cxn ang="0">
                  <a:pos x="657225" y="0"/>
                </a:cxn>
                <a:cxn ang="0">
                  <a:pos x="0" y="650875"/>
                </a:cxn>
                <a:cxn ang="0">
                  <a:pos x="0" y="650875"/>
                </a:cxn>
                <a:cxn ang="0">
                  <a:pos x="657225" y="0"/>
                </a:cxn>
              </a:cxnLst>
              <a:pathLst>
                <a:path w="414" h="410">
                  <a:moveTo>
                    <a:pt x="414" y="0"/>
                  </a:moveTo>
                  <a:lnTo>
                    <a:pt x="414" y="0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414" y="0"/>
                  </a:lnTo>
                  <a:close/>
                </a:path>
              </a:pathLst>
            </a:custGeom>
            <a:solidFill>
              <a:srgbClr val="D992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0" name="Freeform 160"/>
            <p:cNvSpPr/>
            <p:nvPr/>
          </p:nvSpPr>
          <p:spPr>
            <a:xfrm>
              <a:off x="8328026" y="2098676"/>
              <a:ext cx="657225" cy="650875"/>
            </a:xfrm>
            <a:custGeom>
              <a:avLst/>
              <a:gdLst/>
              <a:ahLst/>
              <a:cxnLst>
                <a:cxn ang="0">
                  <a:pos x="657225" y="0"/>
                </a:cxn>
                <a:cxn ang="0">
                  <a:pos x="657225" y="0"/>
                </a:cxn>
                <a:cxn ang="0">
                  <a:pos x="0" y="650875"/>
                </a:cxn>
                <a:cxn ang="0">
                  <a:pos x="0" y="650875"/>
                </a:cxn>
                <a:cxn ang="0">
                  <a:pos x="657225" y="0"/>
                </a:cxn>
              </a:cxnLst>
              <a:pathLst>
                <a:path w="414" h="410">
                  <a:moveTo>
                    <a:pt x="414" y="0"/>
                  </a:moveTo>
                  <a:lnTo>
                    <a:pt x="414" y="0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41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1" name="Freeform 161"/>
            <p:cNvSpPr/>
            <p:nvPr/>
          </p:nvSpPr>
          <p:spPr>
            <a:xfrm>
              <a:off x="8985251" y="1881188"/>
              <a:ext cx="217488" cy="217488"/>
            </a:xfrm>
            <a:custGeom>
              <a:avLst/>
              <a:gdLst/>
              <a:ahLst/>
              <a:cxnLst>
                <a:cxn ang="0">
                  <a:pos x="217488" y="0"/>
                </a:cxn>
                <a:cxn ang="0">
                  <a:pos x="217488" y="0"/>
                </a:cxn>
                <a:cxn ang="0">
                  <a:pos x="187325" y="30162"/>
                </a:cxn>
                <a:cxn ang="0">
                  <a:pos x="165100" y="52387"/>
                </a:cxn>
                <a:cxn ang="0">
                  <a:pos x="47625" y="168275"/>
                </a:cxn>
                <a:cxn ang="0">
                  <a:pos x="25400" y="192087"/>
                </a:cxn>
                <a:cxn ang="0">
                  <a:pos x="0" y="217488"/>
                </a:cxn>
                <a:cxn ang="0">
                  <a:pos x="0" y="217488"/>
                </a:cxn>
                <a:cxn ang="0">
                  <a:pos x="25400" y="192087"/>
                </a:cxn>
                <a:cxn ang="0">
                  <a:pos x="25400" y="192087"/>
                </a:cxn>
                <a:cxn ang="0">
                  <a:pos x="47625" y="168275"/>
                </a:cxn>
                <a:cxn ang="0">
                  <a:pos x="165100" y="52387"/>
                </a:cxn>
                <a:cxn ang="0">
                  <a:pos x="165100" y="52387"/>
                </a:cxn>
                <a:cxn ang="0">
                  <a:pos x="187325" y="30162"/>
                </a:cxn>
                <a:cxn ang="0">
                  <a:pos x="187325" y="30162"/>
                </a:cxn>
                <a:cxn ang="0">
                  <a:pos x="217488" y="0"/>
                </a:cxn>
                <a:cxn ang="0">
                  <a:pos x="217488" y="0"/>
                </a:cxn>
              </a:cxnLst>
              <a:pathLst>
                <a:path w="137" h="137">
                  <a:moveTo>
                    <a:pt x="137" y="0"/>
                  </a:moveTo>
                  <a:lnTo>
                    <a:pt x="137" y="0"/>
                  </a:lnTo>
                  <a:lnTo>
                    <a:pt x="118" y="19"/>
                  </a:lnTo>
                  <a:lnTo>
                    <a:pt x="104" y="33"/>
                  </a:lnTo>
                  <a:lnTo>
                    <a:pt x="30" y="106"/>
                  </a:lnTo>
                  <a:lnTo>
                    <a:pt x="16" y="121"/>
                  </a:lnTo>
                  <a:lnTo>
                    <a:pt x="0" y="137"/>
                  </a:lnTo>
                  <a:lnTo>
                    <a:pt x="0" y="137"/>
                  </a:lnTo>
                  <a:lnTo>
                    <a:pt x="16" y="121"/>
                  </a:lnTo>
                  <a:lnTo>
                    <a:pt x="16" y="121"/>
                  </a:lnTo>
                  <a:lnTo>
                    <a:pt x="30" y="106"/>
                  </a:lnTo>
                  <a:lnTo>
                    <a:pt x="104" y="33"/>
                  </a:lnTo>
                  <a:lnTo>
                    <a:pt x="104" y="33"/>
                  </a:lnTo>
                  <a:lnTo>
                    <a:pt x="118" y="19"/>
                  </a:lnTo>
                  <a:lnTo>
                    <a:pt x="118" y="19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A169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2" name="Freeform 162"/>
            <p:cNvSpPr/>
            <p:nvPr/>
          </p:nvSpPr>
          <p:spPr>
            <a:xfrm>
              <a:off x="8985251" y="1881188"/>
              <a:ext cx="217488" cy="217488"/>
            </a:xfrm>
            <a:custGeom>
              <a:avLst/>
              <a:gdLst/>
              <a:ahLst/>
              <a:cxnLst>
                <a:cxn ang="0">
                  <a:pos x="217488" y="0"/>
                </a:cxn>
                <a:cxn ang="0">
                  <a:pos x="217488" y="0"/>
                </a:cxn>
                <a:cxn ang="0">
                  <a:pos x="187325" y="30162"/>
                </a:cxn>
                <a:cxn ang="0">
                  <a:pos x="165100" y="52387"/>
                </a:cxn>
                <a:cxn ang="0">
                  <a:pos x="47625" y="168275"/>
                </a:cxn>
                <a:cxn ang="0">
                  <a:pos x="25400" y="192087"/>
                </a:cxn>
                <a:cxn ang="0">
                  <a:pos x="0" y="217488"/>
                </a:cxn>
                <a:cxn ang="0">
                  <a:pos x="0" y="217488"/>
                </a:cxn>
                <a:cxn ang="0">
                  <a:pos x="25400" y="192087"/>
                </a:cxn>
                <a:cxn ang="0">
                  <a:pos x="25400" y="192087"/>
                </a:cxn>
                <a:cxn ang="0">
                  <a:pos x="47625" y="168275"/>
                </a:cxn>
                <a:cxn ang="0">
                  <a:pos x="165100" y="52387"/>
                </a:cxn>
                <a:cxn ang="0">
                  <a:pos x="165100" y="52387"/>
                </a:cxn>
                <a:cxn ang="0">
                  <a:pos x="187325" y="30162"/>
                </a:cxn>
                <a:cxn ang="0">
                  <a:pos x="187325" y="30162"/>
                </a:cxn>
                <a:cxn ang="0">
                  <a:pos x="217488" y="0"/>
                </a:cxn>
                <a:cxn ang="0">
                  <a:pos x="217488" y="0"/>
                </a:cxn>
              </a:cxnLst>
              <a:pathLst>
                <a:path w="137" h="137">
                  <a:moveTo>
                    <a:pt x="137" y="0"/>
                  </a:moveTo>
                  <a:lnTo>
                    <a:pt x="137" y="0"/>
                  </a:lnTo>
                  <a:lnTo>
                    <a:pt x="118" y="19"/>
                  </a:lnTo>
                  <a:lnTo>
                    <a:pt x="104" y="33"/>
                  </a:lnTo>
                  <a:lnTo>
                    <a:pt x="30" y="106"/>
                  </a:lnTo>
                  <a:lnTo>
                    <a:pt x="16" y="121"/>
                  </a:lnTo>
                  <a:lnTo>
                    <a:pt x="0" y="137"/>
                  </a:lnTo>
                  <a:lnTo>
                    <a:pt x="0" y="137"/>
                  </a:lnTo>
                  <a:lnTo>
                    <a:pt x="16" y="121"/>
                  </a:lnTo>
                  <a:lnTo>
                    <a:pt x="16" y="121"/>
                  </a:lnTo>
                  <a:lnTo>
                    <a:pt x="30" y="106"/>
                  </a:lnTo>
                  <a:lnTo>
                    <a:pt x="104" y="33"/>
                  </a:lnTo>
                  <a:lnTo>
                    <a:pt x="104" y="33"/>
                  </a:lnTo>
                  <a:lnTo>
                    <a:pt x="118" y="19"/>
                  </a:lnTo>
                  <a:lnTo>
                    <a:pt x="118" y="19"/>
                  </a:lnTo>
                  <a:lnTo>
                    <a:pt x="137" y="0"/>
                  </a:lnTo>
                  <a:lnTo>
                    <a:pt x="137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3" name="Freeform 163"/>
            <p:cNvSpPr/>
            <p:nvPr/>
          </p:nvSpPr>
          <p:spPr>
            <a:xfrm>
              <a:off x="7637463" y="3141663"/>
              <a:ext cx="295275" cy="296863"/>
            </a:xfrm>
            <a:custGeom>
              <a:avLst/>
              <a:gdLst/>
              <a:ahLst/>
              <a:cxnLst>
                <a:cxn ang="0">
                  <a:pos x="295275" y="0"/>
                </a:cxn>
                <a:cxn ang="0">
                  <a:pos x="0" y="296863"/>
                </a:cxn>
                <a:cxn ang="0">
                  <a:pos x="0" y="296863"/>
                </a:cxn>
                <a:cxn ang="0">
                  <a:pos x="295275" y="0"/>
                </a:cxn>
                <a:cxn ang="0">
                  <a:pos x="295275" y="0"/>
                </a:cxn>
              </a:cxnLst>
              <a:pathLst>
                <a:path w="186" h="187">
                  <a:moveTo>
                    <a:pt x="186" y="0"/>
                  </a:moveTo>
                  <a:lnTo>
                    <a:pt x="0" y="187"/>
                  </a:lnTo>
                  <a:lnTo>
                    <a:pt x="0" y="187"/>
                  </a:lnTo>
                  <a:lnTo>
                    <a:pt x="186" y="0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D992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4" name="Freeform 164"/>
            <p:cNvSpPr/>
            <p:nvPr/>
          </p:nvSpPr>
          <p:spPr>
            <a:xfrm>
              <a:off x="7637463" y="3141663"/>
              <a:ext cx="295275" cy="296863"/>
            </a:xfrm>
            <a:custGeom>
              <a:avLst/>
              <a:gdLst/>
              <a:ahLst/>
              <a:cxnLst>
                <a:cxn ang="0">
                  <a:pos x="295275" y="0"/>
                </a:cxn>
                <a:cxn ang="0">
                  <a:pos x="0" y="296863"/>
                </a:cxn>
                <a:cxn ang="0">
                  <a:pos x="0" y="296863"/>
                </a:cxn>
                <a:cxn ang="0">
                  <a:pos x="295275" y="0"/>
                </a:cxn>
                <a:cxn ang="0">
                  <a:pos x="295275" y="0"/>
                </a:cxn>
              </a:cxnLst>
              <a:pathLst>
                <a:path w="186" h="187">
                  <a:moveTo>
                    <a:pt x="186" y="0"/>
                  </a:moveTo>
                  <a:lnTo>
                    <a:pt x="0" y="187"/>
                  </a:lnTo>
                  <a:lnTo>
                    <a:pt x="0" y="187"/>
                  </a:lnTo>
                  <a:lnTo>
                    <a:pt x="186" y="0"/>
                  </a:lnTo>
                  <a:lnTo>
                    <a:pt x="186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5" name="Freeform 171"/>
            <p:cNvSpPr/>
            <p:nvPr/>
          </p:nvSpPr>
          <p:spPr>
            <a:xfrm>
              <a:off x="7213601" y="3694113"/>
              <a:ext cx="239713" cy="323850"/>
            </a:xfrm>
            <a:custGeom>
              <a:avLst/>
              <a:gdLst/>
              <a:ahLst/>
              <a:cxnLst>
                <a:cxn ang="0">
                  <a:pos x="160337" y="0"/>
                </a:cxn>
                <a:cxn ang="0">
                  <a:pos x="160337" y="0"/>
                </a:cxn>
                <a:cxn ang="0">
                  <a:pos x="52387" y="214312"/>
                </a:cxn>
                <a:cxn ang="0">
                  <a:pos x="0" y="323850"/>
                </a:cxn>
                <a:cxn ang="0">
                  <a:pos x="52387" y="214312"/>
                </a:cxn>
                <a:cxn ang="0">
                  <a:pos x="77787" y="241300"/>
                </a:cxn>
                <a:cxn ang="0">
                  <a:pos x="239713" y="82550"/>
                </a:cxn>
                <a:cxn ang="0">
                  <a:pos x="160337" y="0"/>
                </a:cxn>
              </a:cxnLst>
              <a:pathLst>
                <a:path w="151" h="204">
                  <a:moveTo>
                    <a:pt x="101" y="0"/>
                  </a:moveTo>
                  <a:lnTo>
                    <a:pt x="101" y="0"/>
                  </a:lnTo>
                  <a:lnTo>
                    <a:pt x="33" y="135"/>
                  </a:lnTo>
                  <a:lnTo>
                    <a:pt x="0" y="204"/>
                  </a:lnTo>
                  <a:lnTo>
                    <a:pt x="33" y="135"/>
                  </a:lnTo>
                  <a:lnTo>
                    <a:pt x="49" y="152"/>
                  </a:lnTo>
                  <a:lnTo>
                    <a:pt x="151" y="52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D3C08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6" name="Freeform 172"/>
            <p:cNvSpPr/>
            <p:nvPr/>
          </p:nvSpPr>
          <p:spPr>
            <a:xfrm>
              <a:off x="7213601" y="3694113"/>
              <a:ext cx="239713" cy="323850"/>
            </a:xfrm>
            <a:custGeom>
              <a:avLst/>
              <a:gdLst/>
              <a:ahLst/>
              <a:cxnLst>
                <a:cxn ang="0">
                  <a:pos x="160337" y="0"/>
                </a:cxn>
                <a:cxn ang="0">
                  <a:pos x="160337" y="0"/>
                </a:cxn>
                <a:cxn ang="0">
                  <a:pos x="52387" y="214312"/>
                </a:cxn>
                <a:cxn ang="0">
                  <a:pos x="0" y="323850"/>
                </a:cxn>
                <a:cxn ang="0">
                  <a:pos x="52387" y="214312"/>
                </a:cxn>
                <a:cxn ang="0">
                  <a:pos x="77787" y="241300"/>
                </a:cxn>
                <a:cxn ang="0">
                  <a:pos x="239713" y="82550"/>
                </a:cxn>
                <a:cxn ang="0">
                  <a:pos x="160337" y="0"/>
                </a:cxn>
              </a:cxnLst>
              <a:pathLst>
                <a:path w="151" h="204">
                  <a:moveTo>
                    <a:pt x="101" y="0"/>
                  </a:moveTo>
                  <a:lnTo>
                    <a:pt x="101" y="0"/>
                  </a:lnTo>
                  <a:lnTo>
                    <a:pt x="33" y="135"/>
                  </a:lnTo>
                  <a:lnTo>
                    <a:pt x="0" y="204"/>
                  </a:lnTo>
                  <a:lnTo>
                    <a:pt x="33" y="135"/>
                  </a:lnTo>
                  <a:lnTo>
                    <a:pt x="49" y="152"/>
                  </a:lnTo>
                  <a:lnTo>
                    <a:pt x="151" y="52"/>
                  </a:lnTo>
                  <a:lnTo>
                    <a:pt x="101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7" name="Freeform 173"/>
            <p:cNvSpPr/>
            <p:nvPr/>
          </p:nvSpPr>
          <p:spPr>
            <a:xfrm>
              <a:off x="7213601" y="3908426"/>
              <a:ext cx="77788" cy="109538"/>
            </a:xfrm>
            <a:custGeom>
              <a:avLst/>
              <a:gdLst/>
              <a:ahLst/>
              <a:cxnLst>
                <a:cxn ang="0">
                  <a:pos x="52387" y="0"/>
                </a:cxn>
                <a:cxn ang="0">
                  <a:pos x="0" y="109538"/>
                </a:cxn>
                <a:cxn ang="0">
                  <a:pos x="77788" y="26987"/>
                </a:cxn>
                <a:cxn ang="0">
                  <a:pos x="52387" y="0"/>
                </a:cxn>
              </a:cxnLst>
              <a:pathLst>
                <a:path w="49" h="69">
                  <a:moveTo>
                    <a:pt x="33" y="0"/>
                  </a:moveTo>
                  <a:lnTo>
                    <a:pt x="0" y="69"/>
                  </a:lnTo>
                  <a:lnTo>
                    <a:pt x="49" y="1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B82C2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8" name="Freeform 174"/>
            <p:cNvSpPr/>
            <p:nvPr/>
          </p:nvSpPr>
          <p:spPr>
            <a:xfrm>
              <a:off x="7213601" y="3908426"/>
              <a:ext cx="77788" cy="109538"/>
            </a:xfrm>
            <a:custGeom>
              <a:avLst/>
              <a:gdLst/>
              <a:ahLst/>
              <a:cxnLst>
                <a:cxn ang="0">
                  <a:pos x="52387" y="0"/>
                </a:cxn>
                <a:cxn ang="0">
                  <a:pos x="0" y="109538"/>
                </a:cxn>
                <a:cxn ang="0">
                  <a:pos x="77788" y="26987"/>
                </a:cxn>
                <a:cxn ang="0">
                  <a:pos x="52387" y="0"/>
                </a:cxn>
              </a:cxnLst>
              <a:pathLst>
                <a:path w="49" h="69">
                  <a:moveTo>
                    <a:pt x="33" y="0"/>
                  </a:moveTo>
                  <a:lnTo>
                    <a:pt x="0" y="69"/>
                  </a:lnTo>
                  <a:lnTo>
                    <a:pt x="49" y="17"/>
                  </a:lnTo>
                  <a:lnTo>
                    <a:pt x="33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9" name="Freeform 175"/>
            <p:cNvSpPr/>
            <p:nvPr/>
          </p:nvSpPr>
          <p:spPr>
            <a:xfrm>
              <a:off x="7373938" y="2073276"/>
              <a:ext cx="1711325" cy="1703388"/>
            </a:xfrm>
            <a:custGeom>
              <a:avLst/>
              <a:gdLst/>
              <a:ahLst/>
              <a:cxnLst>
                <a:cxn ang="0">
                  <a:pos x="1636712" y="0"/>
                </a:cxn>
                <a:cxn ang="0">
                  <a:pos x="1611312" y="25400"/>
                </a:cxn>
                <a:cxn ang="0">
                  <a:pos x="954087" y="676275"/>
                </a:cxn>
                <a:cxn ang="0">
                  <a:pos x="915987" y="714375"/>
                </a:cxn>
                <a:cxn ang="0">
                  <a:pos x="701675" y="925512"/>
                </a:cxn>
                <a:cxn ang="0">
                  <a:pos x="558800" y="1068387"/>
                </a:cxn>
                <a:cxn ang="0">
                  <a:pos x="263525" y="1365250"/>
                </a:cxn>
                <a:cxn ang="0">
                  <a:pos x="0" y="1620837"/>
                </a:cxn>
                <a:cxn ang="0">
                  <a:pos x="79375" y="1703388"/>
                </a:cxn>
                <a:cxn ang="0">
                  <a:pos x="1711325" y="74612"/>
                </a:cxn>
                <a:cxn ang="0">
                  <a:pos x="1636712" y="0"/>
                </a:cxn>
              </a:cxnLst>
              <a:pathLst>
                <a:path w="1078" h="1073">
                  <a:moveTo>
                    <a:pt x="1031" y="0"/>
                  </a:moveTo>
                  <a:lnTo>
                    <a:pt x="1015" y="16"/>
                  </a:lnTo>
                  <a:lnTo>
                    <a:pt x="601" y="426"/>
                  </a:lnTo>
                  <a:lnTo>
                    <a:pt x="577" y="450"/>
                  </a:lnTo>
                  <a:lnTo>
                    <a:pt x="442" y="583"/>
                  </a:lnTo>
                  <a:lnTo>
                    <a:pt x="352" y="673"/>
                  </a:lnTo>
                  <a:lnTo>
                    <a:pt x="166" y="860"/>
                  </a:lnTo>
                  <a:lnTo>
                    <a:pt x="0" y="1021"/>
                  </a:lnTo>
                  <a:lnTo>
                    <a:pt x="50" y="1073"/>
                  </a:lnTo>
                  <a:lnTo>
                    <a:pt x="1078" y="47"/>
                  </a:lnTo>
                  <a:lnTo>
                    <a:pt x="1031" y="0"/>
                  </a:lnTo>
                  <a:close/>
                </a:path>
              </a:pathLst>
            </a:custGeom>
            <a:solidFill>
              <a:srgbClr val="B82C2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90" name="Freeform 176"/>
            <p:cNvSpPr/>
            <p:nvPr/>
          </p:nvSpPr>
          <p:spPr>
            <a:xfrm>
              <a:off x="7373938" y="2073276"/>
              <a:ext cx="1711325" cy="1703388"/>
            </a:xfrm>
            <a:custGeom>
              <a:avLst/>
              <a:gdLst/>
              <a:ahLst/>
              <a:cxnLst>
                <a:cxn ang="0">
                  <a:pos x="1636712" y="0"/>
                </a:cxn>
                <a:cxn ang="0">
                  <a:pos x="1611312" y="25400"/>
                </a:cxn>
                <a:cxn ang="0">
                  <a:pos x="954087" y="676275"/>
                </a:cxn>
                <a:cxn ang="0">
                  <a:pos x="915987" y="714375"/>
                </a:cxn>
                <a:cxn ang="0">
                  <a:pos x="701675" y="925512"/>
                </a:cxn>
                <a:cxn ang="0">
                  <a:pos x="558800" y="1068387"/>
                </a:cxn>
                <a:cxn ang="0">
                  <a:pos x="263525" y="1365250"/>
                </a:cxn>
                <a:cxn ang="0">
                  <a:pos x="0" y="1620837"/>
                </a:cxn>
                <a:cxn ang="0">
                  <a:pos x="79375" y="1703388"/>
                </a:cxn>
                <a:cxn ang="0">
                  <a:pos x="1711325" y="74612"/>
                </a:cxn>
                <a:cxn ang="0">
                  <a:pos x="1636712" y="0"/>
                </a:cxn>
              </a:cxnLst>
              <a:pathLst>
                <a:path w="1078" h="1073">
                  <a:moveTo>
                    <a:pt x="1031" y="0"/>
                  </a:moveTo>
                  <a:lnTo>
                    <a:pt x="1015" y="16"/>
                  </a:lnTo>
                  <a:lnTo>
                    <a:pt x="601" y="426"/>
                  </a:lnTo>
                  <a:lnTo>
                    <a:pt x="577" y="450"/>
                  </a:lnTo>
                  <a:lnTo>
                    <a:pt x="442" y="583"/>
                  </a:lnTo>
                  <a:lnTo>
                    <a:pt x="352" y="673"/>
                  </a:lnTo>
                  <a:lnTo>
                    <a:pt x="166" y="860"/>
                  </a:lnTo>
                  <a:lnTo>
                    <a:pt x="0" y="1021"/>
                  </a:lnTo>
                  <a:lnTo>
                    <a:pt x="50" y="1073"/>
                  </a:lnTo>
                  <a:lnTo>
                    <a:pt x="1078" y="47"/>
                  </a:lnTo>
                  <a:lnTo>
                    <a:pt x="1031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91" name="Freeform 177"/>
            <p:cNvSpPr/>
            <p:nvPr/>
          </p:nvSpPr>
          <p:spPr>
            <a:xfrm>
              <a:off x="9032876" y="1933576"/>
              <a:ext cx="188913" cy="187325"/>
            </a:xfrm>
            <a:custGeom>
              <a:avLst/>
              <a:gdLst/>
              <a:ahLst/>
              <a:cxnLst>
                <a:cxn ang="0">
                  <a:pos x="117475" y="0"/>
                </a:cxn>
                <a:cxn ang="0">
                  <a:pos x="0" y="115887"/>
                </a:cxn>
                <a:cxn ang="0">
                  <a:pos x="76200" y="187325"/>
                </a:cxn>
                <a:cxn ang="0">
                  <a:pos x="188913" y="74612"/>
                </a:cxn>
                <a:cxn ang="0">
                  <a:pos x="117475" y="0"/>
                </a:cxn>
              </a:cxnLst>
              <a:pathLst>
                <a:path w="119" h="118">
                  <a:moveTo>
                    <a:pt x="74" y="0"/>
                  </a:moveTo>
                  <a:lnTo>
                    <a:pt x="0" y="73"/>
                  </a:lnTo>
                  <a:lnTo>
                    <a:pt x="48" y="118"/>
                  </a:lnTo>
                  <a:lnTo>
                    <a:pt x="119" y="47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4F4F4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92" name="Freeform 178"/>
            <p:cNvSpPr/>
            <p:nvPr/>
          </p:nvSpPr>
          <p:spPr>
            <a:xfrm>
              <a:off x="9032876" y="1933576"/>
              <a:ext cx="188913" cy="187325"/>
            </a:xfrm>
            <a:custGeom>
              <a:avLst/>
              <a:gdLst/>
              <a:ahLst/>
              <a:cxnLst>
                <a:cxn ang="0">
                  <a:pos x="117475" y="0"/>
                </a:cxn>
                <a:cxn ang="0">
                  <a:pos x="0" y="115887"/>
                </a:cxn>
                <a:cxn ang="0">
                  <a:pos x="76200" y="187325"/>
                </a:cxn>
                <a:cxn ang="0">
                  <a:pos x="188913" y="74612"/>
                </a:cxn>
                <a:cxn ang="0">
                  <a:pos x="117475" y="0"/>
                </a:cxn>
              </a:cxnLst>
              <a:pathLst>
                <a:path w="119" h="118">
                  <a:moveTo>
                    <a:pt x="74" y="0"/>
                  </a:moveTo>
                  <a:lnTo>
                    <a:pt x="0" y="73"/>
                  </a:lnTo>
                  <a:lnTo>
                    <a:pt x="48" y="118"/>
                  </a:lnTo>
                  <a:lnTo>
                    <a:pt x="119" y="47"/>
                  </a:lnTo>
                  <a:lnTo>
                    <a:pt x="7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93" name="Freeform 179"/>
            <p:cNvSpPr/>
            <p:nvPr/>
          </p:nvSpPr>
          <p:spPr>
            <a:xfrm>
              <a:off x="9010651" y="2049463"/>
              <a:ext cx="98425" cy="98425"/>
            </a:xfrm>
            <a:custGeom>
              <a:avLst/>
              <a:gdLst/>
              <a:ahLst/>
              <a:cxnLst>
                <a:cxn ang="0">
                  <a:pos x="22225" y="0"/>
                </a:cxn>
                <a:cxn ang="0">
                  <a:pos x="0" y="23812"/>
                </a:cxn>
                <a:cxn ang="0">
                  <a:pos x="0" y="23812"/>
                </a:cxn>
                <a:cxn ang="0">
                  <a:pos x="74612" y="98425"/>
                </a:cxn>
                <a:cxn ang="0">
                  <a:pos x="98425" y="71437"/>
                </a:cxn>
                <a:cxn ang="0">
                  <a:pos x="22225" y="0"/>
                </a:cxn>
              </a:cxnLst>
              <a:pathLst>
                <a:path w="62" h="62">
                  <a:moveTo>
                    <a:pt x="14" y="0"/>
                  </a:moveTo>
                  <a:lnTo>
                    <a:pt x="0" y="15"/>
                  </a:lnTo>
                  <a:lnTo>
                    <a:pt x="0" y="15"/>
                  </a:lnTo>
                  <a:lnTo>
                    <a:pt x="47" y="62"/>
                  </a:lnTo>
                  <a:lnTo>
                    <a:pt x="62" y="45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6F6F6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94" name="Freeform 180"/>
            <p:cNvSpPr/>
            <p:nvPr/>
          </p:nvSpPr>
          <p:spPr>
            <a:xfrm>
              <a:off x="9010651" y="2049463"/>
              <a:ext cx="98425" cy="98425"/>
            </a:xfrm>
            <a:custGeom>
              <a:avLst/>
              <a:gdLst/>
              <a:ahLst/>
              <a:cxnLst>
                <a:cxn ang="0">
                  <a:pos x="22225" y="0"/>
                </a:cxn>
                <a:cxn ang="0">
                  <a:pos x="0" y="23812"/>
                </a:cxn>
                <a:cxn ang="0">
                  <a:pos x="0" y="23812"/>
                </a:cxn>
                <a:cxn ang="0">
                  <a:pos x="74612" y="98425"/>
                </a:cxn>
                <a:cxn ang="0">
                  <a:pos x="98425" y="71437"/>
                </a:cxn>
                <a:cxn ang="0">
                  <a:pos x="22225" y="0"/>
                </a:cxn>
              </a:cxnLst>
              <a:pathLst>
                <a:path w="62" h="62">
                  <a:moveTo>
                    <a:pt x="14" y="0"/>
                  </a:moveTo>
                  <a:lnTo>
                    <a:pt x="0" y="15"/>
                  </a:lnTo>
                  <a:lnTo>
                    <a:pt x="0" y="15"/>
                  </a:lnTo>
                  <a:lnTo>
                    <a:pt x="47" y="62"/>
                  </a:lnTo>
                  <a:lnTo>
                    <a:pt x="62" y="45"/>
                  </a:lnTo>
                  <a:lnTo>
                    <a:pt x="1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95" name="Freeform 181"/>
            <p:cNvSpPr/>
            <p:nvPr/>
          </p:nvSpPr>
          <p:spPr>
            <a:xfrm>
              <a:off x="9172576" y="1865313"/>
              <a:ext cx="142875" cy="120650"/>
            </a:xfrm>
            <a:custGeom>
              <a:avLst/>
              <a:gdLst/>
              <a:ahLst/>
              <a:cxnLst>
                <a:cxn ang="0">
                  <a:pos x="67677" y="0"/>
                </a:cxn>
                <a:cxn ang="0">
                  <a:pos x="67677" y="0"/>
                </a:cxn>
                <a:cxn ang="0">
                  <a:pos x="67677" y="0"/>
                </a:cxn>
                <a:cxn ang="0">
                  <a:pos x="30078" y="15081"/>
                </a:cxn>
                <a:cxn ang="0">
                  <a:pos x="30078" y="15081"/>
                </a:cxn>
                <a:cxn ang="0">
                  <a:pos x="30078" y="15081"/>
                </a:cxn>
                <a:cxn ang="0">
                  <a:pos x="30078" y="15081"/>
                </a:cxn>
                <a:cxn ang="0">
                  <a:pos x="30078" y="15081"/>
                </a:cxn>
                <a:cxn ang="0">
                  <a:pos x="30078" y="15081"/>
                </a:cxn>
                <a:cxn ang="0">
                  <a:pos x="30078" y="15081"/>
                </a:cxn>
                <a:cxn ang="0">
                  <a:pos x="30078" y="15081"/>
                </a:cxn>
                <a:cxn ang="0">
                  <a:pos x="0" y="45243"/>
                </a:cxn>
                <a:cxn ang="0">
                  <a:pos x="75197" y="120650"/>
                </a:cxn>
                <a:cxn ang="0">
                  <a:pos x="142875" y="52784"/>
                </a:cxn>
                <a:cxn ang="0">
                  <a:pos x="105276" y="15081"/>
                </a:cxn>
                <a:cxn ang="0">
                  <a:pos x="105276" y="15081"/>
                </a:cxn>
                <a:cxn ang="0">
                  <a:pos x="105276" y="15081"/>
                </a:cxn>
                <a:cxn ang="0">
                  <a:pos x="105276" y="15081"/>
                </a:cxn>
                <a:cxn ang="0">
                  <a:pos x="105276" y="15081"/>
                </a:cxn>
                <a:cxn ang="0">
                  <a:pos x="105276" y="15081"/>
                </a:cxn>
                <a:cxn ang="0">
                  <a:pos x="105276" y="15081"/>
                </a:cxn>
                <a:cxn ang="0">
                  <a:pos x="105276" y="15081"/>
                </a:cxn>
                <a:cxn ang="0">
                  <a:pos x="67677" y="0"/>
                </a:cxn>
                <a:cxn ang="0">
                  <a:pos x="67677" y="0"/>
                </a:cxn>
                <a:cxn ang="0">
                  <a:pos x="67677" y="0"/>
                </a:cxn>
                <a:cxn ang="0">
                  <a:pos x="67677" y="0"/>
                </a:cxn>
              </a:cxnLst>
              <a:pathLst>
                <a:path w="38" h="32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5" y="0"/>
                    <a:pt x="11" y="2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5" y="2"/>
                    <a:pt x="22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BE483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96" name="Freeform 182"/>
            <p:cNvSpPr/>
            <p:nvPr/>
          </p:nvSpPr>
          <p:spPr>
            <a:xfrm>
              <a:off x="9150351" y="1911351"/>
              <a:ext cx="96838" cy="96838"/>
            </a:xfrm>
            <a:custGeom>
              <a:avLst/>
              <a:gdLst/>
              <a:ahLst/>
              <a:cxnLst>
                <a:cxn ang="0">
                  <a:pos x="22225" y="0"/>
                </a:cxn>
                <a:cxn ang="0">
                  <a:pos x="0" y="22225"/>
                </a:cxn>
                <a:cxn ang="0">
                  <a:pos x="0" y="22225"/>
                </a:cxn>
                <a:cxn ang="0">
                  <a:pos x="71437" y="96838"/>
                </a:cxn>
                <a:cxn ang="0">
                  <a:pos x="96838" y="74612"/>
                </a:cxn>
                <a:cxn ang="0">
                  <a:pos x="22225" y="0"/>
                </a:cxn>
                <a:cxn ang="0">
                  <a:pos x="22225" y="0"/>
                </a:cxn>
              </a:cxnLst>
              <a:pathLst>
                <a:path w="61" h="61">
                  <a:moveTo>
                    <a:pt x="14" y="0"/>
                  </a:moveTo>
                  <a:lnTo>
                    <a:pt x="0" y="14"/>
                  </a:lnTo>
                  <a:lnTo>
                    <a:pt x="0" y="14"/>
                  </a:lnTo>
                  <a:lnTo>
                    <a:pt x="45" y="61"/>
                  </a:lnTo>
                  <a:lnTo>
                    <a:pt x="61" y="47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6F6F6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97" name="Freeform 183"/>
            <p:cNvSpPr/>
            <p:nvPr/>
          </p:nvSpPr>
          <p:spPr>
            <a:xfrm>
              <a:off x="9150351" y="1911351"/>
              <a:ext cx="96838" cy="96838"/>
            </a:xfrm>
            <a:custGeom>
              <a:avLst/>
              <a:gdLst/>
              <a:ahLst/>
              <a:cxnLst>
                <a:cxn ang="0">
                  <a:pos x="22225" y="0"/>
                </a:cxn>
                <a:cxn ang="0">
                  <a:pos x="0" y="22225"/>
                </a:cxn>
                <a:cxn ang="0">
                  <a:pos x="0" y="22225"/>
                </a:cxn>
                <a:cxn ang="0">
                  <a:pos x="71437" y="96838"/>
                </a:cxn>
                <a:cxn ang="0">
                  <a:pos x="96838" y="74612"/>
                </a:cxn>
                <a:cxn ang="0">
                  <a:pos x="22225" y="0"/>
                </a:cxn>
                <a:cxn ang="0">
                  <a:pos x="22225" y="0"/>
                </a:cxn>
              </a:cxnLst>
              <a:pathLst>
                <a:path w="61" h="61">
                  <a:moveTo>
                    <a:pt x="14" y="0"/>
                  </a:moveTo>
                  <a:lnTo>
                    <a:pt x="0" y="14"/>
                  </a:lnTo>
                  <a:lnTo>
                    <a:pt x="0" y="14"/>
                  </a:lnTo>
                  <a:lnTo>
                    <a:pt x="45" y="61"/>
                  </a:lnTo>
                  <a:lnTo>
                    <a:pt x="61" y="47"/>
                  </a:lnTo>
                  <a:lnTo>
                    <a:pt x="14" y="0"/>
                  </a:lnTo>
                  <a:lnTo>
                    <a:pt x="1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8298" name="组合 421"/>
          <p:cNvGrpSpPr/>
          <p:nvPr/>
        </p:nvGrpSpPr>
        <p:grpSpPr>
          <a:xfrm>
            <a:off x="8131175" y="3684588"/>
            <a:ext cx="1001713" cy="1309687"/>
            <a:chOff x="9817101" y="3054351"/>
            <a:chExt cx="1528763" cy="1998662"/>
          </a:xfrm>
        </p:grpSpPr>
        <p:sp>
          <p:nvSpPr>
            <p:cNvPr id="8299" name="Freeform 220"/>
            <p:cNvSpPr/>
            <p:nvPr/>
          </p:nvSpPr>
          <p:spPr>
            <a:xfrm>
              <a:off x="9817101" y="3054351"/>
              <a:ext cx="1028700" cy="1606550"/>
            </a:xfrm>
            <a:custGeom>
              <a:avLst/>
              <a:gdLst/>
              <a:ahLst/>
              <a:cxnLst>
                <a:cxn ang="0">
                  <a:pos x="992187" y="361950"/>
                </a:cxn>
                <a:cxn ang="0">
                  <a:pos x="1028700" y="0"/>
                </a:cxn>
                <a:cxn ang="0">
                  <a:pos x="514350" y="0"/>
                </a:cxn>
                <a:cxn ang="0">
                  <a:pos x="0" y="0"/>
                </a:cxn>
                <a:cxn ang="0">
                  <a:pos x="169862" y="1606550"/>
                </a:cxn>
                <a:cxn ang="0">
                  <a:pos x="514350" y="1606550"/>
                </a:cxn>
                <a:cxn ang="0">
                  <a:pos x="863600" y="1606550"/>
                </a:cxn>
                <a:cxn ang="0">
                  <a:pos x="874712" y="1493837"/>
                </a:cxn>
                <a:cxn ang="0">
                  <a:pos x="901700" y="1238250"/>
                </a:cxn>
                <a:cxn ang="0">
                  <a:pos x="981075" y="482600"/>
                </a:cxn>
                <a:cxn ang="0">
                  <a:pos x="992187" y="361950"/>
                </a:cxn>
              </a:cxnLst>
              <a:pathLst>
                <a:path w="648" h="1012">
                  <a:moveTo>
                    <a:pt x="625" y="228"/>
                  </a:moveTo>
                  <a:lnTo>
                    <a:pt x="648" y="0"/>
                  </a:lnTo>
                  <a:lnTo>
                    <a:pt x="324" y="0"/>
                  </a:lnTo>
                  <a:lnTo>
                    <a:pt x="0" y="0"/>
                  </a:lnTo>
                  <a:lnTo>
                    <a:pt x="107" y="1012"/>
                  </a:lnTo>
                  <a:lnTo>
                    <a:pt x="324" y="1012"/>
                  </a:lnTo>
                  <a:lnTo>
                    <a:pt x="544" y="1012"/>
                  </a:lnTo>
                  <a:lnTo>
                    <a:pt x="551" y="941"/>
                  </a:lnTo>
                  <a:lnTo>
                    <a:pt x="568" y="780"/>
                  </a:lnTo>
                  <a:lnTo>
                    <a:pt x="618" y="304"/>
                  </a:lnTo>
                  <a:lnTo>
                    <a:pt x="625" y="228"/>
                  </a:lnTo>
                  <a:close/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0" name="Freeform 222"/>
            <p:cNvSpPr>
              <a:spLocks noEditPoints="1"/>
            </p:cNvSpPr>
            <p:nvPr/>
          </p:nvSpPr>
          <p:spPr>
            <a:xfrm>
              <a:off x="9896476" y="3803651"/>
              <a:ext cx="1449388" cy="1158875"/>
            </a:xfrm>
            <a:custGeom>
              <a:avLst/>
              <a:gdLst/>
              <a:ahLst/>
              <a:cxnLst>
                <a:cxn ang="0">
                  <a:pos x="540704" y="112877"/>
                </a:cxn>
                <a:cxn ang="0">
                  <a:pos x="108891" y="955695"/>
                </a:cxn>
                <a:cxn ang="0">
                  <a:pos x="176479" y="1158875"/>
                </a:cxn>
                <a:cxn ang="0">
                  <a:pos x="1449388" y="737465"/>
                </a:cxn>
                <a:cxn ang="0">
                  <a:pos x="1385554" y="538049"/>
                </a:cxn>
                <a:cxn ang="0">
                  <a:pos x="540704" y="112877"/>
                </a:cxn>
                <a:cxn ang="0">
                  <a:pos x="341695" y="880443"/>
                </a:cxn>
                <a:cxn ang="0">
                  <a:pos x="615802" y="346157"/>
                </a:cxn>
                <a:cxn ang="0">
                  <a:pos x="1152751" y="613300"/>
                </a:cxn>
                <a:cxn ang="0">
                  <a:pos x="341695" y="880443"/>
                </a:cxn>
              </a:cxnLst>
              <a:pathLst>
                <a:path w="386" h="308">
                  <a:moveTo>
                    <a:pt x="144" y="30"/>
                  </a:moveTo>
                  <a:cubicBezTo>
                    <a:pt x="50" y="61"/>
                    <a:pt x="0" y="161"/>
                    <a:pt x="29" y="254"/>
                  </a:cubicBezTo>
                  <a:cubicBezTo>
                    <a:pt x="47" y="308"/>
                    <a:pt x="47" y="308"/>
                    <a:pt x="47" y="308"/>
                  </a:cubicBezTo>
                  <a:cubicBezTo>
                    <a:pt x="386" y="196"/>
                    <a:pt x="386" y="196"/>
                    <a:pt x="386" y="196"/>
                  </a:cubicBezTo>
                  <a:cubicBezTo>
                    <a:pt x="369" y="143"/>
                    <a:pt x="369" y="143"/>
                    <a:pt x="369" y="143"/>
                  </a:cubicBezTo>
                  <a:cubicBezTo>
                    <a:pt x="337" y="50"/>
                    <a:pt x="237" y="0"/>
                    <a:pt x="144" y="30"/>
                  </a:cubicBezTo>
                  <a:moveTo>
                    <a:pt x="91" y="234"/>
                  </a:moveTo>
                  <a:cubicBezTo>
                    <a:pt x="72" y="175"/>
                    <a:pt x="104" y="111"/>
                    <a:pt x="164" y="92"/>
                  </a:cubicBezTo>
                  <a:cubicBezTo>
                    <a:pt x="223" y="72"/>
                    <a:pt x="287" y="104"/>
                    <a:pt x="307" y="163"/>
                  </a:cubicBezTo>
                  <a:cubicBezTo>
                    <a:pt x="91" y="234"/>
                    <a:pt x="91" y="234"/>
                    <a:pt x="91" y="234"/>
                  </a:cubicBezTo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1" name="Freeform 223"/>
            <p:cNvSpPr/>
            <p:nvPr/>
          </p:nvSpPr>
          <p:spPr>
            <a:xfrm>
              <a:off x="10875963" y="4567238"/>
              <a:ext cx="68263" cy="120650"/>
            </a:xfrm>
            <a:custGeom>
              <a:avLst/>
              <a:gdLst/>
              <a:ahLst/>
              <a:cxnLst>
                <a:cxn ang="0">
                  <a:pos x="68263" y="109339"/>
                </a:cxn>
                <a:cxn ang="0">
                  <a:pos x="37923" y="15081"/>
                </a:cxn>
                <a:cxn ang="0">
                  <a:pos x="15169" y="3770"/>
                </a:cxn>
                <a:cxn ang="0">
                  <a:pos x="3792" y="26392"/>
                </a:cxn>
                <a:cxn ang="0">
                  <a:pos x="34131" y="120650"/>
                </a:cxn>
                <a:cxn ang="0">
                  <a:pos x="68263" y="109339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1"/>
                    <a:pt x="7" y="0"/>
                    <a:pt x="4" y="1"/>
                  </a:cubicBezTo>
                  <a:cubicBezTo>
                    <a:pt x="2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2" name="Freeform 224"/>
            <p:cNvSpPr/>
            <p:nvPr/>
          </p:nvSpPr>
          <p:spPr>
            <a:xfrm>
              <a:off x="10768013" y="4605338"/>
              <a:ext cx="66675" cy="115888"/>
            </a:xfrm>
            <a:custGeom>
              <a:avLst/>
              <a:gdLst/>
              <a:ahLst/>
              <a:cxnLst>
                <a:cxn ang="0">
                  <a:pos x="66675" y="104673"/>
                </a:cxn>
                <a:cxn ang="0">
                  <a:pos x="37041" y="11214"/>
                </a:cxn>
                <a:cxn ang="0">
                  <a:pos x="14816" y="0"/>
                </a:cxn>
                <a:cxn ang="0">
                  <a:pos x="3704" y="22429"/>
                </a:cxn>
                <a:cxn ang="0">
                  <a:pos x="33337" y="115888"/>
                </a:cxn>
                <a:cxn ang="0">
                  <a:pos x="66675" y="104673"/>
                </a:cxn>
              </a:cxnLst>
              <a:pathLst>
                <a:path w="18" h="31">
                  <a:moveTo>
                    <a:pt x="18" y="28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9" y="1"/>
                    <a:pt x="7" y="0"/>
                    <a:pt x="4" y="0"/>
                  </a:cubicBezTo>
                  <a:cubicBezTo>
                    <a:pt x="2" y="1"/>
                    <a:pt x="0" y="4"/>
                    <a:pt x="1" y="6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18" y="28"/>
                    <a:pt x="18" y="28"/>
                    <a:pt x="18" y="28"/>
                  </a:cubicBezTo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3" name="Freeform 225"/>
            <p:cNvSpPr/>
            <p:nvPr/>
          </p:nvSpPr>
          <p:spPr>
            <a:xfrm>
              <a:off x="10658476" y="4638676"/>
              <a:ext cx="68263" cy="120650"/>
            </a:xfrm>
            <a:custGeom>
              <a:avLst/>
              <a:gdLst/>
              <a:ahLst/>
              <a:cxnLst>
                <a:cxn ang="0">
                  <a:pos x="68263" y="109339"/>
                </a:cxn>
                <a:cxn ang="0">
                  <a:pos x="37923" y="15081"/>
                </a:cxn>
                <a:cxn ang="0">
                  <a:pos x="15169" y="3770"/>
                </a:cxn>
                <a:cxn ang="0">
                  <a:pos x="3792" y="26392"/>
                </a:cxn>
                <a:cxn ang="0">
                  <a:pos x="34131" y="120650"/>
                </a:cxn>
                <a:cxn ang="0">
                  <a:pos x="68263" y="109339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2"/>
                    <a:pt x="6" y="0"/>
                    <a:pt x="4" y="1"/>
                  </a:cubicBezTo>
                  <a:cubicBezTo>
                    <a:pt x="2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8" y="29"/>
                    <a:pt x="18" y="29"/>
                    <a:pt x="18" y="29"/>
                  </a:cubicBezTo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4" name="Freeform 226"/>
            <p:cNvSpPr/>
            <p:nvPr/>
          </p:nvSpPr>
          <p:spPr>
            <a:xfrm>
              <a:off x="11206163" y="4457701"/>
              <a:ext cx="68263" cy="120650"/>
            </a:xfrm>
            <a:custGeom>
              <a:avLst/>
              <a:gdLst/>
              <a:ahLst/>
              <a:cxnLst>
                <a:cxn ang="0">
                  <a:pos x="68263" y="109339"/>
                </a:cxn>
                <a:cxn ang="0">
                  <a:pos x="34131" y="15081"/>
                </a:cxn>
                <a:cxn ang="0">
                  <a:pos x="11377" y="3770"/>
                </a:cxn>
                <a:cxn ang="0">
                  <a:pos x="3792" y="26392"/>
                </a:cxn>
                <a:cxn ang="0">
                  <a:pos x="34131" y="120650"/>
                </a:cxn>
                <a:cxn ang="0">
                  <a:pos x="68263" y="109339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6" y="0"/>
                    <a:pt x="3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5" name="Freeform 227"/>
            <p:cNvSpPr/>
            <p:nvPr/>
          </p:nvSpPr>
          <p:spPr>
            <a:xfrm>
              <a:off x="11098213" y="4495801"/>
              <a:ext cx="63500" cy="115888"/>
            </a:xfrm>
            <a:custGeom>
              <a:avLst/>
              <a:gdLst/>
              <a:ahLst/>
              <a:cxnLst>
                <a:cxn ang="0">
                  <a:pos x="63500" y="104673"/>
                </a:cxn>
                <a:cxn ang="0">
                  <a:pos x="33617" y="14953"/>
                </a:cxn>
                <a:cxn ang="0">
                  <a:pos x="11205" y="3738"/>
                </a:cxn>
                <a:cxn ang="0">
                  <a:pos x="0" y="26168"/>
                </a:cxn>
                <a:cxn ang="0">
                  <a:pos x="33617" y="115888"/>
                </a:cxn>
                <a:cxn ang="0">
                  <a:pos x="63500" y="104673"/>
                </a:cxn>
              </a:cxnLst>
              <a:pathLst>
                <a:path w="17" h="31">
                  <a:moveTo>
                    <a:pt x="17" y="28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8" y="1"/>
                    <a:pt x="6" y="0"/>
                    <a:pt x="3" y="1"/>
                  </a:cubicBezTo>
                  <a:cubicBezTo>
                    <a:pt x="1" y="1"/>
                    <a:pt x="0" y="4"/>
                    <a:pt x="0" y="7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7" y="28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6" name="Freeform 228"/>
            <p:cNvSpPr/>
            <p:nvPr/>
          </p:nvSpPr>
          <p:spPr>
            <a:xfrm>
              <a:off x="10988676" y="4529138"/>
              <a:ext cx="63500" cy="120650"/>
            </a:xfrm>
            <a:custGeom>
              <a:avLst/>
              <a:gdLst/>
              <a:ahLst/>
              <a:cxnLst>
                <a:cxn ang="0">
                  <a:pos x="63500" y="109339"/>
                </a:cxn>
                <a:cxn ang="0">
                  <a:pos x="33617" y="15081"/>
                </a:cxn>
                <a:cxn ang="0">
                  <a:pos x="11205" y="3770"/>
                </a:cxn>
                <a:cxn ang="0">
                  <a:pos x="0" y="26392"/>
                </a:cxn>
                <a:cxn ang="0">
                  <a:pos x="33617" y="120650"/>
                </a:cxn>
                <a:cxn ang="0">
                  <a:pos x="63500" y="109339"/>
                </a:cxn>
              </a:cxnLst>
              <a:pathLst>
                <a:path w="17" h="32">
                  <a:moveTo>
                    <a:pt x="17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8" y="2"/>
                    <a:pt x="6" y="0"/>
                    <a:pt x="3" y="1"/>
                  </a:cubicBezTo>
                  <a:cubicBezTo>
                    <a:pt x="1" y="2"/>
                    <a:pt x="0" y="5"/>
                    <a:pt x="0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7" y="29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7" name="Freeform 229"/>
            <p:cNvSpPr/>
            <p:nvPr/>
          </p:nvSpPr>
          <p:spPr>
            <a:xfrm>
              <a:off x="10548938" y="4676776"/>
              <a:ext cx="68263" cy="115888"/>
            </a:xfrm>
            <a:custGeom>
              <a:avLst/>
              <a:gdLst/>
              <a:ahLst/>
              <a:cxnLst>
                <a:cxn ang="0">
                  <a:pos x="68263" y="104673"/>
                </a:cxn>
                <a:cxn ang="0">
                  <a:pos x="37923" y="14953"/>
                </a:cxn>
                <a:cxn ang="0">
                  <a:pos x="15169" y="3738"/>
                </a:cxn>
                <a:cxn ang="0">
                  <a:pos x="3792" y="22429"/>
                </a:cxn>
                <a:cxn ang="0">
                  <a:pos x="34131" y="115888"/>
                </a:cxn>
                <a:cxn ang="0">
                  <a:pos x="68263" y="104673"/>
                </a:cxn>
              </a:cxnLst>
              <a:pathLst>
                <a:path w="18" h="31">
                  <a:moveTo>
                    <a:pt x="18" y="28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1"/>
                    <a:pt x="6" y="0"/>
                    <a:pt x="4" y="1"/>
                  </a:cubicBezTo>
                  <a:cubicBezTo>
                    <a:pt x="1" y="1"/>
                    <a:pt x="0" y="4"/>
                    <a:pt x="1" y="6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18" y="28"/>
                    <a:pt x="18" y="28"/>
                    <a:pt x="18" y="28"/>
                  </a:cubicBezTo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8" name="Freeform 230"/>
            <p:cNvSpPr/>
            <p:nvPr/>
          </p:nvSpPr>
          <p:spPr>
            <a:xfrm>
              <a:off x="10440988" y="4710113"/>
              <a:ext cx="66675" cy="120650"/>
            </a:xfrm>
            <a:custGeom>
              <a:avLst/>
              <a:gdLst/>
              <a:ahLst/>
              <a:cxnLst>
                <a:cxn ang="0">
                  <a:pos x="66675" y="109339"/>
                </a:cxn>
                <a:cxn ang="0">
                  <a:pos x="37041" y="15081"/>
                </a:cxn>
                <a:cxn ang="0">
                  <a:pos x="14816" y="3770"/>
                </a:cxn>
                <a:cxn ang="0">
                  <a:pos x="3704" y="26392"/>
                </a:cxn>
                <a:cxn ang="0">
                  <a:pos x="33337" y="120650"/>
                </a:cxn>
                <a:cxn ang="0">
                  <a:pos x="66675" y="109339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2"/>
                    <a:pt x="6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8" y="29"/>
                    <a:pt x="18" y="29"/>
                    <a:pt x="18" y="29"/>
                  </a:cubicBezTo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9" name="Freeform 231"/>
            <p:cNvSpPr/>
            <p:nvPr/>
          </p:nvSpPr>
          <p:spPr>
            <a:xfrm>
              <a:off x="10331451" y="4748213"/>
              <a:ext cx="68263" cy="115888"/>
            </a:xfrm>
            <a:custGeom>
              <a:avLst/>
              <a:gdLst/>
              <a:ahLst/>
              <a:cxnLst>
                <a:cxn ang="0">
                  <a:pos x="68263" y="108411"/>
                </a:cxn>
                <a:cxn ang="0">
                  <a:pos x="37923" y="14953"/>
                </a:cxn>
                <a:cxn ang="0">
                  <a:pos x="15169" y="3738"/>
                </a:cxn>
                <a:cxn ang="0">
                  <a:pos x="3792" y="26168"/>
                </a:cxn>
                <a:cxn ang="0">
                  <a:pos x="34131" y="115888"/>
                </a:cxn>
                <a:cxn ang="0">
                  <a:pos x="68263" y="108411"/>
                </a:cxn>
              </a:cxnLst>
              <a:pathLst>
                <a:path w="18" h="31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1"/>
                    <a:pt x="6" y="0"/>
                    <a:pt x="4" y="1"/>
                  </a:cubicBezTo>
                  <a:cubicBezTo>
                    <a:pt x="1" y="2"/>
                    <a:pt x="0" y="4"/>
                    <a:pt x="1" y="7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0" name="Freeform 232"/>
            <p:cNvSpPr/>
            <p:nvPr/>
          </p:nvSpPr>
          <p:spPr>
            <a:xfrm>
              <a:off x="10223501" y="4784726"/>
              <a:ext cx="66675" cy="117475"/>
            </a:xfrm>
            <a:custGeom>
              <a:avLst/>
              <a:gdLst/>
              <a:ahLst/>
              <a:cxnLst>
                <a:cxn ang="0">
                  <a:pos x="66675" y="106106"/>
                </a:cxn>
                <a:cxn ang="0">
                  <a:pos x="37041" y="11368"/>
                </a:cxn>
                <a:cxn ang="0">
                  <a:pos x="14816" y="0"/>
                </a:cxn>
                <a:cxn ang="0">
                  <a:pos x="3704" y="22737"/>
                </a:cxn>
                <a:cxn ang="0">
                  <a:pos x="33337" y="117475"/>
                </a:cxn>
                <a:cxn ang="0">
                  <a:pos x="66675" y="106106"/>
                </a:cxn>
              </a:cxnLst>
              <a:pathLst>
                <a:path w="18" h="31">
                  <a:moveTo>
                    <a:pt x="18" y="28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9" y="1"/>
                    <a:pt x="6" y="0"/>
                    <a:pt x="4" y="0"/>
                  </a:cubicBezTo>
                  <a:cubicBezTo>
                    <a:pt x="1" y="1"/>
                    <a:pt x="0" y="4"/>
                    <a:pt x="1" y="6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8" y="28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1" name="Freeform 233"/>
            <p:cNvSpPr/>
            <p:nvPr/>
          </p:nvSpPr>
          <p:spPr>
            <a:xfrm>
              <a:off x="10113963" y="4819651"/>
              <a:ext cx="68263" cy="120650"/>
            </a:xfrm>
            <a:custGeom>
              <a:avLst/>
              <a:gdLst/>
              <a:ahLst/>
              <a:cxnLst>
                <a:cxn ang="0">
                  <a:pos x="68263" y="109339"/>
                </a:cxn>
                <a:cxn ang="0">
                  <a:pos x="34131" y="15081"/>
                </a:cxn>
                <a:cxn ang="0">
                  <a:pos x="15169" y="3770"/>
                </a:cxn>
                <a:cxn ang="0">
                  <a:pos x="3792" y="26392"/>
                </a:cxn>
                <a:cxn ang="0">
                  <a:pos x="34131" y="120650"/>
                </a:cxn>
                <a:cxn ang="0">
                  <a:pos x="68263" y="109339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1"/>
                    <a:pt x="6" y="0"/>
                    <a:pt x="4" y="1"/>
                  </a:cubicBezTo>
                  <a:cubicBezTo>
                    <a:pt x="1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2" name="Freeform 234"/>
            <p:cNvSpPr/>
            <p:nvPr/>
          </p:nvSpPr>
          <p:spPr>
            <a:xfrm>
              <a:off x="9959976" y="3148013"/>
              <a:ext cx="1028700" cy="1603375"/>
            </a:xfrm>
            <a:custGeom>
              <a:avLst/>
              <a:gdLst/>
              <a:ahLst/>
              <a:cxnLst>
                <a:cxn ang="0">
                  <a:pos x="860425" y="1603375"/>
                </a:cxn>
                <a:cxn ang="0">
                  <a:pos x="169862" y="1603375"/>
                </a:cxn>
                <a:cxn ang="0">
                  <a:pos x="0" y="0"/>
                </a:cxn>
                <a:cxn ang="0">
                  <a:pos x="1028700" y="0"/>
                </a:cxn>
                <a:cxn ang="0">
                  <a:pos x="860425" y="1603375"/>
                </a:cxn>
              </a:cxnLst>
              <a:pathLst>
                <a:path w="648" h="1010">
                  <a:moveTo>
                    <a:pt x="542" y="1010"/>
                  </a:moveTo>
                  <a:lnTo>
                    <a:pt x="107" y="1010"/>
                  </a:lnTo>
                  <a:lnTo>
                    <a:pt x="0" y="0"/>
                  </a:lnTo>
                  <a:lnTo>
                    <a:pt x="648" y="0"/>
                  </a:lnTo>
                  <a:lnTo>
                    <a:pt x="542" y="1010"/>
                  </a:lnTo>
                  <a:close/>
                </a:path>
              </a:pathLst>
            </a:custGeom>
            <a:solidFill>
              <a:srgbClr val="FA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3" name="Freeform 235"/>
            <p:cNvSpPr/>
            <p:nvPr/>
          </p:nvSpPr>
          <p:spPr>
            <a:xfrm>
              <a:off x="9959976" y="3148013"/>
              <a:ext cx="1028700" cy="1603375"/>
            </a:xfrm>
            <a:custGeom>
              <a:avLst/>
              <a:gdLst/>
              <a:ahLst/>
              <a:cxnLst>
                <a:cxn ang="0">
                  <a:pos x="860425" y="1603375"/>
                </a:cxn>
                <a:cxn ang="0">
                  <a:pos x="169862" y="1603375"/>
                </a:cxn>
                <a:cxn ang="0">
                  <a:pos x="0" y="0"/>
                </a:cxn>
                <a:cxn ang="0">
                  <a:pos x="1028700" y="0"/>
                </a:cxn>
                <a:cxn ang="0">
                  <a:pos x="860425" y="1603375"/>
                </a:cxn>
              </a:cxnLst>
              <a:pathLst>
                <a:path w="648" h="1010">
                  <a:moveTo>
                    <a:pt x="542" y="1010"/>
                  </a:moveTo>
                  <a:lnTo>
                    <a:pt x="107" y="1010"/>
                  </a:lnTo>
                  <a:lnTo>
                    <a:pt x="0" y="0"/>
                  </a:lnTo>
                  <a:lnTo>
                    <a:pt x="648" y="0"/>
                  </a:lnTo>
                  <a:lnTo>
                    <a:pt x="542" y="101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4" name="Freeform 236"/>
            <p:cNvSpPr/>
            <p:nvPr/>
          </p:nvSpPr>
          <p:spPr>
            <a:xfrm>
              <a:off x="10118726" y="4641851"/>
              <a:ext cx="712788" cy="109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112" y="109538"/>
                </a:cxn>
                <a:cxn ang="0">
                  <a:pos x="701675" y="109538"/>
                </a:cxn>
                <a:cxn ang="0">
                  <a:pos x="712788" y="0"/>
                </a:cxn>
                <a:cxn ang="0">
                  <a:pos x="0" y="0"/>
                </a:cxn>
              </a:cxnLst>
              <a:pathLst>
                <a:path w="449" h="69">
                  <a:moveTo>
                    <a:pt x="0" y="0"/>
                  </a:moveTo>
                  <a:lnTo>
                    <a:pt x="7" y="69"/>
                  </a:lnTo>
                  <a:lnTo>
                    <a:pt x="442" y="69"/>
                  </a:lnTo>
                  <a:lnTo>
                    <a:pt x="4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8C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5" name="Freeform 237"/>
            <p:cNvSpPr/>
            <p:nvPr/>
          </p:nvSpPr>
          <p:spPr>
            <a:xfrm>
              <a:off x="10118726" y="4641851"/>
              <a:ext cx="712788" cy="109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112" y="109538"/>
                </a:cxn>
                <a:cxn ang="0">
                  <a:pos x="701675" y="109538"/>
                </a:cxn>
                <a:cxn ang="0">
                  <a:pos x="712788" y="0"/>
                </a:cxn>
                <a:cxn ang="0">
                  <a:pos x="0" y="0"/>
                </a:cxn>
              </a:cxnLst>
              <a:pathLst>
                <a:path w="449" h="69">
                  <a:moveTo>
                    <a:pt x="0" y="0"/>
                  </a:moveTo>
                  <a:lnTo>
                    <a:pt x="7" y="69"/>
                  </a:lnTo>
                  <a:lnTo>
                    <a:pt x="442" y="69"/>
                  </a:lnTo>
                  <a:lnTo>
                    <a:pt x="449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6" name="Freeform 238"/>
            <p:cNvSpPr/>
            <p:nvPr/>
          </p:nvSpPr>
          <p:spPr>
            <a:xfrm>
              <a:off x="9998076" y="3509963"/>
              <a:ext cx="952500" cy="881063"/>
            </a:xfrm>
            <a:custGeom>
              <a:avLst/>
              <a:gdLst/>
              <a:ahLst/>
              <a:cxnLst>
                <a:cxn ang="0">
                  <a:pos x="858837" y="881063"/>
                </a:cxn>
                <a:cxn ang="0">
                  <a:pos x="952500" y="0"/>
                </a:cxn>
                <a:cxn ang="0">
                  <a:pos x="0" y="0"/>
                </a:cxn>
                <a:cxn ang="0">
                  <a:pos x="93662" y="881063"/>
                </a:cxn>
                <a:cxn ang="0">
                  <a:pos x="858837" y="881063"/>
                </a:cxn>
              </a:cxnLst>
              <a:pathLst>
                <a:path w="600" h="555">
                  <a:moveTo>
                    <a:pt x="541" y="555"/>
                  </a:moveTo>
                  <a:lnTo>
                    <a:pt x="600" y="0"/>
                  </a:lnTo>
                  <a:lnTo>
                    <a:pt x="0" y="0"/>
                  </a:lnTo>
                  <a:lnTo>
                    <a:pt x="59" y="555"/>
                  </a:lnTo>
                  <a:lnTo>
                    <a:pt x="541" y="555"/>
                  </a:lnTo>
                  <a:close/>
                </a:path>
              </a:pathLst>
            </a:custGeom>
            <a:solidFill>
              <a:srgbClr val="40DD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7" name="Freeform 239"/>
            <p:cNvSpPr/>
            <p:nvPr/>
          </p:nvSpPr>
          <p:spPr>
            <a:xfrm>
              <a:off x="9998076" y="3509963"/>
              <a:ext cx="952500" cy="881063"/>
            </a:xfrm>
            <a:custGeom>
              <a:avLst/>
              <a:gdLst/>
              <a:ahLst/>
              <a:cxnLst>
                <a:cxn ang="0">
                  <a:pos x="858837" y="881063"/>
                </a:cxn>
                <a:cxn ang="0">
                  <a:pos x="952500" y="0"/>
                </a:cxn>
                <a:cxn ang="0">
                  <a:pos x="0" y="0"/>
                </a:cxn>
                <a:cxn ang="0">
                  <a:pos x="93662" y="881063"/>
                </a:cxn>
                <a:cxn ang="0">
                  <a:pos x="858837" y="881063"/>
                </a:cxn>
              </a:cxnLst>
              <a:pathLst>
                <a:path w="600" h="555">
                  <a:moveTo>
                    <a:pt x="541" y="555"/>
                  </a:moveTo>
                  <a:lnTo>
                    <a:pt x="600" y="0"/>
                  </a:lnTo>
                  <a:lnTo>
                    <a:pt x="0" y="0"/>
                  </a:lnTo>
                  <a:lnTo>
                    <a:pt x="59" y="555"/>
                  </a:lnTo>
                  <a:lnTo>
                    <a:pt x="541" y="555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8" name="Freeform 240"/>
            <p:cNvSpPr/>
            <p:nvPr/>
          </p:nvSpPr>
          <p:spPr>
            <a:xfrm>
              <a:off x="10950576" y="3148013"/>
              <a:ext cx="38100" cy="361950"/>
            </a:xfrm>
            <a:custGeom>
              <a:avLst/>
              <a:gdLst/>
              <a:ahLst/>
              <a:cxnLst>
                <a:cxn ang="0">
                  <a:pos x="38100" y="0"/>
                </a:cxn>
                <a:cxn ang="0">
                  <a:pos x="0" y="361950"/>
                </a:cxn>
                <a:cxn ang="0">
                  <a:pos x="0" y="361950"/>
                </a:cxn>
                <a:cxn ang="0">
                  <a:pos x="38100" y="0"/>
                </a:cxn>
              </a:cxnLst>
              <a:pathLst>
                <a:path w="24" h="228">
                  <a:moveTo>
                    <a:pt x="24" y="0"/>
                  </a:moveTo>
                  <a:lnTo>
                    <a:pt x="0" y="228"/>
                  </a:lnTo>
                  <a:lnTo>
                    <a:pt x="0" y="22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992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9" name="Freeform 241"/>
            <p:cNvSpPr/>
            <p:nvPr/>
          </p:nvSpPr>
          <p:spPr>
            <a:xfrm>
              <a:off x="10950576" y="3148013"/>
              <a:ext cx="38100" cy="361950"/>
            </a:xfrm>
            <a:custGeom>
              <a:avLst/>
              <a:gdLst/>
              <a:ahLst/>
              <a:cxnLst>
                <a:cxn ang="0">
                  <a:pos x="38100" y="0"/>
                </a:cxn>
                <a:cxn ang="0">
                  <a:pos x="0" y="361950"/>
                </a:cxn>
                <a:cxn ang="0">
                  <a:pos x="0" y="361950"/>
                </a:cxn>
                <a:cxn ang="0">
                  <a:pos x="38100" y="0"/>
                </a:cxn>
              </a:cxnLst>
              <a:pathLst>
                <a:path w="24" h="228">
                  <a:moveTo>
                    <a:pt x="24" y="0"/>
                  </a:moveTo>
                  <a:lnTo>
                    <a:pt x="0" y="228"/>
                  </a:lnTo>
                  <a:lnTo>
                    <a:pt x="0" y="228"/>
                  </a:lnTo>
                  <a:lnTo>
                    <a:pt x="2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0" name="Freeform 242"/>
            <p:cNvSpPr/>
            <p:nvPr/>
          </p:nvSpPr>
          <p:spPr>
            <a:xfrm>
              <a:off x="10474326" y="3148013"/>
              <a:ext cx="514350" cy="361950"/>
            </a:xfrm>
            <a:custGeom>
              <a:avLst/>
              <a:gdLst/>
              <a:ahLst/>
              <a:cxnLst>
                <a:cxn ang="0">
                  <a:pos x="514350" y="0"/>
                </a:cxn>
                <a:cxn ang="0">
                  <a:pos x="365125" y="0"/>
                </a:cxn>
                <a:cxn ang="0">
                  <a:pos x="0" y="0"/>
                </a:cxn>
                <a:cxn ang="0">
                  <a:pos x="0" y="361950"/>
                </a:cxn>
                <a:cxn ang="0">
                  <a:pos x="476250" y="361950"/>
                </a:cxn>
                <a:cxn ang="0">
                  <a:pos x="514350" y="0"/>
                </a:cxn>
              </a:cxnLst>
              <a:pathLst>
                <a:path w="324" h="228">
                  <a:moveTo>
                    <a:pt x="324" y="0"/>
                  </a:moveTo>
                  <a:lnTo>
                    <a:pt x="230" y="0"/>
                  </a:lnTo>
                  <a:lnTo>
                    <a:pt x="0" y="0"/>
                  </a:lnTo>
                  <a:lnTo>
                    <a:pt x="0" y="228"/>
                  </a:lnTo>
                  <a:lnTo>
                    <a:pt x="300" y="228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D5D9D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1" name="Freeform 243"/>
            <p:cNvSpPr/>
            <p:nvPr/>
          </p:nvSpPr>
          <p:spPr>
            <a:xfrm>
              <a:off x="10474326" y="3148013"/>
              <a:ext cx="514350" cy="361950"/>
            </a:xfrm>
            <a:custGeom>
              <a:avLst/>
              <a:gdLst/>
              <a:ahLst/>
              <a:cxnLst>
                <a:cxn ang="0">
                  <a:pos x="514350" y="0"/>
                </a:cxn>
                <a:cxn ang="0">
                  <a:pos x="365125" y="0"/>
                </a:cxn>
                <a:cxn ang="0">
                  <a:pos x="0" y="0"/>
                </a:cxn>
                <a:cxn ang="0">
                  <a:pos x="0" y="361950"/>
                </a:cxn>
                <a:cxn ang="0">
                  <a:pos x="476250" y="361950"/>
                </a:cxn>
                <a:cxn ang="0">
                  <a:pos x="514350" y="0"/>
                </a:cxn>
              </a:cxnLst>
              <a:pathLst>
                <a:path w="324" h="228">
                  <a:moveTo>
                    <a:pt x="324" y="0"/>
                  </a:moveTo>
                  <a:lnTo>
                    <a:pt x="230" y="0"/>
                  </a:lnTo>
                  <a:lnTo>
                    <a:pt x="0" y="0"/>
                  </a:lnTo>
                  <a:lnTo>
                    <a:pt x="0" y="228"/>
                  </a:lnTo>
                  <a:lnTo>
                    <a:pt x="300" y="228"/>
                  </a:lnTo>
                  <a:lnTo>
                    <a:pt x="32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2" name="Freeform 244"/>
            <p:cNvSpPr/>
            <p:nvPr/>
          </p:nvSpPr>
          <p:spPr>
            <a:xfrm>
              <a:off x="10850563" y="4449763"/>
              <a:ext cx="3175" cy="34925"/>
            </a:xfrm>
            <a:custGeom>
              <a:avLst/>
              <a:gdLst/>
              <a:ahLst/>
              <a:cxnLst>
                <a:cxn ang="0">
                  <a:pos x="3175" y="0"/>
                </a:cxn>
                <a:cxn ang="0">
                  <a:pos x="0" y="34925"/>
                </a:cxn>
                <a:cxn ang="0">
                  <a:pos x="0" y="34925"/>
                </a:cxn>
                <a:cxn ang="0">
                  <a:pos x="3175" y="0"/>
                </a:cxn>
              </a:cxnLst>
              <a:pathLst>
                <a:path w="2" h="22">
                  <a:moveTo>
                    <a:pt x="2" y="0"/>
                  </a:moveTo>
                  <a:lnTo>
                    <a:pt x="0" y="22"/>
                  </a:lnTo>
                  <a:lnTo>
                    <a:pt x="0" y="2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992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3" name="Freeform 245"/>
            <p:cNvSpPr/>
            <p:nvPr/>
          </p:nvSpPr>
          <p:spPr>
            <a:xfrm>
              <a:off x="10850563" y="4449763"/>
              <a:ext cx="3175" cy="34925"/>
            </a:xfrm>
            <a:custGeom>
              <a:avLst/>
              <a:gdLst/>
              <a:ahLst/>
              <a:cxnLst>
                <a:cxn ang="0">
                  <a:pos x="3175" y="0"/>
                </a:cxn>
                <a:cxn ang="0">
                  <a:pos x="0" y="34925"/>
                </a:cxn>
                <a:cxn ang="0">
                  <a:pos x="0" y="34925"/>
                </a:cxn>
                <a:cxn ang="0">
                  <a:pos x="3175" y="0"/>
                </a:cxn>
              </a:cxnLst>
              <a:pathLst>
                <a:path w="2" h="22">
                  <a:moveTo>
                    <a:pt x="2" y="0"/>
                  </a:moveTo>
                  <a:lnTo>
                    <a:pt x="0" y="22"/>
                  </a:lnTo>
                  <a:lnTo>
                    <a:pt x="0" y="22"/>
                  </a:lnTo>
                  <a:lnTo>
                    <a:pt x="2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4" name="Freeform 246"/>
            <p:cNvSpPr/>
            <p:nvPr/>
          </p:nvSpPr>
          <p:spPr>
            <a:xfrm>
              <a:off x="10831513" y="4484688"/>
              <a:ext cx="19050" cy="157163"/>
            </a:xfrm>
            <a:custGeom>
              <a:avLst/>
              <a:gdLst/>
              <a:ahLst/>
              <a:cxnLst>
                <a:cxn ang="0">
                  <a:pos x="19050" y="0"/>
                </a:cxn>
                <a:cxn ang="0">
                  <a:pos x="19050" y="0"/>
                </a:cxn>
                <a:cxn ang="0">
                  <a:pos x="0" y="157163"/>
                </a:cxn>
                <a:cxn ang="0">
                  <a:pos x="0" y="157163"/>
                </a:cxn>
                <a:cxn ang="0">
                  <a:pos x="19050" y="0"/>
                </a:cxn>
              </a:cxnLst>
              <a:pathLst>
                <a:path w="12" h="99">
                  <a:moveTo>
                    <a:pt x="12" y="0"/>
                  </a:moveTo>
                  <a:lnTo>
                    <a:pt x="12" y="0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A169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5" name="Freeform 247"/>
            <p:cNvSpPr/>
            <p:nvPr/>
          </p:nvSpPr>
          <p:spPr>
            <a:xfrm>
              <a:off x="10831513" y="4484688"/>
              <a:ext cx="19050" cy="157163"/>
            </a:xfrm>
            <a:custGeom>
              <a:avLst/>
              <a:gdLst/>
              <a:ahLst/>
              <a:cxnLst>
                <a:cxn ang="0">
                  <a:pos x="19050" y="0"/>
                </a:cxn>
                <a:cxn ang="0">
                  <a:pos x="19050" y="0"/>
                </a:cxn>
                <a:cxn ang="0">
                  <a:pos x="0" y="157163"/>
                </a:cxn>
                <a:cxn ang="0">
                  <a:pos x="0" y="157163"/>
                </a:cxn>
                <a:cxn ang="0">
                  <a:pos x="19050" y="0"/>
                </a:cxn>
              </a:cxnLst>
              <a:pathLst>
                <a:path w="12" h="99">
                  <a:moveTo>
                    <a:pt x="12" y="0"/>
                  </a:moveTo>
                  <a:lnTo>
                    <a:pt x="12" y="0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12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6" name="Freeform 248"/>
            <p:cNvSpPr/>
            <p:nvPr/>
          </p:nvSpPr>
          <p:spPr>
            <a:xfrm>
              <a:off x="10474326" y="4213226"/>
              <a:ext cx="401638" cy="428625"/>
            </a:xfrm>
            <a:custGeom>
              <a:avLst/>
              <a:gdLst/>
              <a:ahLst/>
              <a:cxnLst>
                <a:cxn ang="0">
                  <a:pos x="401638" y="0"/>
                </a:cxn>
                <a:cxn ang="0">
                  <a:pos x="382587" y="177800"/>
                </a:cxn>
                <a:cxn ang="0">
                  <a:pos x="0" y="177800"/>
                </a:cxn>
                <a:cxn ang="0">
                  <a:pos x="0" y="428625"/>
                </a:cxn>
                <a:cxn ang="0">
                  <a:pos x="357187" y="428625"/>
                </a:cxn>
                <a:cxn ang="0">
                  <a:pos x="376237" y="271462"/>
                </a:cxn>
                <a:cxn ang="0">
                  <a:pos x="379412" y="236537"/>
                </a:cxn>
                <a:cxn ang="0">
                  <a:pos x="401638" y="0"/>
                </a:cxn>
              </a:cxnLst>
              <a:pathLst>
                <a:path w="253" h="270">
                  <a:moveTo>
                    <a:pt x="253" y="0"/>
                  </a:moveTo>
                  <a:lnTo>
                    <a:pt x="241" y="112"/>
                  </a:lnTo>
                  <a:lnTo>
                    <a:pt x="0" y="112"/>
                  </a:lnTo>
                  <a:lnTo>
                    <a:pt x="0" y="270"/>
                  </a:lnTo>
                  <a:lnTo>
                    <a:pt x="225" y="270"/>
                  </a:lnTo>
                  <a:lnTo>
                    <a:pt x="237" y="171"/>
                  </a:lnTo>
                  <a:lnTo>
                    <a:pt x="239" y="149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D5D9D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7" name="Freeform 249"/>
            <p:cNvSpPr/>
            <p:nvPr/>
          </p:nvSpPr>
          <p:spPr>
            <a:xfrm>
              <a:off x="10474326" y="4213226"/>
              <a:ext cx="401638" cy="428625"/>
            </a:xfrm>
            <a:custGeom>
              <a:avLst/>
              <a:gdLst/>
              <a:ahLst/>
              <a:cxnLst>
                <a:cxn ang="0">
                  <a:pos x="401638" y="0"/>
                </a:cxn>
                <a:cxn ang="0">
                  <a:pos x="382587" y="177800"/>
                </a:cxn>
                <a:cxn ang="0">
                  <a:pos x="0" y="177800"/>
                </a:cxn>
                <a:cxn ang="0">
                  <a:pos x="0" y="428625"/>
                </a:cxn>
                <a:cxn ang="0">
                  <a:pos x="357187" y="428625"/>
                </a:cxn>
                <a:cxn ang="0">
                  <a:pos x="376237" y="271462"/>
                </a:cxn>
                <a:cxn ang="0">
                  <a:pos x="379412" y="236537"/>
                </a:cxn>
                <a:cxn ang="0">
                  <a:pos x="401638" y="0"/>
                </a:cxn>
              </a:cxnLst>
              <a:pathLst>
                <a:path w="253" h="270">
                  <a:moveTo>
                    <a:pt x="253" y="0"/>
                  </a:moveTo>
                  <a:lnTo>
                    <a:pt x="241" y="112"/>
                  </a:lnTo>
                  <a:lnTo>
                    <a:pt x="0" y="112"/>
                  </a:lnTo>
                  <a:lnTo>
                    <a:pt x="0" y="270"/>
                  </a:lnTo>
                  <a:lnTo>
                    <a:pt x="225" y="270"/>
                  </a:lnTo>
                  <a:lnTo>
                    <a:pt x="237" y="171"/>
                  </a:lnTo>
                  <a:lnTo>
                    <a:pt x="239" y="149"/>
                  </a:lnTo>
                  <a:lnTo>
                    <a:pt x="253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8" name="Freeform 250"/>
            <p:cNvSpPr/>
            <p:nvPr/>
          </p:nvSpPr>
          <p:spPr>
            <a:xfrm>
              <a:off x="10474326" y="4641851"/>
              <a:ext cx="357188" cy="109538"/>
            </a:xfrm>
            <a:custGeom>
              <a:avLst/>
              <a:gdLst/>
              <a:ahLst/>
              <a:cxnLst>
                <a:cxn ang="0">
                  <a:pos x="357188" y="0"/>
                </a:cxn>
                <a:cxn ang="0">
                  <a:pos x="357188" y="0"/>
                </a:cxn>
                <a:cxn ang="0">
                  <a:pos x="0" y="0"/>
                </a:cxn>
                <a:cxn ang="0">
                  <a:pos x="0" y="109538"/>
                </a:cxn>
                <a:cxn ang="0">
                  <a:pos x="346075" y="109538"/>
                </a:cxn>
                <a:cxn ang="0">
                  <a:pos x="357188" y="0"/>
                </a:cxn>
              </a:cxnLst>
              <a:pathLst>
                <a:path w="225" h="69">
                  <a:moveTo>
                    <a:pt x="225" y="0"/>
                  </a:moveTo>
                  <a:lnTo>
                    <a:pt x="225" y="0"/>
                  </a:lnTo>
                  <a:lnTo>
                    <a:pt x="0" y="0"/>
                  </a:lnTo>
                  <a:lnTo>
                    <a:pt x="0" y="69"/>
                  </a:lnTo>
                  <a:lnTo>
                    <a:pt x="218" y="69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008FA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9" name="Freeform 251"/>
            <p:cNvSpPr/>
            <p:nvPr/>
          </p:nvSpPr>
          <p:spPr>
            <a:xfrm>
              <a:off x="10474326" y="4641851"/>
              <a:ext cx="357188" cy="109538"/>
            </a:xfrm>
            <a:custGeom>
              <a:avLst/>
              <a:gdLst/>
              <a:ahLst/>
              <a:cxnLst>
                <a:cxn ang="0">
                  <a:pos x="357188" y="0"/>
                </a:cxn>
                <a:cxn ang="0">
                  <a:pos x="357188" y="0"/>
                </a:cxn>
                <a:cxn ang="0">
                  <a:pos x="0" y="0"/>
                </a:cxn>
                <a:cxn ang="0">
                  <a:pos x="0" y="109538"/>
                </a:cxn>
                <a:cxn ang="0">
                  <a:pos x="346075" y="109538"/>
                </a:cxn>
                <a:cxn ang="0">
                  <a:pos x="357188" y="0"/>
                </a:cxn>
              </a:cxnLst>
              <a:pathLst>
                <a:path w="225" h="69">
                  <a:moveTo>
                    <a:pt x="225" y="0"/>
                  </a:moveTo>
                  <a:lnTo>
                    <a:pt x="225" y="0"/>
                  </a:lnTo>
                  <a:lnTo>
                    <a:pt x="0" y="0"/>
                  </a:lnTo>
                  <a:lnTo>
                    <a:pt x="0" y="69"/>
                  </a:lnTo>
                  <a:lnTo>
                    <a:pt x="218" y="69"/>
                  </a:lnTo>
                  <a:lnTo>
                    <a:pt x="225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0" name="Freeform 252"/>
            <p:cNvSpPr/>
            <p:nvPr/>
          </p:nvSpPr>
          <p:spPr>
            <a:xfrm>
              <a:off x="10474326" y="3509963"/>
              <a:ext cx="476250" cy="881063"/>
            </a:xfrm>
            <a:custGeom>
              <a:avLst/>
              <a:gdLst/>
              <a:ahLst/>
              <a:cxnLst>
                <a:cxn ang="0">
                  <a:pos x="476250" y="0"/>
                </a:cxn>
                <a:cxn ang="0">
                  <a:pos x="476250" y="0"/>
                </a:cxn>
                <a:cxn ang="0">
                  <a:pos x="0" y="0"/>
                </a:cxn>
                <a:cxn ang="0">
                  <a:pos x="0" y="881063"/>
                </a:cxn>
                <a:cxn ang="0">
                  <a:pos x="382587" y="881063"/>
                </a:cxn>
                <a:cxn ang="0">
                  <a:pos x="401637" y="703262"/>
                </a:cxn>
                <a:cxn ang="0">
                  <a:pos x="465137" y="120650"/>
                </a:cxn>
                <a:cxn ang="0">
                  <a:pos x="476250" y="0"/>
                </a:cxn>
              </a:cxnLst>
              <a:pathLst>
                <a:path w="300" h="555">
                  <a:moveTo>
                    <a:pt x="300" y="0"/>
                  </a:moveTo>
                  <a:lnTo>
                    <a:pt x="300" y="0"/>
                  </a:lnTo>
                  <a:lnTo>
                    <a:pt x="0" y="0"/>
                  </a:lnTo>
                  <a:lnTo>
                    <a:pt x="0" y="555"/>
                  </a:lnTo>
                  <a:lnTo>
                    <a:pt x="241" y="555"/>
                  </a:lnTo>
                  <a:lnTo>
                    <a:pt x="253" y="443"/>
                  </a:lnTo>
                  <a:lnTo>
                    <a:pt x="293" y="76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rgbClr val="36BCD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1" name="Freeform 253"/>
            <p:cNvSpPr/>
            <p:nvPr/>
          </p:nvSpPr>
          <p:spPr>
            <a:xfrm>
              <a:off x="10474326" y="3509963"/>
              <a:ext cx="476250" cy="881063"/>
            </a:xfrm>
            <a:custGeom>
              <a:avLst/>
              <a:gdLst/>
              <a:ahLst/>
              <a:cxnLst>
                <a:cxn ang="0">
                  <a:pos x="476250" y="0"/>
                </a:cxn>
                <a:cxn ang="0">
                  <a:pos x="476250" y="0"/>
                </a:cxn>
                <a:cxn ang="0">
                  <a:pos x="0" y="0"/>
                </a:cxn>
                <a:cxn ang="0">
                  <a:pos x="0" y="881063"/>
                </a:cxn>
                <a:cxn ang="0">
                  <a:pos x="382587" y="881063"/>
                </a:cxn>
                <a:cxn ang="0">
                  <a:pos x="401637" y="703262"/>
                </a:cxn>
                <a:cxn ang="0">
                  <a:pos x="465137" y="120650"/>
                </a:cxn>
                <a:cxn ang="0">
                  <a:pos x="476250" y="0"/>
                </a:cxn>
              </a:cxnLst>
              <a:pathLst>
                <a:path w="300" h="555">
                  <a:moveTo>
                    <a:pt x="300" y="0"/>
                  </a:moveTo>
                  <a:lnTo>
                    <a:pt x="300" y="0"/>
                  </a:lnTo>
                  <a:lnTo>
                    <a:pt x="0" y="0"/>
                  </a:lnTo>
                  <a:lnTo>
                    <a:pt x="0" y="555"/>
                  </a:lnTo>
                  <a:lnTo>
                    <a:pt x="241" y="555"/>
                  </a:lnTo>
                  <a:lnTo>
                    <a:pt x="253" y="443"/>
                  </a:lnTo>
                  <a:lnTo>
                    <a:pt x="293" y="76"/>
                  </a:lnTo>
                  <a:lnTo>
                    <a:pt x="300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2" name="Freeform 254"/>
            <p:cNvSpPr>
              <a:spLocks noEditPoints="1"/>
            </p:cNvSpPr>
            <p:nvPr/>
          </p:nvSpPr>
          <p:spPr>
            <a:xfrm>
              <a:off x="9863138" y="3894138"/>
              <a:ext cx="1447800" cy="1158875"/>
            </a:xfrm>
            <a:custGeom>
              <a:avLst/>
              <a:gdLst/>
              <a:ahLst/>
              <a:cxnLst>
                <a:cxn ang="0">
                  <a:pos x="540111" y="112877"/>
                </a:cxn>
                <a:cxn ang="0">
                  <a:pos x="108772" y="959458"/>
                </a:cxn>
                <a:cxn ang="0">
                  <a:pos x="176286" y="1158875"/>
                </a:cxn>
                <a:cxn ang="0">
                  <a:pos x="1447800" y="741228"/>
                </a:cxn>
                <a:cxn ang="0">
                  <a:pos x="1384036" y="538049"/>
                </a:cxn>
                <a:cxn ang="0">
                  <a:pos x="540111" y="112877"/>
                </a:cxn>
                <a:cxn ang="0">
                  <a:pos x="341320" y="880443"/>
                </a:cxn>
                <a:cxn ang="0">
                  <a:pos x="615127" y="346157"/>
                </a:cxn>
                <a:cxn ang="0">
                  <a:pos x="1151488" y="613300"/>
                </a:cxn>
                <a:cxn ang="0">
                  <a:pos x="341320" y="880443"/>
                </a:cxn>
              </a:cxnLst>
              <a:pathLst>
                <a:path w="386" h="308">
                  <a:moveTo>
                    <a:pt x="144" y="30"/>
                  </a:moveTo>
                  <a:cubicBezTo>
                    <a:pt x="50" y="61"/>
                    <a:pt x="0" y="161"/>
                    <a:pt x="29" y="255"/>
                  </a:cubicBezTo>
                  <a:cubicBezTo>
                    <a:pt x="47" y="308"/>
                    <a:pt x="47" y="308"/>
                    <a:pt x="47" y="308"/>
                  </a:cubicBezTo>
                  <a:cubicBezTo>
                    <a:pt x="386" y="197"/>
                    <a:pt x="386" y="197"/>
                    <a:pt x="386" y="197"/>
                  </a:cubicBezTo>
                  <a:cubicBezTo>
                    <a:pt x="369" y="143"/>
                    <a:pt x="369" y="143"/>
                    <a:pt x="369" y="143"/>
                  </a:cubicBezTo>
                  <a:cubicBezTo>
                    <a:pt x="337" y="50"/>
                    <a:pt x="237" y="0"/>
                    <a:pt x="144" y="30"/>
                  </a:cubicBezTo>
                  <a:close/>
                  <a:moveTo>
                    <a:pt x="91" y="234"/>
                  </a:moveTo>
                  <a:cubicBezTo>
                    <a:pt x="72" y="175"/>
                    <a:pt x="104" y="111"/>
                    <a:pt x="164" y="92"/>
                  </a:cubicBezTo>
                  <a:cubicBezTo>
                    <a:pt x="223" y="72"/>
                    <a:pt x="287" y="104"/>
                    <a:pt x="307" y="163"/>
                  </a:cubicBezTo>
                  <a:lnTo>
                    <a:pt x="91" y="234"/>
                  </a:lnTo>
                  <a:close/>
                </a:path>
              </a:pathLst>
            </a:custGeom>
            <a:solidFill>
              <a:srgbClr val="29506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3" name="Freeform 255"/>
            <p:cNvSpPr/>
            <p:nvPr/>
          </p:nvSpPr>
          <p:spPr>
            <a:xfrm>
              <a:off x="10845801" y="4657726"/>
              <a:ext cx="63500" cy="120650"/>
            </a:xfrm>
            <a:custGeom>
              <a:avLst/>
              <a:gdLst/>
              <a:ahLst/>
              <a:cxnLst>
                <a:cxn ang="0">
                  <a:pos x="63500" y="109339"/>
                </a:cxn>
                <a:cxn ang="0">
                  <a:pos x="33617" y="15081"/>
                </a:cxn>
                <a:cxn ang="0">
                  <a:pos x="11205" y="3770"/>
                </a:cxn>
                <a:cxn ang="0">
                  <a:pos x="0" y="26392"/>
                </a:cxn>
                <a:cxn ang="0">
                  <a:pos x="33617" y="120650"/>
                </a:cxn>
                <a:cxn ang="0">
                  <a:pos x="63500" y="109339"/>
                </a:cxn>
              </a:cxnLst>
              <a:pathLst>
                <a:path w="17" h="32">
                  <a:moveTo>
                    <a:pt x="17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8" y="1"/>
                    <a:pt x="6" y="0"/>
                    <a:pt x="3" y="1"/>
                  </a:cubicBezTo>
                  <a:cubicBezTo>
                    <a:pt x="1" y="2"/>
                    <a:pt x="0" y="4"/>
                    <a:pt x="0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7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4" name="Freeform 256"/>
            <p:cNvSpPr/>
            <p:nvPr/>
          </p:nvSpPr>
          <p:spPr>
            <a:xfrm>
              <a:off x="10733088" y="4695826"/>
              <a:ext cx="68263" cy="115888"/>
            </a:xfrm>
            <a:custGeom>
              <a:avLst/>
              <a:gdLst/>
              <a:ahLst/>
              <a:cxnLst>
                <a:cxn ang="0">
                  <a:pos x="68263" y="104673"/>
                </a:cxn>
                <a:cxn ang="0">
                  <a:pos x="37923" y="11214"/>
                </a:cxn>
                <a:cxn ang="0">
                  <a:pos x="15169" y="3738"/>
                </a:cxn>
                <a:cxn ang="0">
                  <a:pos x="3792" y="22429"/>
                </a:cxn>
                <a:cxn ang="0">
                  <a:pos x="34131" y="115888"/>
                </a:cxn>
                <a:cxn ang="0">
                  <a:pos x="68263" y="104673"/>
                </a:cxn>
              </a:cxnLst>
              <a:pathLst>
                <a:path w="18" h="31">
                  <a:moveTo>
                    <a:pt x="18" y="28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9" y="1"/>
                    <a:pt x="7" y="0"/>
                    <a:pt x="4" y="1"/>
                  </a:cubicBezTo>
                  <a:cubicBezTo>
                    <a:pt x="2" y="1"/>
                    <a:pt x="0" y="4"/>
                    <a:pt x="1" y="6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8" y="28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5" name="Freeform 257"/>
            <p:cNvSpPr/>
            <p:nvPr/>
          </p:nvSpPr>
          <p:spPr>
            <a:xfrm>
              <a:off x="10625138" y="4729163"/>
              <a:ext cx="66675" cy="120650"/>
            </a:xfrm>
            <a:custGeom>
              <a:avLst/>
              <a:gdLst/>
              <a:ahLst/>
              <a:cxnLst>
                <a:cxn ang="0">
                  <a:pos x="66675" y="109339"/>
                </a:cxn>
                <a:cxn ang="0">
                  <a:pos x="37041" y="15081"/>
                </a:cxn>
                <a:cxn ang="0">
                  <a:pos x="14816" y="3770"/>
                </a:cxn>
                <a:cxn ang="0">
                  <a:pos x="3704" y="26392"/>
                </a:cxn>
                <a:cxn ang="0">
                  <a:pos x="33337" y="120650"/>
                </a:cxn>
                <a:cxn ang="0">
                  <a:pos x="66675" y="109339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2"/>
                    <a:pt x="7" y="0"/>
                    <a:pt x="4" y="1"/>
                  </a:cubicBezTo>
                  <a:cubicBezTo>
                    <a:pt x="2" y="2"/>
                    <a:pt x="0" y="5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6" name="Freeform 258"/>
            <p:cNvSpPr/>
            <p:nvPr/>
          </p:nvSpPr>
          <p:spPr>
            <a:xfrm>
              <a:off x="11172826" y="4548188"/>
              <a:ext cx="68263" cy="120650"/>
            </a:xfrm>
            <a:custGeom>
              <a:avLst/>
              <a:gdLst/>
              <a:ahLst/>
              <a:cxnLst>
                <a:cxn ang="0">
                  <a:pos x="68263" y="109339"/>
                </a:cxn>
                <a:cxn ang="0">
                  <a:pos x="34131" y="15081"/>
                </a:cxn>
                <a:cxn ang="0">
                  <a:pos x="15169" y="3770"/>
                </a:cxn>
                <a:cxn ang="0">
                  <a:pos x="3792" y="26392"/>
                </a:cxn>
                <a:cxn ang="0">
                  <a:pos x="34131" y="120650"/>
                </a:cxn>
                <a:cxn ang="0">
                  <a:pos x="68263" y="109339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6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7" name="Freeform 259"/>
            <p:cNvSpPr/>
            <p:nvPr/>
          </p:nvSpPr>
          <p:spPr>
            <a:xfrm>
              <a:off x="11063288" y="4586288"/>
              <a:ext cx="68263" cy="120650"/>
            </a:xfrm>
            <a:custGeom>
              <a:avLst/>
              <a:gdLst/>
              <a:ahLst/>
              <a:cxnLst>
                <a:cxn ang="0">
                  <a:pos x="68263" y="109339"/>
                </a:cxn>
                <a:cxn ang="0">
                  <a:pos x="34131" y="15081"/>
                </a:cxn>
                <a:cxn ang="0">
                  <a:pos x="11377" y="3770"/>
                </a:cxn>
                <a:cxn ang="0">
                  <a:pos x="3792" y="26392"/>
                </a:cxn>
                <a:cxn ang="0">
                  <a:pos x="34131" y="120650"/>
                </a:cxn>
                <a:cxn ang="0">
                  <a:pos x="68263" y="109339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1"/>
                    <a:pt x="6" y="0"/>
                    <a:pt x="3" y="1"/>
                  </a:cubicBezTo>
                  <a:cubicBezTo>
                    <a:pt x="1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8" name="Freeform 260"/>
            <p:cNvSpPr/>
            <p:nvPr/>
          </p:nvSpPr>
          <p:spPr>
            <a:xfrm>
              <a:off x="10955338" y="4624388"/>
              <a:ext cx="63500" cy="115888"/>
            </a:xfrm>
            <a:custGeom>
              <a:avLst/>
              <a:gdLst/>
              <a:ahLst/>
              <a:cxnLst>
                <a:cxn ang="0">
                  <a:pos x="63500" y="104673"/>
                </a:cxn>
                <a:cxn ang="0">
                  <a:pos x="33617" y="11214"/>
                </a:cxn>
                <a:cxn ang="0">
                  <a:pos x="11205" y="0"/>
                </a:cxn>
                <a:cxn ang="0">
                  <a:pos x="0" y="22429"/>
                </a:cxn>
                <a:cxn ang="0">
                  <a:pos x="33617" y="115888"/>
                </a:cxn>
                <a:cxn ang="0">
                  <a:pos x="63500" y="104673"/>
                </a:cxn>
              </a:cxnLst>
              <a:pathLst>
                <a:path w="17" h="31">
                  <a:moveTo>
                    <a:pt x="17" y="28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8" y="1"/>
                    <a:pt x="6" y="0"/>
                    <a:pt x="3" y="0"/>
                  </a:cubicBezTo>
                  <a:cubicBezTo>
                    <a:pt x="1" y="1"/>
                    <a:pt x="0" y="4"/>
                    <a:pt x="0" y="6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7" y="28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9" name="Freeform 261"/>
            <p:cNvSpPr/>
            <p:nvPr/>
          </p:nvSpPr>
          <p:spPr>
            <a:xfrm>
              <a:off x="10515601" y="4767263"/>
              <a:ext cx="68263" cy="115888"/>
            </a:xfrm>
            <a:custGeom>
              <a:avLst/>
              <a:gdLst/>
              <a:ahLst/>
              <a:cxnLst>
                <a:cxn ang="0">
                  <a:pos x="68263" y="108411"/>
                </a:cxn>
                <a:cxn ang="0">
                  <a:pos x="37923" y="14953"/>
                </a:cxn>
                <a:cxn ang="0">
                  <a:pos x="15169" y="3738"/>
                </a:cxn>
                <a:cxn ang="0">
                  <a:pos x="3792" y="26168"/>
                </a:cxn>
                <a:cxn ang="0">
                  <a:pos x="34131" y="115888"/>
                </a:cxn>
                <a:cxn ang="0">
                  <a:pos x="68263" y="108411"/>
                </a:cxn>
              </a:cxnLst>
              <a:pathLst>
                <a:path w="18" h="31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1"/>
                    <a:pt x="6" y="0"/>
                    <a:pt x="4" y="1"/>
                  </a:cubicBezTo>
                  <a:cubicBezTo>
                    <a:pt x="2" y="1"/>
                    <a:pt x="0" y="4"/>
                    <a:pt x="1" y="7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40" name="Freeform 262"/>
            <p:cNvSpPr/>
            <p:nvPr/>
          </p:nvSpPr>
          <p:spPr>
            <a:xfrm>
              <a:off x="10407651" y="4800601"/>
              <a:ext cx="66675" cy="120650"/>
            </a:xfrm>
            <a:custGeom>
              <a:avLst/>
              <a:gdLst/>
              <a:ahLst/>
              <a:cxnLst>
                <a:cxn ang="0">
                  <a:pos x="66675" y="109339"/>
                </a:cxn>
                <a:cxn ang="0">
                  <a:pos x="37041" y="15081"/>
                </a:cxn>
                <a:cxn ang="0">
                  <a:pos x="14816" y="3770"/>
                </a:cxn>
                <a:cxn ang="0">
                  <a:pos x="3704" y="26392"/>
                </a:cxn>
                <a:cxn ang="0">
                  <a:pos x="33337" y="120650"/>
                </a:cxn>
                <a:cxn ang="0">
                  <a:pos x="66675" y="109339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2"/>
                    <a:pt x="6" y="0"/>
                    <a:pt x="4" y="1"/>
                  </a:cubicBezTo>
                  <a:cubicBezTo>
                    <a:pt x="2" y="2"/>
                    <a:pt x="0" y="5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41" name="Freeform 263"/>
            <p:cNvSpPr/>
            <p:nvPr/>
          </p:nvSpPr>
          <p:spPr>
            <a:xfrm>
              <a:off x="10298113" y="4838701"/>
              <a:ext cx="68263" cy="119063"/>
            </a:xfrm>
            <a:custGeom>
              <a:avLst/>
              <a:gdLst/>
              <a:ahLst/>
              <a:cxnLst>
                <a:cxn ang="0">
                  <a:pos x="68263" y="107900"/>
                </a:cxn>
                <a:cxn ang="0">
                  <a:pos x="37923" y="14882"/>
                </a:cxn>
                <a:cxn ang="0">
                  <a:pos x="15169" y="3720"/>
                </a:cxn>
                <a:cxn ang="0">
                  <a:pos x="3792" y="26045"/>
                </a:cxn>
                <a:cxn ang="0">
                  <a:pos x="34131" y="119063"/>
                </a:cxn>
                <a:cxn ang="0">
                  <a:pos x="68263" y="107900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1"/>
                    <a:pt x="6" y="0"/>
                    <a:pt x="4" y="1"/>
                  </a:cubicBezTo>
                  <a:cubicBezTo>
                    <a:pt x="1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42" name="Freeform 264"/>
            <p:cNvSpPr/>
            <p:nvPr/>
          </p:nvSpPr>
          <p:spPr>
            <a:xfrm>
              <a:off x="10188576" y="4875213"/>
              <a:ext cx="68263" cy="117475"/>
            </a:xfrm>
            <a:custGeom>
              <a:avLst/>
              <a:gdLst/>
              <a:ahLst/>
              <a:cxnLst>
                <a:cxn ang="0">
                  <a:pos x="68263" y="106106"/>
                </a:cxn>
                <a:cxn ang="0">
                  <a:pos x="37923" y="11368"/>
                </a:cxn>
                <a:cxn ang="0">
                  <a:pos x="15169" y="0"/>
                </a:cxn>
                <a:cxn ang="0">
                  <a:pos x="3792" y="22737"/>
                </a:cxn>
                <a:cxn ang="0">
                  <a:pos x="34131" y="117475"/>
                </a:cxn>
                <a:cxn ang="0">
                  <a:pos x="68263" y="106106"/>
                </a:cxn>
              </a:cxnLst>
              <a:pathLst>
                <a:path w="18" h="31">
                  <a:moveTo>
                    <a:pt x="18" y="28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9" y="1"/>
                    <a:pt x="6" y="0"/>
                    <a:pt x="4" y="0"/>
                  </a:cubicBezTo>
                  <a:cubicBezTo>
                    <a:pt x="1" y="1"/>
                    <a:pt x="0" y="4"/>
                    <a:pt x="1" y="6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8" y="28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43" name="Freeform 265"/>
            <p:cNvSpPr/>
            <p:nvPr/>
          </p:nvSpPr>
          <p:spPr>
            <a:xfrm>
              <a:off x="10080626" y="4910138"/>
              <a:ext cx="66675" cy="119063"/>
            </a:xfrm>
            <a:custGeom>
              <a:avLst/>
              <a:gdLst/>
              <a:ahLst/>
              <a:cxnLst>
                <a:cxn ang="0">
                  <a:pos x="66675" y="107900"/>
                </a:cxn>
                <a:cxn ang="0">
                  <a:pos x="37041" y="14882"/>
                </a:cxn>
                <a:cxn ang="0">
                  <a:pos x="14816" y="3720"/>
                </a:cxn>
                <a:cxn ang="0">
                  <a:pos x="3704" y="26045"/>
                </a:cxn>
                <a:cxn ang="0">
                  <a:pos x="33337" y="119063"/>
                </a:cxn>
                <a:cxn ang="0">
                  <a:pos x="66675" y="107900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2"/>
                    <a:pt x="6" y="0"/>
                    <a:pt x="4" y="1"/>
                  </a:cubicBezTo>
                  <a:cubicBezTo>
                    <a:pt x="1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8344" name="组合 467"/>
          <p:cNvGrpSpPr/>
          <p:nvPr/>
        </p:nvGrpSpPr>
        <p:grpSpPr>
          <a:xfrm>
            <a:off x="6973888" y="3683000"/>
            <a:ext cx="1044575" cy="1357313"/>
            <a:chOff x="7929563" y="2716213"/>
            <a:chExt cx="1592263" cy="2073275"/>
          </a:xfrm>
        </p:grpSpPr>
        <p:sp>
          <p:nvSpPr>
            <p:cNvPr id="8345" name="Freeform 141"/>
            <p:cNvSpPr/>
            <p:nvPr/>
          </p:nvSpPr>
          <p:spPr>
            <a:xfrm>
              <a:off x="7929563" y="2741613"/>
              <a:ext cx="1444625" cy="2025650"/>
            </a:xfrm>
            <a:custGeom>
              <a:avLst/>
              <a:gdLst/>
              <a:ahLst/>
              <a:cxnLst>
                <a:cxn ang="0">
                  <a:pos x="1444625" y="128015"/>
                </a:cxn>
                <a:cxn ang="0">
                  <a:pos x="1328304" y="11295"/>
                </a:cxn>
                <a:cxn ang="0">
                  <a:pos x="176356" y="7530"/>
                </a:cxn>
                <a:cxn ang="0">
                  <a:pos x="157595" y="7530"/>
                </a:cxn>
                <a:cxn ang="0">
                  <a:pos x="116320" y="0"/>
                </a:cxn>
                <a:cxn ang="0">
                  <a:pos x="108815" y="0"/>
                </a:cxn>
                <a:cxn ang="0">
                  <a:pos x="3752" y="105424"/>
                </a:cxn>
                <a:cxn ang="0">
                  <a:pos x="0" y="1920225"/>
                </a:cxn>
                <a:cxn ang="0">
                  <a:pos x="101311" y="2021884"/>
                </a:cxn>
                <a:cxn ang="0">
                  <a:pos x="112568" y="2021884"/>
                </a:cxn>
                <a:cxn ang="0">
                  <a:pos x="142586" y="2018119"/>
                </a:cxn>
                <a:cxn ang="0">
                  <a:pos x="172604" y="2021884"/>
                </a:cxn>
                <a:cxn ang="0">
                  <a:pos x="1324552" y="2025650"/>
                </a:cxn>
                <a:cxn ang="0">
                  <a:pos x="1440872" y="1908930"/>
                </a:cxn>
                <a:cxn ang="0">
                  <a:pos x="1444625" y="538416"/>
                </a:cxn>
                <a:cxn ang="0">
                  <a:pos x="1444625" y="128015"/>
                </a:cxn>
              </a:cxnLst>
              <a:pathLst>
                <a:path w="385" h="538">
                  <a:moveTo>
                    <a:pt x="385" y="34"/>
                  </a:moveTo>
                  <a:cubicBezTo>
                    <a:pt x="385" y="17"/>
                    <a:pt x="371" y="3"/>
                    <a:pt x="354" y="3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5" y="2"/>
                    <a:pt x="44" y="2"/>
                    <a:pt x="42" y="2"/>
                  </a:cubicBezTo>
                  <a:cubicBezTo>
                    <a:pt x="39" y="1"/>
                    <a:pt x="35" y="0"/>
                    <a:pt x="3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4" y="0"/>
                    <a:pt x="1" y="13"/>
                    <a:pt x="1" y="28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0" y="525"/>
                    <a:pt x="12" y="537"/>
                    <a:pt x="27" y="537"/>
                  </a:cubicBezTo>
                  <a:cubicBezTo>
                    <a:pt x="30" y="537"/>
                    <a:pt x="30" y="537"/>
                    <a:pt x="30" y="537"/>
                  </a:cubicBezTo>
                  <a:cubicBezTo>
                    <a:pt x="33" y="537"/>
                    <a:pt x="35" y="537"/>
                    <a:pt x="38" y="536"/>
                  </a:cubicBezTo>
                  <a:cubicBezTo>
                    <a:pt x="40" y="537"/>
                    <a:pt x="43" y="537"/>
                    <a:pt x="46" y="537"/>
                  </a:cubicBezTo>
                  <a:cubicBezTo>
                    <a:pt x="353" y="538"/>
                    <a:pt x="353" y="538"/>
                    <a:pt x="353" y="538"/>
                  </a:cubicBezTo>
                  <a:cubicBezTo>
                    <a:pt x="370" y="538"/>
                    <a:pt x="384" y="524"/>
                    <a:pt x="384" y="507"/>
                  </a:cubicBezTo>
                  <a:cubicBezTo>
                    <a:pt x="385" y="143"/>
                    <a:pt x="385" y="143"/>
                    <a:pt x="385" y="143"/>
                  </a:cubicBezTo>
                  <a:cubicBezTo>
                    <a:pt x="385" y="34"/>
                    <a:pt x="385" y="34"/>
                    <a:pt x="385" y="34"/>
                  </a:cubicBezTo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46" name="Freeform 142"/>
            <p:cNvSpPr/>
            <p:nvPr/>
          </p:nvSpPr>
          <p:spPr>
            <a:xfrm>
              <a:off x="8128001" y="2825751"/>
              <a:ext cx="1393825" cy="1941513"/>
            </a:xfrm>
            <a:custGeom>
              <a:avLst/>
              <a:gdLst/>
              <a:ahLst/>
              <a:cxnLst>
                <a:cxn ang="0">
                  <a:pos x="1390068" y="1824871"/>
                </a:cxn>
                <a:cxn ang="0">
                  <a:pos x="1269845" y="1941513"/>
                </a:cxn>
                <a:cxn ang="0">
                  <a:pos x="116465" y="1937750"/>
                </a:cxn>
                <a:cxn ang="0">
                  <a:pos x="0" y="1821109"/>
                </a:cxn>
                <a:cxn ang="0">
                  <a:pos x="3756" y="116641"/>
                </a:cxn>
                <a:cxn ang="0">
                  <a:pos x="123979" y="0"/>
                </a:cxn>
                <a:cxn ang="0">
                  <a:pos x="1273602" y="3762"/>
                </a:cxn>
                <a:cxn ang="0">
                  <a:pos x="1393825" y="120403"/>
                </a:cxn>
                <a:cxn ang="0">
                  <a:pos x="1390068" y="1824871"/>
                </a:cxn>
              </a:cxnLst>
              <a:pathLst>
                <a:path w="371" h="516">
                  <a:moveTo>
                    <a:pt x="370" y="485"/>
                  </a:moveTo>
                  <a:cubicBezTo>
                    <a:pt x="370" y="502"/>
                    <a:pt x="355" y="516"/>
                    <a:pt x="338" y="516"/>
                  </a:cubicBezTo>
                  <a:cubicBezTo>
                    <a:pt x="31" y="515"/>
                    <a:pt x="31" y="515"/>
                    <a:pt x="31" y="515"/>
                  </a:cubicBezTo>
                  <a:cubicBezTo>
                    <a:pt x="14" y="515"/>
                    <a:pt x="0" y="501"/>
                    <a:pt x="0" y="484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14"/>
                    <a:pt x="15" y="0"/>
                    <a:pt x="33" y="0"/>
                  </a:cubicBezTo>
                  <a:cubicBezTo>
                    <a:pt x="339" y="1"/>
                    <a:pt x="339" y="1"/>
                    <a:pt x="339" y="1"/>
                  </a:cubicBezTo>
                  <a:cubicBezTo>
                    <a:pt x="357" y="1"/>
                    <a:pt x="371" y="15"/>
                    <a:pt x="371" y="32"/>
                  </a:cubicBezTo>
                  <a:cubicBezTo>
                    <a:pt x="370" y="485"/>
                    <a:pt x="370" y="485"/>
                    <a:pt x="370" y="485"/>
                  </a:cubicBezTo>
                </a:path>
              </a:pathLst>
            </a:custGeom>
            <a:solidFill>
              <a:srgbClr val="203E5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47" name="Freeform 143"/>
            <p:cNvSpPr/>
            <p:nvPr/>
          </p:nvSpPr>
          <p:spPr>
            <a:xfrm>
              <a:off x="8181976" y="2817813"/>
              <a:ext cx="1208088" cy="1878013"/>
            </a:xfrm>
            <a:custGeom>
              <a:avLst/>
              <a:gdLst/>
              <a:ahLst/>
              <a:cxnLst>
                <a:cxn ang="0">
                  <a:pos x="1204912" y="1878013"/>
                </a:cxn>
                <a:cxn ang="0">
                  <a:pos x="0" y="1873250"/>
                </a:cxn>
                <a:cxn ang="0">
                  <a:pos x="6350" y="0"/>
                </a:cxn>
                <a:cxn ang="0">
                  <a:pos x="1208088" y="3175"/>
                </a:cxn>
                <a:cxn ang="0">
                  <a:pos x="1204912" y="1878013"/>
                </a:cxn>
              </a:cxnLst>
              <a:pathLst>
                <a:path w="761" h="1183">
                  <a:moveTo>
                    <a:pt x="759" y="1183"/>
                  </a:moveTo>
                  <a:lnTo>
                    <a:pt x="0" y="1180"/>
                  </a:lnTo>
                  <a:lnTo>
                    <a:pt x="4" y="0"/>
                  </a:lnTo>
                  <a:lnTo>
                    <a:pt x="761" y="2"/>
                  </a:lnTo>
                  <a:lnTo>
                    <a:pt x="759" y="1183"/>
                  </a:lnTo>
                  <a:close/>
                </a:path>
              </a:pathLst>
            </a:custGeom>
            <a:solidFill>
              <a:srgbClr val="FCFFF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48" name="Freeform 144"/>
            <p:cNvSpPr/>
            <p:nvPr/>
          </p:nvSpPr>
          <p:spPr>
            <a:xfrm>
              <a:off x="8181976" y="2817813"/>
              <a:ext cx="1208088" cy="1878013"/>
            </a:xfrm>
            <a:custGeom>
              <a:avLst/>
              <a:gdLst/>
              <a:ahLst/>
              <a:cxnLst>
                <a:cxn ang="0">
                  <a:pos x="1204912" y="1878013"/>
                </a:cxn>
                <a:cxn ang="0">
                  <a:pos x="0" y="1873250"/>
                </a:cxn>
                <a:cxn ang="0">
                  <a:pos x="6350" y="0"/>
                </a:cxn>
                <a:cxn ang="0">
                  <a:pos x="1208088" y="3175"/>
                </a:cxn>
                <a:cxn ang="0">
                  <a:pos x="1204912" y="1878013"/>
                </a:cxn>
              </a:cxnLst>
              <a:pathLst>
                <a:path w="761" h="1183">
                  <a:moveTo>
                    <a:pt x="759" y="1183"/>
                  </a:moveTo>
                  <a:lnTo>
                    <a:pt x="0" y="1180"/>
                  </a:lnTo>
                  <a:lnTo>
                    <a:pt x="4" y="0"/>
                  </a:lnTo>
                  <a:lnTo>
                    <a:pt x="761" y="2"/>
                  </a:lnTo>
                  <a:lnTo>
                    <a:pt x="759" y="1183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49" name="Freeform 145"/>
            <p:cNvSpPr/>
            <p:nvPr/>
          </p:nvSpPr>
          <p:spPr>
            <a:xfrm>
              <a:off x="8128001" y="2749551"/>
              <a:ext cx="1393825" cy="1855788"/>
            </a:xfrm>
            <a:custGeom>
              <a:avLst/>
              <a:gdLst/>
              <a:ahLst/>
              <a:cxnLst>
                <a:cxn ang="0">
                  <a:pos x="1390068" y="1739095"/>
                </a:cxn>
                <a:cxn ang="0">
                  <a:pos x="1269845" y="1855788"/>
                </a:cxn>
                <a:cxn ang="0">
                  <a:pos x="116465" y="1852023"/>
                </a:cxn>
                <a:cxn ang="0">
                  <a:pos x="0" y="1735331"/>
                </a:cxn>
                <a:cxn ang="0">
                  <a:pos x="3756" y="116692"/>
                </a:cxn>
                <a:cxn ang="0">
                  <a:pos x="123979" y="0"/>
                </a:cxn>
                <a:cxn ang="0">
                  <a:pos x="1273602" y="3764"/>
                </a:cxn>
                <a:cxn ang="0">
                  <a:pos x="1393825" y="120456"/>
                </a:cxn>
                <a:cxn ang="0">
                  <a:pos x="1390068" y="1739095"/>
                </a:cxn>
              </a:cxnLst>
              <a:pathLst>
                <a:path w="371" h="493">
                  <a:moveTo>
                    <a:pt x="370" y="462"/>
                  </a:moveTo>
                  <a:cubicBezTo>
                    <a:pt x="370" y="479"/>
                    <a:pt x="356" y="493"/>
                    <a:pt x="338" y="493"/>
                  </a:cubicBezTo>
                  <a:cubicBezTo>
                    <a:pt x="31" y="492"/>
                    <a:pt x="31" y="492"/>
                    <a:pt x="31" y="492"/>
                  </a:cubicBezTo>
                  <a:cubicBezTo>
                    <a:pt x="14" y="492"/>
                    <a:pt x="0" y="478"/>
                    <a:pt x="0" y="46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14"/>
                    <a:pt x="15" y="0"/>
                    <a:pt x="33" y="0"/>
                  </a:cubicBezTo>
                  <a:cubicBezTo>
                    <a:pt x="339" y="1"/>
                    <a:pt x="339" y="1"/>
                    <a:pt x="339" y="1"/>
                  </a:cubicBezTo>
                  <a:cubicBezTo>
                    <a:pt x="357" y="1"/>
                    <a:pt x="371" y="15"/>
                    <a:pt x="371" y="32"/>
                  </a:cubicBezTo>
                  <a:cubicBezTo>
                    <a:pt x="370" y="462"/>
                    <a:pt x="370" y="462"/>
                    <a:pt x="370" y="462"/>
                  </a:cubicBezTo>
                </a:path>
              </a:pathLst>
            </a:custGeom>
            <a:solidFill>
              <a:srgbClr val="29506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50" name="Freeform 146"/>
            <p:cNvSpPr/>
            <p:nvPr/>
          </p:nvSpPr>
          <p:spPr>
            <a:xfrm>
              <a:off x="8072438" y="2716213"/>
              <a:ext cx="225425" cy="2073275"/>
            </a:xfrm>
            <a:custGeom>
              <a:avLst/>
              <a:gdLst/>
              <a:ahLst/>
              <a:cxnLst>
                <a:cxn ang="0">
                  <a:pos x="221667" y="1967918"/>
                </a:cxn>
                <a:cxn ang="0">
                  <a:pos x="116469" y="2073275"/>
                </a:cxn>
                <a:cxn ang="0">
                  <a:pos x="105198" y="2073275"/>
                </a:cxn>
                <a:cxn ang="0">
                  <a:pos x="0" y="1967918"/>
                </a:cxn>
                <a:cxn ang="0">
                  <a:pos x="3757" y="109119"/>
                </a:cxn>
                <a:cxn ang="0">
                  <a:pos x="108955" y="3762"/>
                </a:cxn>
                <a:cxn ang="0">
                  <a:pos x="120226" y="3762"/>
                </a:cxn>
                <a:cxn ang="0">
                  <a:pos x="225425" y="109119"/>
                </a:cxn>
                <a:cxn ang="0">
                  <a:pos x="221667" y="1967918"/>
                </a:cxn>
              </a:cxnLst>
              <a:pathLst>
                <a:path w="60" h="551">
                  <a:moveTo>
                    <a:pt x="59" y="523"/>
                  </a:moveTo>
                  <a:cubicBezTo>
                    <a:pt x="59" y="539"/>
                    <a:pt x="46" y="551"/>
                    <a:pt x="31" y="551"/>
                  </a:cubicBezTo>
                  <a:cubicBezTo>
                    <a:pt x="28" y="551"/>
                    <a:pt x="28" y="551"/>
                    <a:pt x="28" y="551"/>
                  </a:cubicBezTo>
                  <a:cubicBezTo>
                    <a:pt x="12" y="551"/>
                    <a:pt x="0" y="538"/>
                    <a:pt x="0" y="523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13"/>
                    <a:pt x="14" y="0"/>
                    <a:pt x="29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48" y="1"/>
                    <a:pt x="60" y="13"/>
                    <a:pt x="60" y="29"/>
                  </a:cubicBezTo>
                  <a:cubicBezTo>
                    <a:pt x="59" y="523"/>
                    <a:pt x="59" y="523"/>
                    <a:pt x="59" y="523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51" name="Freeform 147"/>
            <p:cNvSpPr/>
            <p:nvPr/>
          </p:nvSpPr>
          <p:spPr>
            <a:xfrm>
              <a:off x="8526463" y="3260726"/>
              <a:ext cx="676275" cy="79375"/>
            </a:xfrm>
            <a:custGeom>
              <a:avLst/>
              <a:gdLst/>
              <a:ahLst/>
              <a:cxnLst>
                <a:cxn ang="0">
                  <a:pos x="676275" y="41577"/>
                </a:cxn>
                <a:cxn ang="0">
                  <a:pos x="638704" y="79375"/>
                </a:cxn>
                <a:cxn ang="0">
                  <a:pos x="37570" y="79375"/>
                </a:cxn>
                <a:cxn ang="0">
                  <a:pos x="0" y="41577"/>
                </a:cxn>
                <a:cxn ang="0">
                  <a:pos x="37570" y="0"/>
                </a:cxn>
                <a:cxn ang="0">
                  <a:pos x="638704" y="3779"/>
                </a:cxn>
                <a:cxn ang="0">
                  <a:pos x="676275" y="41577"/>
                </a:cxn>
              </a:cxnLst>
              <a:pathLst>
                <a:path w="180" h="21">
                  <a:moveTo>
                    <a:pt x="180" y="11"/>
                  </a:moveTo>
                  <a:cubicBezTo>
                    <a:pt x="180" y="17"/>
                    <a:pt x="176" y="21"/>
                    <a:pt x="17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5" y="21"/>
                    <a:pt x="0" y="16"/>
                    <a:pt x="0" y="11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70" y="1"/>
                    <a:pt x="170" y="1"/>
                    <a:pt x="170" y="1"/>
                  </a:cubicBezTo>
                  <a:cubicBezTo>
                    <a:pt x="176" y="1"/>
                    <a:pt x="180" y="5"/>
                    <a:pt x="180" y="11"/>
                  </a:cubicBezTo>
                  <a:close/>
                </a:path>
              </a:pathLst>
            </a:custGeom>
            <a:solidFill>
              <a:srgbClr val="FFFCE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52" name="Freeform 167"/>
            <p:cNvSpPr/>
            <p:nvPr/>
          </p:nvSpPr>
          <p:spPr>
            <a:xfrm>
              <a:off x="7932738" y="2998788"/>
              <a:ext cx="142875" cy="142875"/>
            </a:xfrm>
            <a:custGeom>
              <a:avLst/>
              <a:gdLst/>
              <a:ahLst/>
              <a:cxnLst>
                <a:cxn ang="0">
                  <a:pos x="142875" y="0"/>
                </a:cxn>
                <a:cxn ang="0">
                  <a:pos x="0" y="142875"/>
                </a:cxn>
                <a:cxn ang="0">
                  <a:pos x="0" y="142875"/>
                </a:cxn>
                <a:cxn ang="0">
                  <a:pos x="142875" y="0"/>
                </a:cxn>
                <a:cxn ang="0">
                  <a:pos x="142875" y="0"/>
                </a:cxn>
              </a:cxnLst>
              <a:pathLst>
                <a:path w="90" h="90">
                  <a:moveTo>
                    <a:pt x="90" y="0"/>
                  </a:moveTo>
                  <a:lnTo>
                    <a:pt x="0" y="90"/>
                  </a:lnTo>
                  <a:lnTo>
                    <a:pt x="0" y="90"/>
                  </a:lnTo>
                  <a:lnTo>
                    <a:pt x="90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A169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53" name="Freeform 168"/>
            <p:cNvSpPr/>
            <p:nvPr/>
          </p:nvSpPr>
          <p:spPr>
            <a:xfrm>
              <a:off x="7932738" y="2998788"/>
              <a:ext cx="142875" cy="142875"/>
            </a:xfrm>
            <a:custGeom>
              <a:avLst/>
              <a:gdLst/>
              <a:ahLst/>
              <a:cxnLst>
                <a:cxn ang="0">
                  <a:pos x="142875" y="0"/>
                </a:cxn>
                <a:cxn ang="0">
                  <a:pos x="0" y="142875"/>
                </a:cxn>
                <a:cxn ang="0">
                  <a:pos x="0" y="142875"/>
                </a:cxn>
                <a:cxn ang="0">
                  <a:pos x="142875" y="0"/>
                </a:cxn>
                <a:cxn ang="0">
                  <a:pos x="142875" y="0"/>
                </a:cxn>
              </a:cxnLst>
              <a:pathLst>
                <a:path w="90" h="90">
                  <a:moveTo>
                    <a:pt x="90" y="0"/>
                  </a:moveTo>
                  <a:lnTo>
                    <a:pt x="0" y="90"/>
                  </a:lnTo>
                  <a:lnTo>
                    <a:pt x="0" y="90"/>
                  </a:lnTo>
                  <a:lnTo>
                    <a:pt x="90" y="0"/>
                  </a:lnTo>
                  <a:lnTo>
                    <a:pt x="90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54" name="Freeform 169"/>
            <p:cNvSpPr/>
            <p:nvPr/>
          </p:nvSpPr>
          <p:spPr>
            <a:xfrm>
              <a:off x="8289926" y="2749551"/>
              <a:ext cx="38100" cy="38100"/>
            </a:xfrm>
            <a:custGeom>
              <a:avLst/>
              <a:gdLst/>
              <a:ahLst/>
              <a:cxnLst>
                <a:cxn ang="0">
                  <a:pos x="38100" y="0"/>
                </a:cxn>
                <a:cxn ang="0">
                  <a:pos x="0" y="38100"/>
                </a:cxn>
                <a:cxn ang="0">
                  <a:pos x="0" y="38100"/>
                </a:cxn>
                <a:cxn ang="0">
                  <a:pos x="38100" y="0"/>
                </a:cxn>
                <a:cxn ang="0">
                  <a:pos x="38100" y="0"/>
                </a:cxn>
              </a:cxnLst>
              <a:pathLst>
                <a:path w="10" h="10">
                  <a:moveTo>
                    <a:pt x="10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23445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55" name="Freeform 170"/>
            <p:cNvSpPr/>
            <p:nvPr/>
          </p:nvSpPr>
          <p:spPr>
            <a:xfrm>
              <a:off x="8075613" y="2787651"/>
              <a:ext cx="214313" cy="211138"/>
            </a:xfrm>
            <a:custGeom>
              <a:avLst/>
              <a:gdLst/>
              <a:ahLst/>
              <a:cxnLst>
                <a:cxn ang="0">
                  <a:pos x="214313" y="0"/>
                </a:cxn>
                <a:cxn ang="0">
                  <a:pos x="0" y="211138"/>
                </a:cxn>
                <a:cxn ang="0">
                  <a:pos x="0" y="211138"/>
                </a:cxn>
                <a:cxn ang="0">
                  <a:pos x="214313" y="0"/>
                </a:cxn>
                <a:cxn ang="0">
                  <a:pos x="214313" y="0"/>
                </a:cxn>
              </a:cxnLst>
              <a:pathLst>
                <a:path w="57" h="56">
                  <a:moveTo>
                    <a:pt x="57" y="0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57" y="0"/>
                    <a:pt x="57" y="0"/>
                  </a:cubicBezTo>
                </a:path>
              </a:pathLst>
            </a:custGeom>
            <a:solidFill>
              <a:srgbClr val="051F3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8356" name="文本框 1"/>
          <p:cNvSpPr txBox="1"/>
          <p:nvPr/>
        </p:nvSpPr>
        <p:spPr>
          <a:xfrm rot="1800000" flipH="1">
            <a:off x="-7913687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357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358" name="文本框 1"/>
          <p:cNvSpPr txBox="1"/>
          <p:nvPr/>
        </p:nvSpPr>
        <p:spPr>
          <a:xfrm rot="1800000" flipH="1">
            <a:off x="21783675" y="2911475"/>
            <a:ext cx="3494088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359" name="文本框 1"/>
          <p:cNvSpPr txBox="1"/>
          <p:nvPr/>
        </p:nvSpPr>
        <p:spPr>
          <a:xfrm rot="1800000" flipH="1">
            <a:off x="16140113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360" name="文本框 1"/>
          <p:cNvSpPr txBox="1"/>
          <p:nvPr/>
        </p:nvSpPr>
        <p:spPr>
          <a:xfrm rot="1800000" flipH="1">
            <a:off x="40649525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361" name="文本框 1"/>
          <p:cNvSpPr txBox="1"/>
          <p:nvPr/>
        </p:nvSpPr>
        <p:spPr>
          <a:xfrm rot="1800000" flipH="1">
            <a:off x="-41978262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362" name="文本框 1"/>
          <p:cNvSpPr txBox="1"/>
          <p:nvPr/>
        </p:nvSpPr>
        <p:spPr>
          <a:xfrm rot="1800000" flipH="1">
            <a:off x="-30572075" y="2911475"/>
            <a:ext cx="3494088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363" name="文本框 1"/>
          <p:cNvSpPr txBox="1"/>
          <p:nvPr/>
        </p:nvSpPr>
        <p:spPr>
          <a:xfrm rot="1800000" flipH="1">
            <a:off x="-36215637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364" name="文本框 1"/>
          <p:cNvSpPr txBox="1"/>
          <p:nvPr/>
        </p:nvSpPr>
        <p:spPr>
          <a:xfrm rot="1800000" flipH="1">
            <a:off x="-11706225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4742" name="文本框 1"/>
          <p:cNvSpPr txBox="1"/>
          <p:nvPr/>
        </p:nvSpPr>
        <p:spPr>
          <a:xfrm>
            <a:off x="80963" y="0"/>
            <a:ext cx="4605337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义务教育人教版六年级上册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椭圆 1"/>
          <p:cNvSpPr/>
          <p:nvPr/>
        </p:nvSpPr>
        <p:spPr>
          <a:xfrm>
            <a:off x="2966525" y="470975"/>
            <a:ext cx="3048000" cy="304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>
            <a:off x="4490720" y="470535"/>
            <a:ext cx="0" cy="30480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3413125" y="881380"/>
            <a:ext cx="2155190" cy="215519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H="1" flipV="1">
            <a:off x="3971925" y="587375"/>
            <a:ext cx="1066800" cy="28194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4200525" y="511175"/>
            <a:ext cx="609600" cy="29718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 flipV="1">
            <a:off x="3667125" y="741045"/>
            <a:ext cx="1714500" cy="250825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2966720" y="1994535"/>
            <a:ext cx="151384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3001645" y="2016125"/>
            <a:ext cx="1452880" cy="3276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V="1">
            <a:off x="3133725" y="1994535"/>
            <a:ext cx="1392555" cy="65024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椭圆 2"/>
          <p:cNvSpPr/>
          <p:nvPr/>
        </p:nvSpPr>
        <p:spPr>
          <a:xfrm>
            <a:off x="4454525" y="1958975"/>
            <a:ext cx="72000" cy="7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3249930" y="2016125"/>
            <a:ext cx="1204595" cy="84264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3420110" y="2016125"/>
            <a:ext cx="1070610" cy="109156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3667125" y="1994535"/>
            <a:ext cx="823595" cy="125984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组合 22"/>
          <p:cNvGrpSpPr/>
          <p:nvPr/>
        </p:nvGrpSpPr>
        <p:grpSpPr>
          <a:xfrm>
            <a:off x="1596390" y="3875405"/>
            <a:ext cx="5855970" cy="1089025"/>
            <a:chOff x="2011" y="5158"/>
            <a:chExt cx="9222" cy="1715"/>
          </a:xfrm>
        </p:grpSpPr>
        <p:pic>
          <p:nvPicPr>
            <p:cNvPr id="22550" name="Picture 10" descr="E:\新画人物图\女01 11拷贝.png女01 11拷贝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9796" y="5177"/>
              <a:ext cx="1437" cy="1696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19" name="组合 18"/>
            <p:cNvGrpSpPr/>
            <p:nvPr/>
          </p:nvGrpSpPr>
          <p:grpSpPr>
            <a:xfrm>
              <a:off x="2011" y="5158"/>
              <a:ext cx="7474" cy="1501"/>
              <a:chOff x="-3480" y="-3289"/>
              <a:chExt cx="7474" cy="1501"/>
            </a:xfrm>
          </p:grpSpPr>
          <p:sp>
            <p:nvSpPr>
              <p:cNvPr id="20" name="文本框 19"/>
              <p:cNvSpPr txBox="1"/>
              <p:nvPr/>
            </p:nvSpPr>
            <p:spPr>
              <a:xfrm>
                <a:off x="-3460" y="-3289"/>
                <a:ext cx="7454" cy="1501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r>
                  <a:rPr lang="zh-CN" altLang="en-US" sz="2800" b="1">
                    <a:latin typeface="楷体" panose="02010609060101010101" charset="-122"/>
                    <a:ea typeface="楷体" panose="02010609060101010101" charset="-122"/>
                    <a:sym typeface="+mn-ea"/>
                  </a:rPr>
                  <a:t>一个圆里的半径有无数条，直径有无数条。</a:t>
                </a:r>
                <a:endParaRPr lang="zh-CN" altLang="en-US" sz="2800" b="1">
                  <a:latin typeface="楷体" panose="02010609060101010101" charset="-122"/>
                  <a:ea typeface="楷体" panose="02010609060101010101" charset="-122"/>
                  <a:sym typeface="+mn-ea"/>
                </a:endParaRPr>
              </a:p>
            </p:txBody>
          </p:sp>
          <p:sp>
            <p:nvSpPr>
              <p:cNvPr id="22" name="圆角矩形标注 21"/>
              <p:cNvSpPr/>
              <p:nvPr/>
            </p:nvSpPr>
            <p:spPr>
              <a:xfrm>
                <a:off x="-3480" y="-3270"/>
                <a:ext cx="7072" cy="1482"/>
              </a:xfrm>
              <a:prstGeom prst="wedgeRoundRectCallout">
                <a:avLst>
                  <a:gd name="adj1" fmla="val 58696"/>
                  <a:gd name="adj2" fmla="val 24831"/>
                  <a:gd name="adj3" fmla="val 16667"/>
                </a:avLst>
              </a:prstGeom>
              <a:noFill/>
              <a:ln w="19050">
                <a:solidFill>
                  <a:srgbClr val="0070C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sp>
        <p:nvSpPr>
          <p:cNvPr id="11" name="文本框 10"/>
          <p:cNvSpPr txBox="1"/>
          <p:nvPr/>
        </p:nvSpPr>
        <p:spPr>
          <a:xfrm>
            <a:off x="712470" y="215900"/>
            <a:ext cx="125539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zh-CN" sz="2800" b="1">
                <a:solidFill>
                  <a:srgbClr val="DD13DB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画一画</a:t>
            </a:r>
            <a:endParaRPr lang="zh-CN" altLang="zh-CN" sz="2800" b="1">
              <a:solidFill>
                <a:srgbClr val="DD13DB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6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4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2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椭圆 10"/>
          <p:cNvSpPr/>
          <p:nvPr/>
        </p:nvSpPr>
        <p:spPr>
          <a:xfrm>
            <a:off x="1227895" y="864675"/>
            <a:ext cx="3048000" cy="304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5" name="直接连接符 14"/>
          <p:cNvCxnSpPr/>
          <p:nvPr/>
        </p:nvCxnSpPr>
        <p:spPr>
          <a:xfrm>
            <a:off x="2752090" y="864235"/>
            <a:ext cx="0" cy="30480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1228090" y="2388235"/>
            <a:ext cx="151384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V="1">
            <a:off x="1681480" y="2388235"/>
            <a:ext cx="1070610" cy="109156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1674495" y="1324610"/>
            <a:ext cx="2155190" cy="215519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椭圆 25"/>
          <p:cNvSpPr/>
          <p:nvPr/>
        </p:nvSpPr>
        <p:spPr>
          <a:xfrm>
            <a:off x="2715895" y="2352675"/>
            <a:ext cx="72000" cy="7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2533" t="38024" r="267" b="42615"/>
          <a:stretch>
            <a:fillRect/>
          </a:stretch>
        </p:blipFill>
        <p:spPr>
          <a:xfrm>
            <a:off x="1228090" y="2388235"/>
            <a:ext cx="4152900" cy="61595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2533" t="38024" r="267" b="42615"/>
          <a:stretch>
            <a:fillRect/>
          </a:stretch>
        </p:blipFill>
        <p:spPr>
          <a:xfrm rot="18840000">
            <a:off x="1268730" y="1897380"/>
            <a:ext cx="4152900" cy="61595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2533" t="38024" r="267" b="42615"/>
          <a:stretch>
            <a:fillRect/>
          </a:stretch>
        </p:blipFill>
        <p:spPr>
          <a:xfrm rot="2700000">
            <a:off x="809625" y="2680335"/>
            <a:ext cx="4152900" cy="61595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2533" t="38024" r="267" b="42615"/>
          <a:stretch>
            <a:fillRect/>
          </a:stretch>
        </p:blipFill>
        <p:spPr>
          <a:xfrm rot="5400000">
            <a:off x="357505" y="2633345"/>
            <a:ext cx="4152900" cy="615950"/>
          </a:xfrm>
          <a:prstGeom prst="rect">
            <a:avLst/>
          </a:prstGeom>
        </p:spPr>
      </p:pic>
      <p:grpSp>
        <p:nvGrpSpPr>
          <p:cNvPr id="31" name="组合 30"/>
          <p:cNvGrpSpPr/>
          <p:nvPr/>
        </p:nvGrpSpPr>
        <p:grpSpPr>
          <a:xfrm>
            <a:off x="5380959" y="1582420"/>
            <a:ext cx="3465009" cy="3230005"/>
            <a:chOff x="-2474" y="-233"/>
            <a:chExt cx="5457" cy="5087"/>
          </a:xfrm>
        </p:grpSpPr>
        <p:pic>
          <p:nvPicPr>
            <p:cNvPr id="32" name="图片 22547" descr="E:\新画人物图\男0114 拷贝.png男0114 拷贝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1581" y="3217"/>
              <a:ext cx="1402" cy="1637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33" name="组合 32"/>
            <p:cNvGrpSpPr/>
            <p:nvPr/>
          </p:nvGrpSpPr>
          <p:grpSpPr>
            <a:xfrm>
              <a:off x="-2474" y="-233"/>
              <a:ext cx="5457" cy="2988"/>
              <a:chOff x="-2555" y="-3289"/>
              <a:chExt cx="5457" cy="2988"/>
            </a:xfrm>
          </p:grpSpPr>
          <p:sp>
            <p:nvSpPr>
              <p:cNvPr id="34" name="文本框 33"/>
              <p:cNvSpPr txBox="1"/>
              <p:nvPr/>
            </p:nvSpPr>
            <p:spPr>
              <a:xfrm>
                <a:off x="-2485" y="-3289"/>
                <a:ext cx="5176" cy="2409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r>
                  <a:rPr lang="zh-CN" altLang="en-US" sz="2800" b="1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  <a:sym typeface="+mn-ea"/>
                  </a:rPr>
                  <a:t>同一圆内，所有的半径都相等，所有的直径都相等，直径长度是半径的2倍。</a:t>
                </a:r>
                <a:endParaRPr lang="zh-CN" altLang="en-US" sz="2800" b="1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endParaRPr>
              </a:p>
            </p:txBody>
          </p:sp>
          <p:sp>
            <p:nvSpPr>
              <p:cNvPr id="35" name="圆角矩形标注 34"/>
              <p:cNvSpPr/>
              <p:nvPr/>
            </p:nvSpPr>
            <p:spPr>
              <a:xfrm>
                <a:off x="-2555" y="-3270"/>
                <a:ext cx="5457" cy="2969"/>
              </a:xfrm>
              <a:prstGeom prst="wedgeRoundRectCallout">
                <a:avLst>
                  <a:gd name="adj1" fmla="val 31075"/>
                  <a:gd name="adj2" fmla="val 66782"/>
                  <a:gd name="adj3" fmla="val 16667"/>
                </a:avLst>
              </a:prstGeom>
              <a:noFill/>
              <a:ln w="19050">
                <a:solidFill>
                  <a:srgbClr val="0070C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文本框 1"/>
          <p:cNvSpPr txBox="1"/>
          <p:nvPr/>
        </p:nvSpPr>
        <p:spPr>
          <a:xfrm>
            <a:off x="550545" y="177800"/>
            <a:ext cx="125539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zh-CN" sz="2800" b="1">
                <a:solidFill>
                  <a:srgbClr val="DD13DB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量一量</a:t>
            </a:r>
            <a:endParaRPr lang="zh-CN" altLang="zh-CN" sz="2800" b="1">
              <a:solidFill>
                <a:srgbClr val="DD13DB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0" name="组合 9"/>
          <p:cNvGrpSpPr/>
          <p:nvPr/>
        </p:nvGrpSpPr>
        <p:grpSpPr>
          <a:xfrm>
            <a:off x="845185" y="476250"/>
            <a:ext cx="7000875" cy="1530350"/>
            <a:chOff x="1541" y="840"/>
            <a:chExt cx="11025" cy="2410"/>
          </a:xfrm>
        </p:grpSpPr>
        <p:sp>
          <p:nvSpPr>
            <p:cNvPr id="22" name="AutoShape 27"/>
            <p:cNvSpPr>
              <a:spLocks noChangeArrowheads="1"/>
            </p:cNvSpPr>
            <p:nvPr/>
          </p:nvSpPr>
          <p:spPr bwMode="auto">
            <a:xfrm>
              <a:off x="4252" y="1090"/>
              <a:ext cx="8315" cy="1561"/>
            </a:xfrm>
            <a:prstGeom prst="wedgeRoundRectCallout">
              <a:avLst>
                <a:gd name="adj1" fmla="val -58622"/>
                <a:gd name="adj2" fmla="val 10794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0070C0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>
                <a:buFont typeface="Arial" panose="020B0604020202020204" pitchFamily="34" charset="0"/>
                <a:buNone/>
              </a:pPr>
              <a:r>
                <a:rPr lang="zh-CN" altLang="en-US" sz="2800" b="1" dirty="0">
                  <a:solidFill>
                    <a:srgbClr val="000000"/>
                  </a:solidFill>
                  <a:latin typeface="楷体" panose="02010609060101010101" charset="-122"/>
                  <a:ea typeface="楷体" panose="02010609060101010101" charset="-122"/>
                </a:rPr>
                <a:t>圆的中心位置是由什么决定的？半径决定圆的什么？</a:t>
              </a:r>
              <a:endParaRPr lang="zh-CN" altLang="en-US" sz="28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pic>
          <p:nvPicPr>
            <p:cNvPr id="27" name="图片 26" descr="E:\新画人物图\书本 拷贝.png书本 拷贝"/>
            <p:cNvPicPr>
              <a:picLocks noChangeAspect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>
            <a:xfrm flipH="1">
              <a:off x="1541" y="840"/>
              <a:ext cx="1914" cy="2410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1085850" y="2171065"/>
            <a:ext cx="7061200" cy="2557780"/>
            <a:chOff x="1710" y="3419"/>
            <a:chExt cx="11120" cy="4028"/>
          </a:xfrm>
        </p:grpSpPr>
        <p:sp>
          <p:nvSpPr>
            <p:cNvPr id="25" name="AutoShape 27"/>
            <p:cNvSpPr>
              <a:spLocks noChangeArrowheads="1"/>
            </p:cNvSpPr>
            <p:nvPr/>
          </p:nvSpPr>
          <p:spPr bwMode="auto">
            <a:xfrm>
              <a:off x="1710" y="3978"/>
              <a:ext cx="8437" cy="1598"/>
            </a:xfrm>
            <a:prstGeom prst="wedgeRoundRectCallout">
              <a:avLst>
                <a:gd name="adj1" fmla="val 58157"/>
                <a:gd name="adj2" fmla="val -2819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>
                <a:buFont typeface="Arial" panose="020B0604020202020204" pitchFamily="34" charset="0"/>
                <a:buNone/>
              </a:pPr>
              <a:r>
                <a:rPr lang="zh-CN" altLang="en-US" sz="2800" b="1" dirty="0">
                  <a:solidFill>
                    <a:srgbClr val="000000"/>
                  </a:solidFill>
                  <a:latin typeface="楷体" panose="02010609060101010101" charset="-122"/>
                  <a:ea typeface="楷体" panose="02010609060101010101" charset="-122"/>
                </a:rPr>
                <a:t>圆心确定了，圆的中心位置就确定了。半径决定了圆的大小。</a:t>
              </a:r>
              <a:endParaRPr lang="zh-CN" altLang="en-US" sz="28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pic>
          <p:nvPicPr>
            <p:cNvPr id="14" name="图片 13" descr="女04 拷贝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908" y="3419"/>
              <a:ext cx="1922" cy="4028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0242" name="组合 62"/>
          <p:cNvGrpSpPr>
            <a:grpSpLocks noChangeAspect="1"/>
          </p:cNvGrpSpPr>
          <p:nvPr/>
        </p:nvGrpSpPr>
        <p:grpSpPr>
          <a:xfrm>
            <a:off x="2185988" y="3490595"/>
            <a:ext cx="1655762" cy="1255713"/>
            <a:chOff x="0" y="0"/>
            <a:chExt cx="2206625" cy="1673225"/>
          </a:xfrm>
        </p:grpSpPr>
        <p:pic>
          <p:nvPicPr>
            <p:cNvPr id="14338" name="Picture 27" descr="E:\2015春（伍倩倩）\六年级上册课件\a41a.tif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65175" y="231775"/>
              <a:ext cx="1209675" cy="1209675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14339" name="组合 60"/>
            <p:cNvGrpSpPr>
              <a:grpSpLocks noChangeAspect="1"/>
            </p:cNvGrpSpPr>
            <p:nvPr/>
          </p:nvGrpSpPr>
          <p:grpSpPr>
            <a:xfrm>
              <a:off x="0" y="0"/>
              <a:ext cx="2206625" cy="1673225"/>
              <a:chOff x="0" y="0"/>
              <a:chExt cx="2206625" cy="1673225"/>
            </a:xfrm>
          </p:grpSpPr>
          <p:grpSp>
            <p:nvGrpSpPr>
              <p:cNvPr id="14340" name="组合 59"/>
              <p:cNvGrpSpPr>
                <a:grpSpLocks noChangeAspect="1"/>
              </p:cNvGrpSpPr>
              <p:nvPr/>
            </p:nvGrpSpPr>
            <p:grpSpPr>
              <a:xfrm>
                <a:off x="0" y="0"/>
                <a:ext cx="2206625" cy="1673225"/>
                <a:chOff x="0" y="0"/>
                <a:chExt cx="2206625" cy="1673225"/>
              </a:xfrm>
            </p:grpSpPr>
            <p:pic>
              <p:nvPicPr>
                <p:cNvPr id="14341" name="Picture 21" descr="E:\2015春（伍倩倩）\六年级上册课件\a41c.tif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0" y="807358"/>
                  <a:ext cx="393700" cy="15240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14342" name="Picture 28" descr="E:\2015春（伍倩倩）\六年级上册课件\a41b.tif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33400" y="0"/>
                  <a:ext cx="1673225" cy="167322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grpSp>
          <p:pic>
            <p:nvPicPr>
              <p:cNvPr id="14343" name="Picture 29" descr="E:\2015春（伍倩倩）\六年级上册课件\a41d.tif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4700" y="241300"/>
                <a:ext cx="1192213" cy="119062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grpSp>
        <p:nvGrpSpPr>
          <p:cNvPr id="10249" name="组合 58"/>
          <p:cNvGrpSpPr>
            <a:grpSpLocks noChangeAspect="1"/>
          </p:cNvGrpSpPr>
          <p:nvPr/>
        </p:nvGrpSpPr>
        <p:grpSpPr>
          <a:xfrm>
            <a:off x="5716588" y="2122170"/>
            <a:ext cx="1684337" cy="1255713"/>
            <a:chOff x="0" y="0"/>
            <a:chExt cx="2247447" cy="1673225"/>
          </a:xfrm>
        </p:grpSpPr>
        <p:grpSp>
          <p:nvGrpSpPr>
            <p:cNvPr id="14345" name="组合 57"/>
            <p:cNvGrpSpPr>
              <a:grpSpLocks noChangeAspect="1"/>
            </p:cNvGrpSpPr>
            <p:nvPr/>
          </p:nvGrpSpPr>
          <p:grpSpPr>
            <a:xfrm>
              <a:off x="0" y="231775"/>
              <a:ext cx="2015672" cy="1209675"/>
              <a:chOff x="0" y="0"/>
              <a:chExt cx="2015672" cy="1209675"/>
            </a:xfrm>
          </p:grpSpPr>
          <p:pic>
            <p:nvPicPr>
              <p:cNvPr id="14346" name="Picture 26" descr="E:\2015春（伍倩倩）\六年级上册课件\a41a.tif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805997" y="0"/>
                <a:ext cx="1209675" cy="1209675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4347" name="Picture 21" descr="E:\2015春（伍倩倩）\六年级上册课件\a41c.t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530225"/>
                <a:ext cx="393700" cy="152400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pic>
          <p:nvPicPr>
            <p:cNvPr id="14348" name="Picture 24" descr="E:\2015春（伍倩倩）\六年级上册课件\a41b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4222" y="0"/>
              <a:ext cx="1673225" cy="1673225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0254" name="Picture 25" descr="E:\2015春（伍倩倩）\六年级上册课件\a41d.t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7775" y="2303145"/>
            <a:ext cx="893763" cy="89376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255" name="组合 56"/>
          <p:cNvGrpSpPr>
            <a:grpSpLocks noChangeAspect="1"/>
          </p:cNvGrpSpPr>
          <p:nvPr/>
        </p:nvGrpSpPr>
        <p:grpSpPr>
          <a:xfrm>
            <a:off x="3892550" y="2303145"/>
            <a:ext cx="1492250" cy="908050"/>
            <a:chOff x="0" y="0"/>
            <a:chExt cx="1988909" cy="1209675"/>
          </a:xfrm>
        </p:grpSpPr>
        <p:pic>
          <p:nvPicPr>
            <p:cNvPr id="14351" name="Picture 19" descr="E:\2015春（伍倩倩）\六年级上册课件\a41a.tif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79234" y="0"/>
              <a:ext cx="1209675" cy="120967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352" name="Picture 21" descr="E:\2015春（伍倩倩）\六年级上册课件\a41c.t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49728"/>
              <a:ext cx="393700" cy="152400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0258" name="Picture 20" descr="E:\2015春（伍倩倩）\六年级上册课件\a41b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3713" y="2130108"/>
            <a:ext cx="1254125" cy="1254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54" name="TextBox 8"/>
          <p:cNvSpPr txBox="1"/>
          <p:nvPr/>
        </p:nvSpPr>
        <p:spPr>
          <a:xfrm>
            <a:off x="387350" y="768033"/>
            <a:ext cx="8286750" cy="10388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10000"/>
              </a:lnSpc>
            </a:pPr>
            <a:r>
              <a:rPr lang="en-US" altLang="zh-CN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    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用圆可以设计许多漂亮的图案。下面的图形就是用圆规和直尺一步一步画出来的。</a:t>
            </a:r>
            <a:endParaRPr lang="zh-CN" altLang="en-US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14355" name="Picture 18" descr="E:\2015春（伍倩倩）\六年级上册课件\a41.t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913" y="2831783"/>
            <a:ext cx="906462" cy="9096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61" name="Picture 19" descr="E:\2015春（伍倩倩）\六年级上册课件\a41a.t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62250" y="2303145"/>
            <a:ext cx="908050" cy="908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62" name="Picture 31" descr="E:\2015春（伍倩倩）\六年级上册课件\a41e.t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67013" y="3665220"/>
            <a:ext cx="549275" cy="5492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263" name="组合 65"/>
          <p:cNvGrpSpPr>
            <a:grpSpLocks noChangeAspect="1"/>
          </p:cNvGrpSpPr>
          <p:nvPr/>
        </p:nvGrpSpPr>
        <p:grpSpPr>
          <a:xfrm>
            <a:off x="3902075" y="3490595"/>
            <a:ext cx="1654175" cy="1255713"/>
            <a:chOff x="0" y="0"/>
            <a:chExt cx="2206623" cy="1673225"/>
          </a:xfrm>
        </p:grpSpPr>
        <p:pic>
          <p:nvPicPr>
            <p:cNvPr id="14359" name="Picture 27" descr="E:\2015春（伍倩倩）\六年级上册课件\a41a.tif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65173" y="231775"/>
              <a:ext cx="1209675" cy="1209675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14360" name="组合 63"/>
            <p:cNvGrpSpPr>
              <a:grpSpLocks noChangeAspect="1"/>
            </p:cNvGrpSpPr>
            <p:nvPr/>
          </p:nvGrpSpPr>
          <p:grpSpPr>
            <a:xfrm>
              <a:off x="0" y="0"/>
              <a:ext cx="2206623" cy="1673225"/>
              <a:chOff x="0" y="0"/>
              <a:chExt cx="2206623" cy="1673225"/>
            </a:xfrm>
          </p:grpSpPr>
          <p:pic>
            <p:nvPicPr>
              <p:cNvPr id="14361" name="Picture 21" descr="E:\2015春（伍倩倩）\六年级上册课件\a41c.t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774700"/>
                <a:ext cx="393700" cy="1524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4362" name="Picture 28" descr="E:\2015春（伍倩倩）\六年级上册课件\a41b.ti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3398" y="0"/>
                <a:ext cx="1673225" cy="167322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pic>
          <p:nvPicPr>
            <p:cNvPr id="14363" name="Picture 29" descr="E:\2015春（伍倩倩）\六年级上册课件\a41d.t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4698" y="241300"/>
              <a:ext cx="1192213" cy="11906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364" name="Picture 31" descr="E:\2015春（伍倩倩）\六年级上册课件\a41e.ti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4698" y="228600"/>
              <a:ext cx="731837" cy="731837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0270" name="Picture 35" descr="E:\2015春（伍倩倩）\六年级上册课件\a41h.t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79925" y="4017645"/>
            <a:ext cx="547688" cy="549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71" name="Picture 36" descr="E:\2015春（伍倩倩）\六年级上册课件\a41f.t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35525" y="3658870"/>
            <a:ext cx="549275" cy="549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72" name="Picture 37" descr="E:\2015春（伍倩倩）\六年级上册课件\a41g.t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33938" y="4016058"/>
            <a:ext cx="549275" cy="5492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273" name="组合 83"/>
          <p:cNvGrpSpPr>
            <a:grpSpLocks noChangeAspect="1"/>
          </p:cNvGrpSpPr>
          <p:nvPr/>
        </p:nvGrpSpPr>
        <p:grpSpPr>
          <a:xfrm>
            <a:off x="5743575" y="3490595"/>
            <a:ext cx="1655763" cy="1255713"/>
            <a:chOff x="0" y="0"/>
            <a:chExt cx="2206623" cy="1673225"/>
          </a:xfrm>
        </p:grpSpPr>
        <p:grpSp>
          <p:nvGrpSpPr>
            <p:cNvPr id="14369" name="组合 73"/>
            <p:cNvGrpSpPr>
              <a:grpSpLocks noChangeAspect="1"/>
            </p:cNvGrpSpPr>
            <p:nvPr/>
          </p:nvGrpSpPr>
          <p:grpSpPr>
            <a:xfrm>
              <a:off x="0" y="0"/>
              <a:ext cx="2206623" cy="1673225"/>
              <a:chOff x="0" y="0"/>
              <a:chExt cx="2206623" cy="1673225"/>
            </a:xfrm>
          </p:grpSpPr>
          <p:pic>
            <p:nvPicPr>
              <p:cNvPr id="14370" name="Picture 27" descr="E:\2015春（伍倩倩）\六年级上册课件\a41a.tif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765173" y="231775"/>
                <a:ext cx="1209675" cy="1209675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pSp>
            <p:nvGrpSpPr>
              <p:cNvPr id="14371" name="组合 75"/>
              <p:cNvGrpSpPr>
                <a:grpSpLocks noChangeAspect="1"/>
              </p:cNvGrpSpPr>
              <p:nvPr/>
            </p:nvGrpSpPr>
            <p:grpSpPr>
              <a:xfrm>
                <a:off x="0" y="0"/>
                <a:ext cx="2206623" cy="1673225"/>
                <a:chOff x="0" y="0"/>
                <a:chExt cx="2206623" cy="1673225"/>
              </a:xfrm>
            </p:grpSpPr>
            <p:pic>
              <p:nvPicPr>
                <p:cNvPr id="14372" name="Picture 21" descr="E:\2015春（伍倩倩）\六年级上册课件\a41c.tif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0" y="774700"/>
                  <a:ext cx="393700" cy="15240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14373" name="Picture 28" descr="E:\2015春（伍倩倩）\六年级上册课件\a41b.tif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33398" y="0"/>
                  <a:ext cx="1673225" cy="167322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grpSp>
          <p:pic>
            <p:nvPicPr>
              <p:cNvPr id="14374" name="Picture 29" descr="E:\2015春（伍倩倩）\六年级上册课件\a41d.tif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4698" y="241300"/>
                <a:ext cx="1192213" cy="1190625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4375" name="Picture 31" descr="E:\2015春（伍倩倩）\六年级上册课件\a41e.tif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4698" y="228600"/>
                <a:ext cx="731837" cy="731837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pic>
          <p:nvPicPr>
            <p:cNvPr id="14376" name="Picture 35" descr="E:\2015春（伍倩倩）\六年级上册课件\a41h.ti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70162" y="711200"/>
              <a:ext cx="731838" cy="73183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377" name="Picture 36" descr="E:\2015春（伍倩倩）\六年级上册课件\a41f.tif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244825" y="231775"/>
              <a:ext cx="731838" cy="73183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378" name="Picture 37" descr="E:\2015春（伍倩倩）\六年级上册课件\a41g.tif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243237" y="708025"/>
              <a:ext cx="731838" cy="731838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0284" name="Picture 38" descr="E:\2015春（伍倩倩）\六年级上册课件\a41m.t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19838" y="3660458"/>
            <a:ext cx="898525" cy="9096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415" name="TextBox 11"/>
          <p:cNvSpPr txBox="1"/>
          <p:nvPr/>
        </p:nvSpPr>
        <p:spPr>
          <a:xfrm>
            <a:off x="1484313" y="103188"/>
            <a:ext cx="1897063" cy="4381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250" noProof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二、</a:t>
            </a:r>
            <a:r>
              <a:rPr lang="zh-CN" altLang="en-US" sz="2250" noProof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探究新知</a:t>
            </a:r>
            <a:endParaRPr lang="zh-CN" altLang="en-US" sz="2250" noProof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186305" y="246380"/>
            <a:ext cx="46888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知识点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：利用圆设计图案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1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500"/>
                                        <p:tgtEl>
                                          <p:spTgt spid="10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500"/>
                                        <p:tgtEl>
                                          <p:spTgt spid="10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500"/>
                                        <p:tgtEl>
                                          <p:spTgt spid="10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1000"/>
                                        <p:tgtEl>
                                          <p:spTgt spid="10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1" name="Picture 2" descr="E:\2015春（伍倩倩）\六年级上册课件\a42.t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3150" y="2246313"/>
            <a:ext cx="3952875" cy="13827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2" name="TextBox 9"/>
          <p:cNvSpPr txBox="1"/>
          <p:nvPr/>
        </p:nvSpPr>
        <p:spPr>
          <a:xfrm>
            <a:off x="520065" y="682625"/>
            <a:ext cx="7514590" cy="6508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请你试着用圆规和直尺画一画下面的图形。</a:t>
            </a:r>
            <a:endParaRPr lang="zh-CN" altLang="en-US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cxnSp>
        <p:nvCxnSpPr>
          <p:cNvPr id="15363" name="直接连接符 15"/>
          <p:cNvCxnSpPr/>
          <p:nvPr/>
        </p:nvCxnSpPr>
        <p:spPr>
          <a:xfrm>
            <a:off x="1771650" y="2941638"/>
            <a:ext cx="5086350" cy="1587"/>
          </a:xfrm>
          <a:prstGeom prst="line">
            <a:avLst/>
          </a:prstGeom>
          <a:ln w="22225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5364" name="直接连接符 20"/>
          <p:cNvCxnSpPr/>
          <p:nvPr/>
        </p:nvCxnSpPr>
        <p:spPr>
          <a:xfrm rot="5400000">
            <a:off x="1914525" y="3028950"/>
            <a:ext cx="2228850" cy="0"/>
          </a:xfrm>
          <a:prstGeom prst="line">
            <a:avLst/>
          </a:prstGeom>
          <a:ln w="22225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5365" name="直接连接符 23"/>
          <p:cNvCxnSpPr/>
          <p:nvPr/>
        </p:nvCxnSpPr>
        <p:spPr>
          <a:xfrm rot="5400000">
            <a:off x="4486275" y="3028950"/>
            <a:ext cx="2228850" cy="0"/>
          </a:xfrm>
          <a:prstGeom prst="line">
            <a:avLst/>
          </a:prstGeom>
          <a:ln w="22225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</p:cxnSp>
      <p:pic>
        <p:nvPicPr>
          <p:cNvPr id="15366" name="直接连接符 24"/>
          <p:cNvPicPr/>
          <p:nvPr/>
        </p:nvPicPr>
        <p:blipFill>
          <a:blip r:embed="rId2"/>
          <a:stretch>
            <a:fillRect/>
          </a:stretch>
        </p:blipFill>
        <p:spPr>
          <a:xfrm>
            <a:off x="4879975" y="2205038"/>
            <a:ext cx="1614488" cy="1614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7" name="直接连接符 25"/>
          <p:cNvPicPr/>
          <p:nvPr/>
        </p:nvPicPr>
        <p:blipFill>
          <a:blip r:embed="rId3"/>
          <a:stretch>
            <a:fillRect/>
          </a:stretch>
        </p:blipFill>
        <p:spPr>
          <a:xfrm>
            <a:off x="4708525" y="2205038"/>
            <a:ext cx="1609725" cy="16144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5" name="TextBox 1"/>
          <p:cNvSpPr txBox="1"/>
          <p:nvPr/>
        </p:nvSpPr>
        <p:spPr>
          <a:xfrm>
            <a:off x="713105" y="867410"/>
            <a:ext cx="7539355" cy="11245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latin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1.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对于用茶杯盖、三角尺画出的圆，如何找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eaLnBrk="1" latin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   到圆心？请你自己画一画，试一试。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73138" y="2017395"/>
            <a:ext cx="7278687" cy="2330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latin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因为直径所在的直线即是圆对称轴，所以两条直径的交点是圆的圆心。对折两次，两条折痕的交点即为圆心。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eaLnBrk="1" latin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                          （画一画略）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pic>
        <p:nvPicPr>
          <p:cNvPr id="20482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7530" y="295910"/>
            <a:ext cx="1417638" cy="571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60" name="文本框 2"/>
          <p:cNvSpPr txBox="1"/>
          <p:nvPr/>
        </p:nvSpPr>
        <p:spPr>
          <a:xfrm>
            <a:off x="3175000" y="92710"/>
            <a:ext cx="2874963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(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教材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P56 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做一做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T1)</a:t>
            </a:r>
            <a:endParaRPr lang="en-US" altLang="zh-CN" sz="2000" b="1">
              <a:solidFill>
                <a:srgbClr val="FF8772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TextBox 1"/>
          <p:cNvSpPr txBox="1"/>
          <p:nvPr/>
        </p:nvSpPr>
        <p:spPr>
          <a:xfrm>
            <a:off x="558165" y="667703"/>
            <a:ext cx="7964488" cy="11245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latin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2.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用圆规画一个半径是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2cm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的圆，并用字母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eaLnBrk="1" latin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   </a:t>
            </a:r>
            <a:r>
              <a:rPr lang="en-US" altLang="zh-CN" sz="2800" b="1" i="1" dirty="0">
                <a:latin typeface="Times New Roman" panose="02020603050405020304" pitchFamily="18" charset="0"/>
                <a:ea typeface="黑体" panose="02010609060101010101" pitchFamily="2" charset="-122"/>
              </a:rPr>
              <a:t>O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、</a:t>
            </a:r>
            <a:r>
              <a:rPr lang="en-US" altLang="zh-CN" sz="2800" b="1" i="1" dirty="0">
                <a:latin typeface="Times New Roman" panose="02020603050405020304" pitchFamily="18" charset="0"/>
                <a:ea typeface="黑体" panose="02010609060101010101" pitchFamily="2" charset="-122"/>
              </a:rPr>
              <a:t>r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、</a:t>
            </a:r>
            <a:r>
              <a:rPr lang="en-US" altLang="zh-CN" sz="2800" b="1" i="1" dirty="0">
                <a:latin typeface="Times New Roman" panose="02020603050405020304" pitchFamily="18" charset="0"/>
                <a:ea typeface="黑体" panose="02010609060101010101" pitchFamily="2" charset="-122"/>
              </a:rPr>
              <a:t>d 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标出它的圆心、半径和直径。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3" name="椭圆 2"/>
          <p:cNvSpPr/>
          <p:nvPr/>
        </p:nvSpPr>
        <p:spPr bwMode="auto">
          <a:xfrm>
            <a:off x="3481388" y="2132648"/>
            <a:ext cx="1984375" cy="1935163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+mn-ea"/>
              <a:cs typeface="+mn-cs"/>
            </a:endParaRPr>
          </a:p>
        </p:txBody>
      </p:sp>
      <p:sp>
        <p:nvSpPr>
          <p:cNvPr id="4" name="TextBox 44"/>
          <p:cNvSpPr txBox="1"/>
          <p:nvPr/>
        </p:nvSpPr>
        <p:spPr>
          <a:xfrm>
            <a:off x="4449445" y="2622550"/>
            <a:ext cx="565150" cy="585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32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o</a:t>
            </a:r>
            <a:endParaRPr lang="zh-CN" altLang="en-US" sz="3200" b="1" i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" name="TextBox 45"/>
          <p:cNvSpPr txBox="1"/>
          <p:nvPr/>
        </p:nvSpPr>
        <p:spPr>
          <a:xfrm rot="20272639">
            <a:off x="4168458" y="2150110"/>
            <a:ext cx="1038225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2cm</a:t>
            </a:r>
            <a:endParaRPr lang="zh-CN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cxnSp>
        <p:nvCxnSpPr>
          <p:cNvPr id="7" name="直接连接符 6"/>
          <p:cNvCxnSpPr>
            <a:stCxn id="3" idx="2"/>
            <a:endCxn id="3" idx="6"/>
          </p:cNvCxnSpPr>
          <p:nvPr/>
        </p:nvCxnSpPr>
        <p:spPr>
          <a:xfrm>
            <a:off x="3471863" y="3100388"/>
            <a:ext cx="1984375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9" name="直接连接符 8"/>
          <p:cNvCxnSpPr/>
          <p:nvPr/>
        </p:nvCxnSpPr>
        <p:spPr>
          <a:xfrm>
            <a:off x="4124325" y="2190750"/>
            <a:ext cx="359410" cy="909955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10" name="矩形 9"/>
          <p:cNvSpPr/>
          <p:nvPr/>
        </p:nvSpPr>
        <p:spPr>
          <a:xfrm>
            <a:off x="4278313" y="3032125"/>
            <a:ext cx="390525" cy="5857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d</a:t>
            </a:r>
            <a:endParaRPr lang="zh-CN" altLang="en-US" sz="3200" dirty="0">
              <a:solidFill>
                <a:srgbClr val="FF0000"/>
              </a:solidFill>
              <a:latin typeface="Gulim" panose="020B0600000101010101" pitchFamily="34" charset="-127"/>
              <a:ea typeface="黑体" panose="0201060906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915093" y="2251075"/>
            <a:ext cx="363537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r</a:t>
            </a:r>
            <a:endParaRPr lang="zh-CN" altLang="en-US" sz="3600" dirty="0">
              <a:solidFill>
                <a:srgbClr val="0000FF"/>
              </a:solidFill>
              <a:latin typeface="Gulim" panose="020B0600000101010101" pitchFamily="34" charset="-127"/>
              <a:ea typeface="黑体" panose="02010609060101010101" pitchFamily="2" charset="-122"/>
            </a:endParaRPr>
          </a:p>
        </p:txBody>
      </p:sp>
      <p:sp>
        <p:nvSpPr>
          <p:cNvPr id="27660" name="文本框 2"/>
          <p:cNvSpPr txBox="1"/>
          <p:nvPr/>
        </p:nvSpPr>
        <p:spPr>
          <a:xfrm>
            <a:off x="3175000" y="92710"/>
            <a:ext cx="2874963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(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教材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P56  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做一做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T2)</a:t>
            </a:r>
            <a:endParaRPr lang="en-US" altLang="zh-CN" sz="2000" b="1">
              <a:solidFill>
                <a:srgbClr val="FF8772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  <p:bldP spid="5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4820" name="组合 9275"/>
          <p:cNvGrpSpPr/>
          <p:nvPr/>
        </p:nvGrpSpPr>
        <p:grpSpPr>
          <a:xfrm>
            <a:off x="5219700" y="1153478"/>
            <a:ext cx="1926167" cy="1631587"/>
            <a:chOff x="3343" y="1350"/>
            <a:chExt cx="1617" cy="1369"/>
          </a:xfrm>
        </p:grpSpPr>
        <p:grpSp>
          <p:nvGrpSpPr>
            <p:cNvPr id="34833" name="组合 9272"/>
            <p:cNvGrpSpPr/>
            <p:nvPr/>
          </p:nvGrpSpPr>
          <p:grpSpPr>
            <a:xfrm>
              <a:off x="3343" y="1350"/>
              <a:ext cx="1617" cy="1369"/>
              <a:chOff x="3343" y="1350"/>
              <a:chExt cx="1617" cy="1369"/>
            </a:xfrm>
          </p:grpSpPr>
          <p:sp>
            <p:nvSpPr>
              <p:cNvPr id="9" name="椭圆 8"/>
              <p:cNvSpPr/>
              <p:nvPr/>
            </p:nvSpPr>
            <p:spPr bwMode="auto">
              <a:xfrm>
                <a:off x="3506" y="1354"/>
                <a:ext cx="806" cy="806"/>
              </a:xfrm>
              <a:prstGeom prst="ellipse">
                <a:avLst/>
              </a:prstGeom>
              <a:noFill/>
              <a:ln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</a:ex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2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imes New Roman" panose="02020603050405020304"/>
                </a:endParaRPr>
              </a:p>
            </p:txBody>
          </p:sp>
          <p:sp>
            <p:nvSpPr>
              <p:cNvPr id="34836" name="TextBox 44"/>
              <p:cNvSpPr txBox="1"/>
              <p:nvPr/>
            </p:nvSpPr>
            <p:spPr>
              <a:xfrm>
                <a:off x="3805" y="1730"/>
                <a:ext cx="230" cy="44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lnSpc>
                    <a:spcPct val="120000"/>
                  </a:lnSpc>
                </a:pPr>
                <a:r>
                  <a:rPr lang="en-US" altLang="zh-CN" sz="2600" b="1" i="1" dirty="0">
                    <a:latin typeface="Times New Roman" panose="02020603050405020304" pitchFamily="18" charset="0"/>
                    <a:sym typeface="Times New Roman" panose="02020603050405020304" pitchFamily="18" charset="0"/>
                  </a:rPr>
                  <a:t>O</a:t>
                </a:r>
                <a:endParaRPr lang="zh-CN" altLang="en-US" sz="2600" b="1" i="1" dirty="0">
                  <a:latin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4837" name="TextBox 45"/>
              <p:cNvSpPr txBox="1"/>
              <p:nvPr/>
            </p:nvSpPr>
            <p:spPr>
              <a:xfrm>
                <a:off x="3573" y="1350"/>
                <a:ext cx="948" cy="47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p>
                <a:pPr>
                  <a:lnSpc>
                    <a:spcPct val="120000"/>
                  </a:lnSpc>
                </a:pPr>
                <a:r>
                  <a:rPr lang="en-US" altLang="zh-CN" sz="2600" b="1" dirty="0">
                    <a:latin typeface="Times New Roman" panose="02020603050405020304" pitchFamily="18" charset="0"/>
                    <a:sym typeface="Times New Roman" panose="02020603050405020304" pitchFamily="18" charset="0"/>
                  </a:rPr>
                  <a:t>6 cm</a:t>
                </a:r>
                <a:endParaRPr lang="zh-CN" altLang="en-US" sz="2600" b="1" dirty="0">
                  <a:latin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cxnSp>
            <p:nvCxnSpPr>
              <p:cNvPr id="12" name="直接连接符 11"/>
              <p:cNvCxnSpPr/>
              <p:nvPr/>
            </p:nvCxnSpPr>
            <p:spPr bwMode="auto">
              <a:xfrm>
                <a:off x="3506" y="1776"/>
                <a:ext cx="806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34839" name="TextBox 51"/>
              <p:cNvSpPr txBox="1"/>
              <p:nvPr/>
            </p:nvSpPr>
            <p:spPr>
              <a:xfrm>
                <a:off x="3343" y="2209"/>
                <a:ext cx="1617" cy="51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p>
                <a:pPr>
                  <a:lnSpc>
                    <a:spcPct val="120000"/>
                  </a:lnSpc>
                </a:pPr>
                <a:r>
                  <a:rPr lang="en-US" altLang="zh-CN" sz="2800" b="1" i="1" dirty="0">
                    <a:latin typeface="Times New Roman" panose="02020603050405020304" pitchFamily="18" charset="0"/>
                    <a:sym typeface="Times New Roman" panose="02020603050405020304" pitchFamily="18" charset="0"/>
                  </a:rPr>
                  <a:t>r </a:t>
                </a:r>
                <a:r>
                  <a:rPr lang="en-US" altLang="zh-CN" sz="2800" b="1" dirty="0">
                    <a:latin typeface="Times New Roman" panose="02020603050405020304" pitchFamily="18" charset="0"/>
                    <a:sym typeface="Times New Roman" panose="02020603050405020304" pitchFamily="18" charset="0"/>
                  </a:rPr>
                  <a:t>=______</a:t>
                </a:r>
                <a:endParaRPr lang="en-US" altLang="zh-CN" sz="2800" b="1" dirty="0">
                  <a:latin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8" name="椭圆 7"/>
            <p:cNvSpPr/>
            <p:nvPr/>
          </p:nvSpPr>
          <p:spPr bwMode="auto">
            <a:xfrm>
              <a:off x="3897" y="1738"/>
              <a:ext cx="59" cy="5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Times New Roman" panose="02020603050405020304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5818188" y="2174240"/>
            <a:ext cx="1100137" cy="6076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3 cm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pSp>
        <p:nvGrpSpPr>
          <p:cNvPr id="34823" name="组合 9271"/>
          <p:cNvGrpSpPr/>
          <p:nvPr/>
        </p:nvGrpSpPr>
        <p:grpSpPr>
          <a:xfrm>
            <a:off x="1979613" y="1109028"/>
            <a:ext cx="1943100" cy="1658565"/>
            <a:chOff x="776" y="1395"/>
            <a:chExt cx="1631" cy="1392"/>
          </a:xfrm>
        </p:grpSpPr>
        <p:grpSp>
          <p:nvGrpSpPr>
            <p:cNvPr id="34826" name="组合 9269"/>
            <p:cNvGrpSpPr/>
            <p:nvPr/>
          </p:nvGrpSpPr>
          <p:grpSpPr>
            <a:xfrm>
              <a:off x="776" y="1395"/>
              <a:ext cx="1631" cy="1392"/>
              <a:chOff x="797" y="1394"/>
              <a:chExt cx="1631" cy="1392"/>
            </a:xfrm>
          </p:grpSpPr>
          <p:sp>
            <p:nvSpPr>
              <p:cNvPr id="34828" name="TextBox 9227"/>
              <p:cNvSpPr txBox="1"/>
              <p:nvPr/>
            </p:nvSpPr>
            <p:spPr>
              <a:xfrm>
                <a:off x="797" y="2276"/>
                <a:ext cx="1631" cy="51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lnSpc>
                    <a:spcPct val="120000"/>
                  </a:lnSpc>
                </a:pPr>
                <a:r>
                  <a:rPr lang="en-US" altLang="zh-CN" sz="2800" b="1" i="1" dirty="0">
                    <a:latin typeface="Times New Roman" panose="02020603050405020304" pitchFamily="18" charset="0"/>
                    <a:sym typeface="Times New Roman" panose="02020603050405020304" pitchFamily="18" charset="0"/>
                  </a:rPr>
                  <a:t>d </a:t>
                </a:r>
                <a:r>
                  <a:rPr lang="en-US" altLang="zh-CN" sz="2800" b="1" dirty="0">
                    <a:latin typeface="Times New Roman" panose="02020603050405020304" pitchFamily="18" charset="0"/>
                    <a:sym typeface="Times New Roman" panose="02020603050405020304" pitchFamily="18" charset="0"/>
                  </a:rPr>
                  <a:t>=______</a:t>
                </a:r>
                <a:endParaRPr lang="en-US" altLang="zh-CN" sz="2800" b="1" dirty="0">
                  <a:latin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43" name="椭圆 42"/>
              <p:cNvSpPr/>
              <p:nvPr/>
            </p:nvSpPr>
            <p:spPr bwMode="auto">
              <a:xfrm>
                <a:off x="1119" y="1394"/>
                <a:ext cx="806" cy="807"/>
              </a:xfrm>
              <a:prstGeom prst="ellipse">
                <a:avLst/>
              </a:prstGeom>
              <a:noFill/>
              <a:ln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</a:ex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2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imes New Roman" panose="02020603050405020304"/>
                </a:endParaRPr>
              </a:p>
            </p:txBody>
          </p:sp>
          <p:cxnSp>
            <p:nvCxnSpPr>
              <p:cNvPr id="44" name="直接连接符 43"/>
              <p:cNvCxnSpPr>
                <a:endCxn id="43" idx="7"/>
              </p:cNvCxnSpPr>
              <p:nvPr/>
            </p:nvCxnSpPr>
            <p:spPr bwMode="auto">
              <a:xfrm flipV="1">
                <a:off x="1541" y="1505"/>
                <a:ext cx="267" cy="281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34831" name="TextBox 9223"/>
              <p:cNvSpPr txBox="1"/>
              <p:nvPr/>
            </p:nvSpPr>
            <p:spPr>
              <a:xfrm>
                <a:off x="1542" y="1552"/>
                <a:ext cx="886" cy="48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lnSpc>
                    <a:spcPct val="120000"/>
                  </a:lnSpc>
                </a:pPr>
                <a:r>
                  <a:rPr lang="en-US" altLang="zh-CN" sz="2600" b="1" dirty="0">
                    <a:latin typeface="Times New Roman" panose="02020603050405020304" pitchFamily="18" charset="0"/>
                    <a:sym typeface="Times New Roman" panose="02020603050405020304" pitchFamily="18" charset="0"/>
                  </a:rPr>
                  <a:t>3 cm</a:t>
                </a:r>
                <a:endParaRPr lang="zh-CN" altLang="en-US" sz="2600" b="1" dirty="0">
                  <a:latin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46" name="椭圆 45"/>
              <p:cNvSpPr/>
              <p:nvPr/>
            </p:nvSpPr>
            <p:spPr bwMode="auto">
              <a:xfrm>
                <a:off x="1513" y="1768"/>
                <a:ext cx="59" cy="5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2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imes New Roman" panose="02020603050405020304"/>
                </a:endParaRPr>
              </a:p>
            </p:txBody>
          </p:sp>
        </p:grpSp>
        <p:sp>
          <p:nvSpPr>
            <p:cNvPr id="34827" name="TextBox 44"/>
            <p:cNvSpPr txBox="1"/>
            <p:nvPr/>
          </p:nvSpPr>
          <p:spPr>
            <a:xfrm>
              <a:off x="1323" y="1732"/>
              <a:ext cx="230" cy="44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lnSpc>
                  <a:spcPct val="120000"/>
                </a:lnSpc>
              </a:pPr>
              <a:r>
                <a:rPr lang="en-US" altLang="zh-CN" sz="2600" b="1" i="1" dirty="0">
                  <a:latin typeface="Times New Roman" panose="02020603050405020304" pitchFamily="18" charset="0"/>
                  <a:sym typeface="Times New Roman" panose="02020603050405020304" pitchFamily="18" charset="0"/>
                </a:rPr>
                <a:t>O</a:t>
              </a:r>
              <a:endParaRPr lang="zh-CN" altLang="en-US" sz="2600" b="1" i="1" dirty="0">
                <a:latin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2600960" y="2164715"/>
            <a:ext cx="1143000" cy="6076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6 cm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0" y="-18415"/>
            <a:ext cx="2209878" cy="506730"/>
            <a:chOff x="0" y="1"/>
            <a:chExt cx="3480" cy="798"/>
          </a:xfrm>
        </p:grpSpPr>
        <p:sp>
          <p:nvSpPr>
            <p:cNvPr id="6" name="平行四边形 5"/>
            <p:cNvSpPr/>
            <p:nvPr/>
          </p:nvSpPr>
          <p:spPr>
            <a:xfrm flipH="1"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" name="平行四边形 1"/>
            <p:cNvSpPr/>
            <p:nvPr/>
          </p:nvSpPr>
          <p:spPr>
            <a:xfrm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205" name="文本框 62"/>
            <p:cNvSpPr txBox="1"/>
            <p:nvPr userDrawn="1"/>
          </p:nvSpPr>
          <p:spPr>
            <a:xfrm>
              <a:off x="502" y="1"/>
              <a:ext cx="2534" cy="7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dist"/>
              <a:r>
                <a:rPr lang="zh-CN" altLang="en-US" sz="2700" b="1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巩固运用</a:t>
              </a:r>
              <a:endParaRPr lang="zh-CN" altLang="en-US" sz="27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sp>
        <p:nvSpPr>
          <p:cNvPr id="35846" name="矩形 43"/>
          <p:cNvSpPr/>
          <p:nvPr/>
        </p:nvSpPr>
        <p:spPr>
          <a:xfrm>
            <a:off x="453390" y="550545"/>
            <a:ext cx="2147570" cy="6076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Times New Roman" panose="02020603050405020304" pitchFamily="18" charset="0"/>
              </a:rPr>
              <a:t>看图填空。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  <a:sym typeface="Times New Roman" panose="02020603050405020304" pitchFamily="18" charset="0"/>
            </a:endParaRPr>
          </a:p>
        </p:txBody>
      </p:sp>
      <p:grpSp>
        <p:nvGrpSpPr>
          <p:cNvPr id="35844" name="组合 9274"/>
          <p:cNvGrpSpPr/>
          <p:nvPr/>
        </p:nvGrpSpPr>
        <p:grpSpPr>
          <a:xfrm>
            <a:off x="1979846" y="2943543"/>
            <a:ext cx="2109788" cy="2146443"/>
            <a:chOff x="531" y="2597"/>
            <a:chExt cx="2648" cy="2632"/>
          </a:xfrm>
        </p:grpSpPr>
        <p:sp>
          <p:nvSpPr>
            <p:cNvPr id="15" name="矩形 14"/>
            <p:cNvSpPr/>
            <p:nvPr/>
          </p:nvSpPr>
          <p:spPr bwMode="auto">
            <a:xfrm>
              <a:off x="839" y="2597"/>
              <a:ext cx="1239" cy="1240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/>
              </a:endParaRPr>
            </a:p>
          </p:txBody>
        </p:sp>
        <p:grpSp>
          <p:nvGrpSpPr>
            <p:cNvPr id="35861" name="组合 9273"/>
            <p:cNvGrpSpPr/>
            <p:nvPr/>
          </p:nvGrpSpPr>
          <p:grpSpPr>
            <a:xfrm>
              <a:off x="531" y="2608"/>
              <a:ext cx="2648" cy="2621"/>
              <a:chOff x="531" y="2608"/>
              <a:chExt cx="2648" cy="2621"/>
            </a:xfrm>
          </p:grpSpPr>
          <p:sp>
            <p:nvSpPr>
              <p:cNvPr id="35862" name="椭圆 9228"/>
              <p:cNvSpPr/>
              <p:nvPr/>
            </p:nvSpPr>
            <p:spPr>
              <a:xfrm>
                <a:off x="835" y="2608"/>
                <a:ext cx="1256" cy="1240"/>
              </a:xfrm>
              <a:prstGeom prst="ellipse">
                <a:avLst/>
              </a:prstGeom>
              <a:solidFill>
                <a:srgbClr val="FFFFCC"/>
              </a:solidFill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anchor="ctr"/>
              <a:p>
                <a:pPr>
                  <a:lnSpc>
                    <a:spcPct val="120000"/>
                  </a:lnSpc>
                </a:pPr>
                <a:endParaRPr lang="zh-CN" altLang="en-US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5863" name="TextBox 59"/>
              <p:cNvSpPr txBox="1"/>
              <p:nvPr/>
            </p:nvSpPr>
            <p:spPr>
              <a:xfrm>
                <a:off x="1306" y="2900"/>
                <a:ext cx="230" cy="74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lnSpc>
                    <a:spcPct val="120000"/>
                  </a:lnSpc>
                </a:pPr>
                <a:r>
                  <a:rPr lang="en-US" altLang="zh-CN" sz="2800" b="1" i="1" dirty="0"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O</a:t>
                </a:r>
                <a:endParaRPr lang="en-US" altLang="zh-CN" sz="2800" b="1" i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 bwMode="auto">
              <a:xfrm>
                <a:off x="1433" y="3237"/>
                <a:ext cx="58" cy="58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Times New Roman" panose="02020603050405020304"/>
                </a:endParaRPr>
              </a:p>
            </p:txBody>
          </p:sp>
          <p:cxnSp>
            <p:nvCxnSpPr>
              <p:cNvPr id="20" name="直接连接符 19"/>
              <p:cNvCxnSpPr/>
              <p:nvPr/>
            </p:nvCxnSpPr>
            <p:spPr bwMode="auto">
              <a:xfrm>
                <a:off x="837" y="3837"/>
                <a:ext cx="0" cy="144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 bwMode="auto">
              <a:xfrm>
                <a:off x="2066" y="3849"/>
                <a:ext cx="0" cy="142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2" name="直接箭头连接符 21"/>
              <p:cNvCxnSpPr/>
              <p:nvPr/>
            </p:nvCxnSpPr>
            <p:spPr bwMode="auto">
              <a:xfrm rot="10800000">
                <a:off x="839" y="3917"/>
                <a:ext cx="369" cy="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3" name="直接箭头连接符 22"/>
              <p:cNvCxnSpPr/>
              <p:nvPr/>
            </p:nvCxnSpPr>
            <p:spPr bwMode="auto">
              <a:xfrm flipV="1">
                <a:off x="1699" y="3917"/>
                <a:ext cx="379" cy="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35869" name="TextBox 73"/>
              <p:cNvSpPr txBox="1"/>
              <p:nvPr/>
            </p:nvSpPr>
            <p:spPr>
              <a:xfrm>
                <a:off x="985" y="3741"/>
                <a:ext cx="1311" cy="74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lnSpc>
                    <a:spcPct val="120000"/>
                  </a:lnSpc>
                </a:pPr>
                <a:r>
                  <a:rPr lang="en-US" altLang="zh-CN" sz="2800" b="1" dirty="0"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10cm</a:t>
                </a:r>
                <a:endParaRPr lang="en-US" altLang="zh-CN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5870" name="TextBox 94"/>
              <p:cNvSpPr txBox="1"/>
              <p:nvPr/>
            </p:nvSpPr>
            <p:spPr>
              <a:xfrm>
                <a:off x="531" y="4484"/>
                <a:ext cx="2648" cy="74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lnSpc>
                    <a:spcPct val="120000"/>
                  </a:lnSpc>
                </a:pPr>
                <a:r>
                  <a:rPr lang="en-US" altLang="zh-CN" sz="2800" b="1" i="1" dirty="0"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d </a:t>
                </a:r>
                <a:r>
                  <a:rPr lang="en-US" altLang="zh-CN" sz="2800" b="1" dirty="0"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=______</a:t>
                </a:r>
                <a:endParaRPr lang="zh-CN" altLang="en-US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</p:grpSp>
      </p:grpSp>
      <p:sp>
        <p:nvSpPr>
          <p:cNvPr id="36" name="TextBox 35"/>
          <p:cNvSpPr txBox="1"/>
          <p:nvPr/>
        </p:nvSpPr>
        <p:spPr>
          <a:xfrm>
            <a:off x="2540318" y="4485640"/>
            <a:ext cx="1270000" cy="6076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10 cm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pSp>
        <p:nvGrpSpPr>
          <p:cNvPr id="35847" name="组合 9277"/>
          <p:cNvGrpSpPr/>
          <p:nvPr/>
        </p:nvGrpSpPr>
        <p:grpSpPr>
          <a:xfrm>
            <a:off x="4813300" y="2815908"/>
            <a:ext cx="3790950" cy="1273967"/>
            <a:chOff x="3130" y="2694"/>
            <a:chExt cx="3184" cy="1069"/>
          </a:xfrm>
        </p:grpSpPr>
        <p:grpSp>
          <p:nvGrpSpPr>
            <p:cNvPr id="35851" name="组合 9276"/>
            <p:cNvGrpSpPr/>
            <p:nvPr/>
          </p:nvGrpSpPr>
          <p:grpSpPr>
            <a:xfrm>
              <a:off x="3130" y="2694"/>
              <a:ext cx="3184" cy="1069"/>
              <a:chOff x="3130" y="2694"/>
              <a:chExt cx="3184" cy="1069"/>
            </a:xfrm>
          </p:grpSpPr>
          <p:sp>
            <p:nvSpPr>
              <p:cNvPr id="35853" name="弦形 9241"/>
              <p:cNvSpPr/>
              <p:nvPr/>
            </p:nvSpPr>
            <p:spPr>
              <a:xfrm rot="-4120293">
                <a:off x="3506" y="2715"/>
                <a:ext cx="1007" cy="965"/>
              </a:xfrm>
              <a:custGeom>
                <a:avLst/>
                <a:gdLst/>
                <a:ahLst/>
                <a:cxnLst>
                  <a:cxn ang="0">
                    <a:pos x="680" y="934"/>
                  </a:cxn>
                  <a:cxn ang="0">
                    <a:pos x="503" y="965"/>
                  </a:cxn>
                  <a:cxn ang="0">
                    <a:pos x="0" y="483"/>
                  </a:cxn>
                  <a:cxn ang="0">
                    <a:pos x="323" y="33"/>
                  </a:cxn>
                  <a:cxn ang="0">
                    <a:pos x="680" y="934"/>
                  </a:cxn>
                </a:cxnLst>
                <a:pathLst>
                  <a:path w="1007" h="965">
                    <a:moveTo>
                      <a:pt x="680" y="934"/>
                    </a:moveTo>
                    <a:cubicBezTo>
                      <a:pt x="625" y="954"/>
                      <a:pt x="565" y="965"/>
                      <a:pt x="503" y="965"/>
                    </a:cubicBezTo>
                    <a:cubicBezTo>
                      <a:pt x="225" y="965"/>
                      <a:pt x="0" y="749"/>
                      <a:pt x="0" y="483"/>
                    </a:cubicBezTo>
                    <a:cubicBezTo>
                      <a:pt x="0" y="277"/>
                      <a:pt x="134" y="102"/>
                      <a:pt x="323" y="33"/>
                    </a:cubicBezTo>
                    <a:lnTo>
                      <a:pt x="680" y="934"/>
                    </a:lnTo>
                    <a:close/>
                  </a:path>
                </a:pathLst>
              </a:custGeom>
              <a:noFill/>
              <a:ln w="25400" cap="flat" cmpd="sng">
                <a:solidFill>
                  <a:srgbClr val="2D2D8A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sz="2400">
                  <a:latin typeface="黑体" panose="02010609060101010101" pitchFamily="2" charset="-122"/>
                  <a:ea typeface="黑体" panose="02010609060101010101" pitchFamily="2" charset="-122"/>
                </a:endParaRPr>
              </a:p>
            </p:txBody>
          </p:sp>
          <p:cxnSp>
            <p:nvCxnSpPr>
              <p:cNvPr id="55" name="直接连接符 54"/>
              <p:cNvCxnSpPr/>
              <p:nvPr/>
            </p:nvCxnSpPr>
            <p:spPr bwMode="auto">
              <a:xfrm flipH="1">
                <a:off x="3130" y="3202"/>
                <a:ext cx="399" cy="501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 bwMode="auto">
              <a:xfrm flipH="1">
                <a:off x="3130" y="3702"/>
                <a:ext cx="1575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>
                <a:stCxn id="35853" idx="0"/>
              </p:cNvCxnSpPr>
              <p:nvPr/>
            </p:nvCxnSpPr>
            <p:spPr bwMode="auto">
              <a:xfrm>
                <a:off x="4506" y="3206"/>
                <a:ext cx="205" cy="501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>
                <a:stCxn id="35853" idx="0"/>
              </p:cNvCxnSpPr>
              <p:nvPr/>
            </p:nvCxnSpPr>
            <p:spPr bwMode="auto">
              <a:xfrm>
                <a:off x="4506" y="3206"/>
                <a:ext cx="11" cy="501"/>
              </a:xfrm>
              <a:prstGeom prst="line">
                <a:avLst/>
              </a:prstGeom>
              <a:ln>
                <a:prstDash val="dash"/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35858" name="TextBox 92"/>
              <p:cNvSpPr txBox="1"/>
              <p:nvPr/>
            </p:nvSpPr>
            <p:spPr>
              <a:xfrm>
                <a:off x="3892" y="2764"/>
                <a:ext cx="230" cy="51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lnSpc>
                    <a:spcPct val="120000"/>
                  </a:lnSpc>
                </a:pPr>
                <a:r>
                  <a:rPr lang="en-US" altLang="zh-CN" sz="2800" b="1" i="1" dirty="0"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O</a:t>
                </a:r>
                <a:endParaRPr lang="en-US" altLang="zh-CN" sz="2800" b="1" i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5859" name="TextBox 93"/>
              <p:cNvSpPr txBox="1"/>
              <p:nvPr/>
            </p:nvSpPr>
            <p:spPr>
              <a:xfrm>
                <a:off x="4725" y="3284"/>
                <a:ext cx="1589" cy="47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lnSpc>
                    <a:spcPct val="120000"/>
                  </a:lnSpc>
                </a:pPr>
                <a:r>
                  <a:rPr lang="zh-CN" altLang="en-US" sz="2600" b="1" dirty="0"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高</a:t>
                </a:r>
                <a:r>
                  <a:rPr lang="en-US" altLang="zh-CN" sz="2600" b="1" dirty="0"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3.5 cm</a:t>
                </a:r>
                <a:endParaRPr lang="zh-CN" altLang="en-US" sz="26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53" name="椭圆 52"/>
            <p:cNvSpPr/>
            <p:nvPr/>
          </p:nvSpPr>
          <p:spPr bwMode="auto">
            <a:xfrm>
              <a:off x="3957" y="3174"/>
              <a:ext cx="56" cy="5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  <a:sym typeface="Times New Roman" panose="02020603050405020304"/>
              </a:endParaRPr>
            </a:p>
          </p:txBody>
        </p:sp>
      </p:grpSp>
      <p:sp>
        <p:nvSpPr>
          <p:cNvPr id="35848" name="TextBox 51"/>
          <p:cNvSpPr txBox="1"/>
          <p:nvPr/>
        </p:nvSpPr>
        <p:spPr>
          <a:xfrm>
            <a:off x="5148263" y="4414520"/>
            <a:ext cx="2308225" cy="6076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2800" b="1" i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r 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=________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783580" y="4400550"/>
            <a:ext cx="1783715" cy="6076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3.5 cm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6450965" y="3883660"/>
            <a:ext cx="108000" cy="129540"/>
          </a:xfrm>
          <a:custGeom>
            <a:avLst/>
            <a:gdLst>
              <a:gd name="connisteX0" fmla="*/ 0 w 71331"/>
              <a:gd name="connsiteY0" fmla="*/ 7346 h 152126"/>
              <a:gd name="connisteX1" fmla="*/ 65405 w 71331"/>
              <a:gd name="connsiteY1" fmla="*/ 7346 h 152126"/>
              <a:gd name="connisteX2" fmla="*/ 65405 w 71331"/>
              <a:gd name="connsiteY2" fmla="*/ 86086 h 152126"/>
              <a:gd name="connisteX3" fmla="*/ 65405 w 71331"/>
              <a:gd name="connsiteY3" fmla="*/ 152126 h 152126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</a:cxnLst>
            <a:rect l="l" t="t" r="r" b="b"/>
            <a:pathLst>
              <a:path w="71332" h="152126">
                <a:moveTo>
                  <a:pt x="0" y="7346"/>
                </a:moveTo>
                <a:cubicBezTo>
                  <a:pt x="13335" y="6076"/>
                  <a:pt x="52070" y="-8529"/>
                  <a:pt x="65405" y="7346"/>
                </a:cubicBezTo>
                <a:cubicBezTo>
                  <a:pt x="78740" y="23221"/>
                  <a:pt x="65405" y="56876"/>
                  <a:pt x="65405" y="86086"/>
                </a:cubicBezTo>
                <a:cubicBezTo>
                  <a:pt x="65405" y="115296"/>
                  <a:pt x="65405" y="140696"/>
                  <a:pt x="65405" y="152126"/>
                </a:cubicBez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660" name="文本框 2"/>
          <p:cNvSpPr txBox="1"/>
          <p:nvPr/>
        </p:nvSpPr>
        <p:spPr>
          <a:xfrm>
            <a:off x="3305175" y="54610"/>
            <a:ext cx="2874963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(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教材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P58  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练习十三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T2)</a:t>
            </a:r>
            <a:endParaRPr lang="en-US" altLang="zh-CN" sz="2000" b="1">
              <a:solidFill>
                <a:srgbClr val="FF8772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7" grpId="0"/>
      <p:bldP spid="36" grpId="0"/>
      <p:bldP spid="6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745" name="组合 1"/>
          <p:cNvGrpSpPr/>
          <p:nvPr/>
        </p:nvGrpSpPr>
        <p:grpSpPr>
          <a:xfrm>
            <a:off x="0" y="0"/>
            <a:ext cx="2209800" cy="506413"/>
            <a:chOff x="0" y="1"/>
            <a:chExt cx="3480" cy="796"/>
          </a:xfrm>
        </p:grpSpPr>
        <p:sp>
          <p:nvSpPr>
            <p:cNvPr id="3" name="平行四边形 2"/>
            <p:cNvSpPr/>
            <p:nvPr/>
          </p:nvSpPr>
          <p:spPr>
            <a:xfrm flipH="1"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4" name="平行四边形 3"/>
            <p:cNvSpPr/>
            <p:nvPr/>
          </p:nvSpPr>
          <p:spPr>
            <a:xfrm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31748" name="文本框 62"/>
            <p:cNvSpPr txBox="1"/>
            <p:nvPr/>
          </p:nvSpPr>
          <p:spPr>
            <a:xfrm>
              <a:off x="502" y="1"/>
              <a:ext cx="2534" cy="7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dist"/>
              <a:r>
                <a:rPr lang="zh-CN" altLang="en-US" sz="2700" b="1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课堂小结</a:t>
              </a:r>
              <a:endParaRPr lang="zh-CN" altLang="en-US" sz="27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pic>
        <p:nvPicPr>
          <p:cNvPr id="31749" name="图片 8" descr="E:\新画人物图\老师3 拷贝.png老师3 拷贝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6491288" y="2136617"/>
            <a:ext cx="1422400" cy="23164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椭圆形标注 9"/>
          <p:cNvSpPr/>
          <p:nvPr/>
        </p:nvSpPr>
        <p:spPr>
          <a:xfrm>
            <a:off x="1573213" y="649288"/>
            <a:ext cx="4767263" cy="2493963"/>
          </a:xfrm>
          <a:prstGeom prst="wedgeEllipseCallout">
            <a:avLst>
              <a:gd name="adj1" fmla="val 51096"/>
              <a:gd name="adj2" fmla="val 39843"/>
            </a:avLst>
          </a:prstGeom>
          <a:noFill/>
          <a:ln w="19050" cap="flat" cmpd="sng" algn="ctr">
            <a:solidFill>
              <a:srgbClr val="0070C0"/>
            </a:solidFill>
            <a:prstDash val="solid"/>
          </a:ln>
          <a:effectLst/>
        </p:spPr>
        <p:style>
          <a:lnRef idx="2">
            <a:srgbClr val="BBE0E3">
              <a:shade val="50000"/>
            </a:srgbClr>
          </a:lnRef>
          <a:fillRef idx="1">
            <a:srgbClr val="BBE0E3"/>
          </a:fillRef>
          <a:effectRef idx="0">
            <a:srgbClr val="BBE0E3"/>
          </a:effectRef>
          <a:fontRef idx="minor">
            <a:srgbClr val="FFFFFF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31751" name="文本框 10"/>
          <p:cNvSpPr txBox="1"/>
          <p:nvPr/>
        </p:nvSpPr>
        <p:spPr>
          <a:xfrm>
            <a:off x="1895475" y="1263650"/>
            <a:ext cx="4778375" cy="13223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4000" b="1">
                <a:latin typeface="楷体" panose="02010609060101010101" charset="-122"/>
                <a:ea typeface="楷体" panose="02010609060101010101" charset="-122"/>
              </a:rPr>
              <a:t>通过这节课的学习，</a:t>
            </a:r>
            <a:endParaRPr lang="zh-CN" altLang="en-US" sz="4000" b="1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4000" b="1">
                <a:latin typeface="楷体" panose="02010609060101010101" charset="-122"/>
                <a:ea typeface="楷体" panose="02010609060101010101" charset="-122"/>
              </a:rPr>
              <a:t>你有什么收获</a:t>
            </a:r>
            <a:r>
              <a:rPr lang="en-US" altLang="zh-CN" sz="4000" b="1">
                <a:latin typeface="楷体" panose="02010609060101010101" charset="-122"/>
                <a:ea typeface="楷体" panose="02010609060101010101" charset="-122"/>
              </a:rPr>
              <a:t>?</a:t>
            </a:r>
            <a:endParaRPr lang="en-US" altLang="zh-CN" sz="40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3" name="Rectangle 2"/>
          <p:cNvSpPr/>
          <p:nvPr/>
        </p:nvSpPr>
        <p:spPr>
          <a:xfrm>
            <a:off x="1835150" y="1500188"/>
            <a:ext cx="5616575" cy="132556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 eaLnBrk="1" latinLnBrk="1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1.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从课后习题中选取；</a:t>
            </a:r>
            <a:endParaRPr lang="zh-CN" altLang="en-US" sz="32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marL="342900" indent="-342900" eaLnBrk="1" latinLnBrk="1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2.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完成练习册本课时的习题。</a:t>
            </a:r>
            <a:endParaRPr lang="zh-CN" altLang="en-US" sz="32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0" y="635"/>
            <a:ext cx="2209878" cy="506730"/>
            <a:chOff x="0" y="1"/>
            <a:chExt cx="3480" cy="798"/>
          </a:xfrm>
        </p:grpSpPr>
        <p:sp>
          <p:nvSpPr>
            <p:cNvPr id="5" name="平行四边形 4"/>
            <p:cNvSpPr/>
            <p:nvPr/>
          </p:nvSpPr>
          <p:spPr>
            <a:xfrm flipH="1"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平行四边形 5"/>
            <p:cNvSpPr/>
            <p:nvPr/>
          </p:nvSpPr>
          <p:spPr>
            <a:xfrm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205" name="文本框 62"/>
            <p:cNvSpPr txBox="1"/>
            <p:nvPr userDrawn="1"/>
          </p:nvSpPr>
          <p:spPr>
            <a:xfrm>
              <a:off x="502" y="1"/>
              <a:ext cx="2534" cy="7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dist"/>
              <a:r>
                <a:rPr lang="zh-CN" altLang="en-US" sz="2700" b="1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课后作业</a:t>
              </a:r>
              <a:endParaRPr lang="zh-CN" altLang="en-US" sz="27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576263" y="1352233"/>
            <a:ext cx="7991475" cy="20300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latin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    从奇妙的自然界到文明的人类社会，从精巧的手工艺品到气势宏伟的各种建筑</a:t>
            </a:r>
            <a:r>
              <a:rPr lang="en-US" altLang="zh-CN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……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到处都可以看到大大小小的圆。</a:t>
            </a:r>
            <a:endParaRPr lang="zh-CN" altLang="en-US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0" y="-20320"/>
            <a:ext cx="2209878" cy="506730"/>
            <a:chOff x="0" y="1"/>
            <a:chExt cx="3480" cy="798"/>
          </a:xfrm>
        </p:grpSpPr>
        <p:sp>
          <p:nvSpPr>
            <p:cNvPr id="4" name="平行四边形 3"/>
            <p:cNvSpPr/>
            <p:nvPr/>
          </p:nvSpPr>
          <p:spPr>
            <a:xfrm flipH="1"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" name="平行四边形 2"/>
            <p:cNvSpPr/>
            <p:nvPr/>
          </p:nvSpPr>
          <p:spPr>
            <a:xfrm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205" name="文本框 62"/>
            <p:cNvSpPr txBox="1"/>
            <p:nvPr userDrawn="1"/>
          </p:nvSpPr>
          <p:spPr>
            <a:xfrm>
              <a:off x="502" y="1"/>
              <a:ext cx="2534" cy="7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dist"/>
              <a:r>
                <a:rPr lang="zh-CN" altLang="en-US" sz="2700" b="1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情境导入</a:t>
              </a:r>
              <a:endParaRPr lang="zh-CN" altLang="en-US" sz="27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1" name="组合 10"/>
          <p:cNvGrpSpPr/>
          <p:nvPr/>
        </p:nvGrpSpPr>
        <p:grpSpPr>
          <a:xfrm>
            <a:off x="0" y="-24130"/>
            <a:ext cx="2209878" cy="506730"/>
            <a:chOff x="0" y="1"/>
            <a:chExt cx="3480" cy="798"/>
          </a:xfrm>
        </p:grpSpPr>
        <p:sp>
          <p:nvSpPr>
            <p:cNvPr id="5" name="平行四边形 4"/>
            <p:cNvSpPr/>
            <p:nvPr/>
          </p:nvSpPr>
          <p:spPr>
            <a:xfrm flipH="1"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平行四边形 5"/>
            <p:cNvSpPr/>
            <p:nvPr/>
          </p:nvSpPr>
          <p:spPr>
            <a:xfrm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205" name="文本框 62"/>
            <p:cNvSpPr txBox="1"/>
            <p:nvPr userDrawn="1"/>
          </p:nvSpPr>
          <p:spPr>
            <a:xfrm>
              <a:off x="502" y="1"/>
              <a:ext cx="2534" cy="7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dist"/>
              <a:r>
                <a:rPr lang="zh-CN" altLang="en-US" sz="2700" b="1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探究新知</a:t>
              </a:r>
              <a:endParaRPr lang="zh-CN" altLang="en-US" sz="27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318770" y="1116965"/>
            <a:ext cx="5386705" cy="6508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</a:rPr>
              <a:t>你能想办法在纸上画一个圆吗？</a:t>
            </a:r>
            <a:endParaRPr lang="zh-CN" altLang="en-US" sz="28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454150" y="482600"/>
            <a:ext cx="69176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知识点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：圆的认识和用圆规画圆的方法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4052570" y="3693795"/>
            <a:ext cx="741680" cy="457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533400" y="2038350"/>
            <a:ext cx="3940810" cy="1022350"/>
            <a:chOff x="1440" y="3570"/>
            <a:chExt cx="6206" cy="1610"/>
          </a:xfrm>
        </p:grpSpPr>
        <p:sp>
          <p:nvSpPr>
            <p:cNvPr id="4" name="AutoShape 27"/>
            <p:cNvSpPr/>
            <p:nvPr/>
          </p:nvSpPr>
          <p:spPr>
            <a:xfrm>
              <a:off x="3240" y="3619"/>
              <a:ext cx="4406" cy="1511"/>
            </a:xfrm>
            <a:prstGeom prst="wedgeRoundRectCallout">
              <a:avLst>
                <a:gd name="adj1" fmla="val -67725"/>
                <a:gd name="adj2" fmla="val 27299"/>
                <a:gd name="adj3" fmla="val 16667"/>
              </a:avLst>
            </a:prstGeom>
            <a:solidFill>
              <a:srgbClr val="FFFFFF"/>
            </a:solidFill>
            <a:ln w="19050" cap="flat" cmpd="sng">
              <a:solidFill>
                <a:srgbClr val="007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eaLnBrk="1" latinLnBrk="1" hangingPunct="1">
                <a:buFont typeface="Arial" panose="020B0604020202020204" pitchFamily="34" charset="0"/>
                <a:buNone/>
              </a:pPr>
              <a:r>
                <a:rPr lang="zh-CN" altLang="en-US" sz="2800" b="1" dirty="0">
                  <a:latin typeface="楷体" panose="02010609060101010101" charset="-122"/>
                  <a:ea typeface="楷体" panose="02010609060101010101" charset="-122"/>
                </a:rPr>
                <a:t>这把三角尺上正好有个圆。</a:t>
              </a:r>
              <a:endParaRPr lang="zh-CN" altLang="en-US" sz="2800" b="1" dirty="0">
                <a:latin typeface="楷体" panose="02010609060101010101" charset="-122"/>
                <a:ea typeface="楷体" panose="02010609060101010101" charset="-122"/>
              </a:endParaRPr>
            </a:p>
          </p:txBody>
        </p:sp>
        <p:pic>
          <p:nvPicPr>
            <p:cNvPr id="12" name="图片 11" descr="男033 拷贝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flipH="1">
              <a:off x="1440" y="3570"/>
              <a:ext cx="1120" cy="1610"/>
            </a:xfrm>
            <a:prstGeom prst="rect">
              <a:avLst/>
            </a:prstGeom>
          </p:spPr>
        </p:pic>
      </p:grpSp>
      <p:sp>
        <p:nvSpPr>
          <p:cNvPr id="14" name="任意多边形 13"/>
          <p:cNvSpPr/>
          <p:nvPr/>
        </p:nvSpPr>
        <p:spPr>
          <a:xfrm>
            <a:off x="1600200" y="3257550"/>
            <a:ext cx="839470" cy="839470"/>
          </a:xfrm>
          <a:custGeom>
            <a:avLst/>
            <a:gdLst>
              <a:gd name="it" fmla="*/ h 7 12"/>
              <a:gd name="ir" fmla="*/ w 7 12"/>
              <a:gd name="ib" fmla="*/ h 11 12"/>
            </a:gdLst>
            <a:ahLst/>
            <a:cxnLst>
              <a:cxn ang="3">
                <a:pos x="l" y="t"/>
              </a:cxn>
              <a:cxn ang="cd2">
                <a:pos x="l" y="vc"/>
              </a:cxn>
              <a:cxn ang="cd4">
                <a:pos x="l" y="b"/>
              </a:cxn>
              <a:cxn ang="cd4">
                <a:pos x="hc" y="b"/>
              </a:cxn>
              <a:cxn ang="cd4">
                <a:pos x="r" y="b"/>
              </a:cxn>
              <a:cxn ang="0">
                <a:pos x="hc" y="vc"/>
              </a:cxn>
            </a:cxnLst>
            <a:rect l="l" t="t" r="r" b="b"/>
            <a:pathLst>
              <a:path w="2160" h="2160">
                <a:moveTo>
                  <a:pt x="688" y="1157"/>
                </a:moveTo>
                <a:cubicBezTo>
                  <a:pt x="489" y="1157"/>
                  <a:pt x="328" y="1318"/>
                  <a:pt x="328" y="1517"/>
                </a:cubicBezTo>
                <a:cubicBezTo>
                  <a:pt x="328" y="1716"/>
                  <a:pt x="489" y="1877"/>
                  <a:pt x="688" y="1877"/>
                </a:cubicBezTo>
                <a:cubicBezTo>
                  <a:pt x="887" y="1877"/>
                  <a:pt x="1048" y="1716"/>
                  <a:pt x="1048" y="1517"/>
                </a:cubicBezTo>
                <a:cubicBezTo>
                  <a:pt x="1048" y="1318"/>
                  <a:pt x="887" y="1157"/>
                  <a:pt x="688" y="1157"/>
                </a:cubicBezTo>
                <a:close/>
                <a:moveTo>
                  <a:pt x="0" y="0"/>
                </a:moveTo>
                <a:lnTo>
                  <a:pt x="2160" y="2160"/>
                </a:lnTo>
                <a:lnTo>
                  <a:pt x="0" y="2160"/>
                </a:lnTo>
                <a:lnTo>
                  <a:pt x="0" y="0"/>
                </a:lnTo>
                <a:close/>
              </a:path>
            </a:pathLst>
          </a:custGeom>
          <a:solidFill>
            <a:srgbClr val="F0E5BE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4953000" y="2190750"/>
            <a:ext cx="3760470" cy="932180"/>
            <a:chOff x="8160" y="3352"/>
            <a:chExt cx="5922" cy="1468"/>
          </a:xfrm>
        </p:grpSpPr>
        <p:sp>
          <p:nvSpPr>
            <p:cNvPr id="3" name="AutoShape 27"/>
            <p:cNvSpPr/>
            <p:nvPr/>
          </p:nvSpPr>
          <p:spPr>
            <a:xfrm>
              <a:off x="8160" y="3456"/>
              <a:ext cx="4193" cy="910"/>
            </a:xfrm>
            <a:prstGeom prst="wedgeRoundRectCallout">
              <a:avLst>
                <a:gd name="adj1" fmla="val 62425"/>
                <a:gd name="adj2" fmla="val 22527"/>
                <a:gd name="adj3" fmla="val 16667"/>
              </a:avLst>
            </a:prstGeom>
            <a:solidFill>
              <a:srgbClr val="FFFFFF"/>
            </a:solidFill>
            <a:ln w="19050" cap="flat" cmpd="sng">
              <a:solidFill>
                <a:srgbClr val="007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eaLnBrk="1" latinLnBrk="1" hangingPunct="1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zh-CN" altLang="en-US" sz="2800" b="1" dirty="0">
                  <a:latin typeface="楷体" panose="02010609060101010101" charset="-122"/>
                  <a:ea typeface="楷体" panose="02010609060101010101" charset="-122"/>
                </a:rPr>
                <a:t>我用茶杯盖画</a:t>
              </a:r>
              <a:r>
                <a:rPr lang="zh-CN" altLang="en-US" sz="3200" b="1" dirty="0">
                  <a:latin typeface="楷体" panose="02010609060101010101" charset="-122"/>
                  <a:ea typeface="楷体" panose="02010609060101010101" charset="-122"/>
                </a:rPr>
                <a:t>。</a:t>
              </a:r>
              <a:endParaRPr lang="zh-CN" altLang="en-US" sz="3200" b="1" dirty="0">
                <a:latin typeface="楷体" panose="02010609060101010101" charset="-122"/>
                <a:ea typeface="楷体" panose="02010609060101010101" charset="-122"/>
              </a:endParaRPr>
            </a:p>
          </p:txBody>
        </p:sp>
        <p:pic>
          <p:nvPicPr>
            <p:cNvPr id="15" name="图片 14" descr="女01 11拷贝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840" y="3352"/>
              <a:ext cx="1243" cy="1468"/>
            </a:xfrm>
            <a:prstGeom prst="rect">
              <a:avLst/>
            </a:prstGeom>
          </p:spPr>
        </p:pic>
      </p:grpSp>
      <p:grpSp>
        <p:nvGrpSpPr>
          <p:cNvPr id="18" name="组合 17"/>
          <p:cNvGrpSpPr/>
          <p:nvPr/>
        </p:nvGrpSpPr>
        <p:grpSpPr>
          <a:xfrm>
            <a:off x="2895600" y="3638550"/>
            <a:ext cx="5713095" cy="1243965"/>
            <a:chOff x="5040" y="5713"/>
            <a:chExt cx="8997" cy="1959"/>
          </a:xfrm>
        </p:grpSpPr>
        <p:grpSp>
          <p:nvGrpSpPr>
            <p:cNvPr id="7" name="组合 6"/>
            <p:cNvGrpSpPr/>
            <p:nvPr/>
          </p:nvGrpSpPr>
          <p:grpSpPr>
            <a:xfrm>
              <a:off x="5040" y="5713"/>
              <a:ext cx="7537" cy="1649"/>
              <a:chOff x="5513" y="2717"/>
              <a:chExt cx="7537" cy="1791"/>
            </a:xfrm>
          </p:grpSpPr>
          <p:sp>
            <p:nvSpPr>
              <p:cNvPr id="5129" name="TextBox 21"/>
              <p:cNvSpPr txBox="1"/>
              <p:nvPr/>
            </p:nvSpPr>
            <p:spPr>
              <a:xfrm>
                <a:off x="5526" y="2717"/>
                <a:ext cx="7524" cy="177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p>
                <a:pPr>
                  <a:lnSpc>
                    <a:spcPct val="110000"/>
                  </a:lnSpc>
                </a:pPr>
                <a:r>
                  <a:rPr lang="zh-CN" altLang="en-US" sz="2800" b="1" dirty="0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我是拿圆规画的。把有针尖的一只脚固定在纸上</a:t>
                </a:r>
                <a:r>
                  <a:rPr lang="en-US" altLang="zh-CN" sz="2800" b="1" dirty="0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……</a:t>
                </a:r>
                <a:endParaRPr lang="zh-CN" altLang="en-US" sz="2800" b="1" dirty="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endParaRPr>
              </a:p>
            </p:txBody>
          </p:sp>
          <p:sp>
            <p:nvSpPr>
              <p:cNvPr id="8" name="圆角矩形标注 27"/>
              <p:cNvSpPr/>
              <p:nvPr/>
            </p:nvSpPr>
            <p:spPr>
              <a:xfrm>
                <a:off x="5513" y="2735"/>
                <a:ext cx="7212" cy="1773"/>
              </a:xfrm>
              <a:prstGeom prst="wedgeRoundRectCallout">
                <a:avLst>
                  <a:gd name="adj1" fmla="val 57182"/>
                  <a:gd name="adj2" fmla="val 30704"/>
                  <a:gd name="adj3" fmla="val 16667"/>
                </a:avLst>
              </a:prstGeom>
              <a:noFill/>
              <a:ln w="19050" cap="flat" cmpd="sng">
                <a:solidFill>
                  <a:srgbClr val="0070C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ctr"/>
              <a:p>
                <a:pPr algn="ctr"/>
                <a:r>
                  <a:rPr lang="en-US" altLang="zh-CN" sz="1500" b="1" dirty="0">
                    <a:solidFill>
                      <a:srgbClr val="FFFFFF"/>
                    </a:solidFill>
                    <a:latin typeface="楷体" panose="02010609060101010101" charset="-122"/>
                    <a:ea typeface="楷体" panose="02010609060101010101" charset="-122"/>
                  </a:rPr>
                  <a:t> </a:t>
                </a:r>
                <a:endParaRPr lang="en-US" altLang="zh-CN" sz="1500" b="1" dirty="0">
                  <a:solidFill>
                    <a:srgbClr val="FFFFFF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</p:grpSp>
        <p:pic>
          <p:nvPicPr>
            <p:cNvPr id="17" name="图片 16" descr="男0114 拷贝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577" y="5970"/>
              <a:ext cx="1460" cy="1703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ldLvl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0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000"/>
          <a:stretch>
            <a:fillRect/>
          </a:stretch>
        </p:blipFill>
        <p:spPr>
          <a:xfrm>
            <a:off x="1806575" y="296863"/>
            <a:ext cx="2471738" cy="4105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AutoShape 27"/>
          <p:cNvSpPr/>
          <p:nvPr/>
        </p:nvSpPr>
        <p:spPr>
          <a:xfrm>
            <a:off x="501015" y="3347085"/>
            <a:ext cx="1628775" cy="864235"/>
          </a:xfrm>
          <a:prstGeom prst="wedgeRoundRectCallout">
            <a:avLst>
              <a:gd name="adj1" fmla="val 63567"/>
              <a:gd name="adj2" fmla="val 39786"/>
              <a:gd name="adj3" fmla="val 16667"/>
            </a:avLst>
          </a:prstGeom>
          <a:noFill/>
          <a:ln w="19050" cap="flat" cmpd="sng">
            <a:solidFill>
              <a:srgbClr val="0070C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eaLnBrk="1" latin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装有铅笔的脚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" name="AutoShape 27"/>
          <p:cNvSpPr/>
          <p:nvPr/>
        </p:nvSpPr>
        <p:spPr>
          <a:xfrm>
            <a:off x="4010025" y="3289935"/>
            <a:ext cx="1628775" cy="864235"/>
          </a:xfrm>
          <a:prstGeom prst="wedgeRoundRectCallout">
            <a:avLst>
              <a:gd name="adj1" fmla="val -62748"/>
              <a:gd name="adj2" fmla="val 47501"/>
              <a:gd name="adj3" fmla="val 16667"/>
            </a:avLst>
          </a:prstGeom>
          <a:noFill/>
          <a:ln w="19050" cap="flat" cmpd="sng">
            <a:solidFill>
              <a:srgbClr val="0070C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eaLnBrk="1" latin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带有针尖的脚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686935" y="1803400"/>
            <a:ext cx="3597275" cy="2875280"/>
            <a:chOff x="7381" y="2840"/>
            <a:chExt cx="5665" cy="4528"/>
          </a:xfrm>
        </p:grpSpPr>
        <p:pic>
          <p:nvPicPr>
            <p:cNvPr id="12295" name="图片 13" descr="E:\新画人物图\男老师2 拷贝.png男老师2 拷贝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0960" y="3566"/>
              <a:ext cx="2086" cy="380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" name="AutoShape 27"/>
            <p:cNvSpPr/>
            <p:nvPr/>
          </p:nvSpPr>
          <p:spPr>
            <a:xfrm>
              <a:off x="7381" y="2840"/>
              <a:ext cx="3374" cy="1361"/>
            </a:xfrm>
            <a:prstGeom prst="wedgeRoundRectCallout">
              <a:avLst>
                <a:gd name="adj1" fmla="val 71932"/>
                <a:gd name="adj2" fmla="val 57421"/>
                <a:gd name="adj3" fmla="val 16667"/>
              </a:avLst>
            </a:prstGeom>
            <a:noFill/>
            <a:ln w="19050" cap="flat" cmpd="sng">
              <a:solidFill>
                <a:srgbClr val="007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eaLnBrk="1" latinLnBrk="1" hangingPunct="1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zh-CN" altLang="en-US" sz="2800" b="1" dirty="0">
                  <a:latin typeface="楷体" panose="02010609060101010101" charset="-122"/>
                  <a:ea typeface="楷体" panose="02010609060101010101" charset="-122"/>
                  <a:sym typeface="+mn-ea"/>
                </a:rPr>
                <a:t>请大家用圆规画一画圆</a:t>
              </a:r>
              <a:r>
                <a:rPr lang="zh-CN" altLang="en-US" sz="2800" b="1" dirty="0">
                  <a:latin typeface="楷体" panose="02010609060101010101" charset="-122"/>
                  <a:ea typeface="楷体" panose="02010609060101010101" charset="-122"/>
                </a:rPr>
                <a:t>。</a:t>
              </a:r>
              <a:endParaRPr lang="zh-CN" altLang="en-US" sz="2800" b="1" dirty="0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右箭头 7"/>
          <p:cNvSpPr/>
          <p:nvPr/>
        </p:nvSpPr>
        <p:spPr>
          <a:xfrm>
            <a:off x="2759710" y="1732915"/>
            <a:ext cx="457200" cy="38100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261360" y="1201420"/>
            <a:ext cx="2414905" cy="109791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>
          <a:xfrm>
            <a:off x="185420" y="874395"/>
            <a:ext cx="2945130" cy="2943860"/>
            <a:chOff x="292" y="1377"/>
            <a:chExt cx="4638" cy="463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6F6F6">
                    <a:alpha val="100000"/>
                  </a:srgbClr>
                </a:clrFrom>
                <a:clrTo>
                  <a:srgbClr val="F6F6F6">
                    <a:alpha val="100000"/>
                    <a:alpha val="0"/>
                  </a:srgbClr>
                </a:clrTo>
              </a:clrChange>
            </a:blip>
            <a:srcRect l="36171" r="38556"/>
            <a:stretch>
              <a:fillRect/>
            </a:stretch>
          </p:blipFill>
          <p:spPr>
            <a:xfrm rot="5400000">
              <a:off x="2305" y="1717"/>
              <a:ext cx="493" cy="3315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292" y="3834"/>
              <a:ext cx="4638" cy="2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 b="1">
                  <a:latin typeface="楷体" panose="02010609060101010101" charset="-122"/>
                  <a:ea typeface="楷体" panose="02010609060101010101" charset="-122"/>
                </a:rPr>
                <a:t>把圆规的两脚分开，</a:t>
              </a:r>
              <a:r>
                <a:rPr lang="zh-CN" altLang="en-US" sz="2800" b="1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</a:rPr>
                <a:t>定好</a:t>
              </a:r>
              <a:r>
                <a:rPr lang="zh-CN" altLang="en-US" sz="2800" b="1">
                  <a:latin typeface="楷体" panose="02010609060101010101" charset="-122"/>
                  <a:ea typeface="楷体" panose="02010609060101010101" charset="-122"/>
                </a:rPr>
                <a:t>两脚间的</a:t>
              </a:r>
              <a:r>
                <a:rPr lang="zh-CN" altLang="en-US" sz="2800" b="1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</a:rPr>
                <a:t>距离</a:t>
              </a:r>
              <a:r>
                <a:rPr lang="zh-CN" altLang="en-US" sz="2800" b="1">
                  <a:latin typeface="楷体" panose="02010609060101010101" charset="-122"/>
                  <a:ea typeface="楷体" panose="02010609060101010101" charset="-122"/>
                </a:rPr>
                <a:t>。</a:t>
              </a:r>
              <a:endParaRPr lang="zh-CN" altLang="en-US" sz="2800" b="1">
                <a:latin typeface="楷体" panose="02010609060101010101" charset="-122"/>
                <a:ea typeface="楷体" panose="02010609060101010101" charset="-122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b="3733"/>
            <a:stretch>
              <a:fillRect/>
            </a:stretch>
          </p:blipFill>
          <p:spPr>
            <a:xfrm>
              <a:off x="757" y="1377"/>
              <a:ext cx="1516" cy="1830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3733"/>
          <a:stretch>
            <a:fillRect/>
          </a:stretch>
        </p:blipFill>
        <p:spPr>
          <a:xfrm rot="20400000">
            <a:off x="3987165" y="555625"/>
            <a:ext cx="962660" cy="116205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3171825" y="2453640"/>
            <a:ext cx="280098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把有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针尖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的一只脚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固定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在纸上。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6" name="右箭头 15"/>
          <p:cNvSpPr/>
          <p:nvPr/>
        </p:nvSpPr>
        <p:spPr>
          <a:xfrm>
            <a:off x="5876290" y="1732915"/>
            <a:ext cx="457200" cy="38100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6484620" y="1201420"/>
            <a:ext cx="2414905" cy="109791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6181090" y="2415540"/>
            <a:ext cx="289814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把装有铅笔的一只脚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旋转一周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，就画出一个圆。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7239000" y="1236345"/>
            <a:ext cx="967105" cy="967105"/>
          </a:xfrm>
          <a:prstGeom prst="ellipse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3733"/>
          <a:stretch>
            <a:fillRect/>
          </a:stretch>
        </p:blipFill>
        <p:spPr>
          <a:xfrm rot="20400000">
            <a:off x="7287260" y="606425"/>
            <a:ext cx="962660" cy="1162050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2197735" y="4041775"/>
            <a:ext cx="47485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圆是由曲线围成的封闭图形。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  <p:bldP spid="12" grpId="0" bldLvl="0" animBg="1"/>
      <p:bldP spid="15" grpId="0"/>
      <p:bldP spid="16" grpId="0" bldLvl="0" animBg="1"/>
      <p:bldP spid="17" grpId="0" bldLvl="0" animBg="1"/>
      <p:bldP spid="19" grpId="0"/>
      <p:bldP spid="20" grpId="0" bldLvl="0" animBg="1"/>
      <p:bldP spid="23" grpId="0"/>
      <p:bldP spid="2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/>
        </p:nvSpPr>
        <p:spPr>
          <a:xfrm>
            <a:off x="1750060" y="212725"/>
            <a:ext cx="44227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知识点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：圆的各部分名称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683000" y="2308225"/>
            <a:ext cx="4847590" cy="1129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762" tIns="48381" rIns="96762" bIns="48381"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 defTabSz="968375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 defTabSz="968375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 defTabSz="968375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 defTabSz="968375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latinLnBrk="1">
              <a:lnSpc>
                <a:spcPct val="120000"/>
              </a:lnSpc>
              <a:buSzPct val="100000"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连接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圆心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和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圆上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任意一点的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线段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叫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作</a:t>
            </a:r>
            <a:r>
              <a:rPr lang="zh-CN" altLang="en-US" sz="2800" b="1" dirty="0">
                <a:solidFill>
                  <a:srgbClr val="FF3300"/>
                </a:solidFill>
                <a:latin typeface="楷体" panose="02010609060101010101" charset="-122"/>
                <a:ea typeface="楷体" panose="02010609060101010101" charset="-122"/>
              </a:rPr>
              <a:t>半径。 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654425" y="3663950"/>
            <a:ext cx="4876800" cy="1129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762" tIns="48381" rIns="96762" bIns="48381"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 defTabSz="968375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 defTabSz="968375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 defTabSz="968375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 defTabSz="968375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latinLnBrk="1">
              <a:lnSpc>
                <a:spcPct val="120000"/>
              </a:lnSpc>
              <a:buSzPct val="100000"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通过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圆心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并且两端都在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圆上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的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线段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叫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作</a:t>
            </a:r>
            <a:r>
              <a:rPr lang="zh-CN" altLang="en-US" sz="2800" b="1" dirty="0">
                <a:solidFill>
                  <a:srgbClr val="FF3300"/>
                </a:solidFill>
                <a:latin typeface="楷体" panose="02010609060101010101" charset="-122"/>
                <a:ea typeface="楷体" panose="02010609060101010101" charset="-122"/>
              </a:rPr>
              <a:t>直径。  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4" name="Oval 2"/>
          <p:cNvSpPr>
            <a:spLocks noChangeArrowheads="1"/>
          </p:cNvSpPr>
          <p:nvPr/>
        </p:nvSpPr>
        <p:spPr bwMode="auto">
          <a:xfrm>
            <a:off x="577076" y="1244412"/>
            <a:ext cx="3048000" cy="3048000"/>
          </a:xfrm>
          <a:prstGeom prst="ellipse">
            <a:avLst/>
          </a:prstGeom>
          <a:noFill/>
          <a:ln w="38100">
            <a:solidFill>
              <a:srgbClr val="00B0F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endParaRPr lang="zh-CN" altLang="zh-CN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5" name="Line 3"/>
          <p:cNvSpPr>
            <a:spLocks noChangeShapeType="1"/>
          </p:cNvSpPr>
          <p:nvPr/>
        </p:nvSpPr>
        <p:spPr bwMode="auto">
          <a:xfrm rot="5411490">
            <a:off x="2099488" y="1246000"/>
            <a:ext cx="3175" cy="30480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1750237" y="2481671"/>
            <a:ext cx="76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latin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5050"/>
                </a:solidFill>
                <a:latin typeface="楷体" panose="02010609060101010101" charset="-122"/>
                <a:ea typeface="楷体" panose="02010609060101010101" charset="-122"/>
              </a:rPr>
              <a:t>·</a:t>
            </a:r>
            <a:endParaRPr lang="en-US" altLang="zh-CN" sz="2800" b="1">
              <a:solidFill>
                <a:srgbClr val="FF505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2034401" y="2700149"/>
            <a:ext cx="60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O</a:t>
            </a:r>
            <a:endParaRPr lang="en-US" altLang="zh-CN" sz="2800" b="1" i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1750238" y="3090357"/>
            <a:ext cx="914400" cy="523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 eaLnBrk="1" latinLnBrk="1" hangingPunct="1">
              <a:spcBef>
                <a:spcPct val="50000"/>
              </a:spcBef>
              <a:defRPr/>
            </a:pPr>
            <a:r>
              <a:rPr kumimoji="1"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圆心</a:t>
            </a:r>
            <a:endParaRPr kumimoji="1" lang="zh-CN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9" name="Line 7"/>
          <p:cNvSpPr>
            <a:spLocks noChangeShapeType="1"/>
          </p:cNvSpPr>
          <p:nvPr/>
        </p:nvSpPr>
        <p:spPr bwMode="auto">
          <a:xfrm flipV="1">
            <a:off x="2131238" y="1977837"/>
            <a:ext cx="1295400" cy="7620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0" name="Text Box 8"/>
          <p:cNvSpPr txBox="1">
            <a:spLocks noChangeArrowheads="1"/>
          </p:cNvSpPr>
          <p:nvPr/>
        </p:nvSpPr>
        <p:spPr bwMode="auto">
          <a:xfrm rot="20485576">
            <a:off x="1713726" y="1977837"/>
            <a:ext cx="1498600" cy="5222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1" latinLnBrk="1" hangingPunct="1">
              <a:spcBef>
                <a:spcPct val="50000"/>
              </a:spcBef>
              <a:defRPr/>
            </a:pPr>
            <a:r>
              <a:rPr kumimoji="1"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  </a:t>
            </a:r>
            <a:r>
              <a:rPr kumimoji="1" lang="zh-CN" altLang="en-US" sz="2800" b="1" dirty="0">
                <a:solidFill>
                  <a:srgbClr val="FF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半径</a:t>
            </a:r>
            <a:r>
              <a:rPr kumimoji="1" lang="en-US" altLang="zh-CN" sz="2800" b="1" i="1" dirty="0">
                <a:solidFill>
                  <a:srgbClr val="FF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r</a:t>
            </a:r>
            <a:endParaRPr kumimoji="1" lang="zh-CN" altLang="en-US" sz="2800" b="1" i="1" dirty="0">
              <a:solidFill>
                <a:srgbClr val="FF66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534213" y="2308037"/>
            <a:ext cx="1655763" cy="523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1" latinLnBrk="1" hangingPunct="1">
              <a:spcBef>
                <a:spcPct val="50000"/>
              </a:spcBef>
              <a:defRPr/>
            </a:pPr>
            <a:r>
              <a:rPr kumimoji="1" lang="en-US" altLang="zh-CN" sz="2800" b="1" dirty="0">
                <a:latin typeface="楷体" panose="02010609060101010101" charset="-122"/>
                <a:ea typeface="楷体" panose="02010609060101010101" charset="-122"/>
              </a:rPr>
              <a:t>  </a:t>
            </a:r>
            <a:r>
              <a:rPr kumimoji="1"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直径</a:t>
            </a:r>
            <a:r>
              <a:rPr kumimoji="1" lang="en-US" altLang="zh-CN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d</a:t>
            </a:r>
            <a:endParaRPr kumimoji="1" lang="zh-CN" altLang="en-US" sz="2800" b="1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2" name="Text Box 10"/>
          <p:cNvSpPr txBox="1">
            <a:spLocks noChangeArrowheads="1"/>
          </p:cNvSpPr>
          <p:nvPr/>
        </p:nvSpPr>
        <p:spPr bwMode="auto">
          <a:xfrm>
            <a:off x="2893238" y="1710123"/>
            <a:ext cx="106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latin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FF66FF"/>
                </a:solidFill>
                <a:latin typeface="楷体" panose="02010609060101010101" charset="-122"/>
                <a:ea typeface="楷体" panose="02010609060101010101" charset="-122"/>
              </a:rPr>
              <a:t>·</a:t>
            </a:r>
            <a:endParaRPr lang="en-US" altLang="zh-CN" sz="2800" b="1" dirty="0">
              <a:solidFill>
                <a:srgbClr val="FF66FF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625215" y="1062990"/>
            <a:ext cx="500951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用圆规画圆时，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针尖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所在的点叫作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圆心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，一般用字母</a:t>
            </a:r>
            <a:r>
              <a:rPr lang="en-US" altLang="zh-CN" sz="2800" b="1" i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O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表示。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ldLvl="0" animBg="1"/>
      <p:bldP spid="25" grpId="0" bldLvl="0" animBg="1"/>
      <p:bldP spid="26" grpId="0"/>
      <p:bldP spid="27" grpId="0"/>
      <p:bldP spid="28" grpId="0" bldLvl="0" animBg="1"/>
      <p:bldP spid="29" grpId="0" bldLvl="0" animBg="1"/>
      <p:bldP spid="30" grpId="0" bldLvl="0" animBg="1"/>
      <p:bldP spid="31" grpId="0" bldLvl="0" animBg="1"/>
      <p:bldP spid="3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TextBox 32"/>
          <p:cNvSpPr txBox="1"/>
          <p:nvPr/>
        </p:nvSpPr>
        <p:spPr>
          <a:xfrm>
            <a:off x="671830" y="1451610"/>
            <a:ext cx="8173085" cy="1210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用圆规画几个不同大小的圆，剪下来，沿着直径折一折，画一画，量一量，会有什么发现？</a:t>
            </a:r>
            <a:endParaRPr lang="zh-CN" altLang="en-US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1270" name="文本框 7"/>
          <p:cNvSpPr txBox="1"/>
          <p:nvPr/>
        </p:nvSpPr>
        <p:spPr>
          <a:xfrm>
            <a:off x="538480" y="3070225"/>
            <a:ext cx="8067040" cy="6940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40000"/>
              </a:lnSpc>
            </a:pPr>
            <a:r>
              <a:rPr lang="zh-CN" altLang="zh-CN" sz="2800" b="1">
                <a:solidFill>
                  <a:srgbClr val="DD13DB"/>
                </a:solidFill>
                <a:latin typeface="楷体" panose="02010609060101010101" charset="-122"/>
                <a:ea typeface="楷体" panose="02010609060101010101" charset="-122"/>
              </a:rPr>
              <a:t>准备好纸张、剪刀、圆规和笔，按下面的流程操作</a:t>
            </a:r>
            <a:endParaRPr lang="zh-CN" altLang="zh-CN" sz="2800" b="1">
              <a:solidFill>
                <a:srgbClr val="DD13DB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367280" y="272415"/>
            <a:ext cx="34982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知识点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：圆的特征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8673" name="文本框 3"/>
          <p:cNvSpPr txBox="1"/>
          <p:nvPr/>
        </p:nvSpPr>
        <p:spPr>
          <a:xfrm>
            <a:off x="200025" y="794385"/>
            <a:ext cx="216725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3200" b="1">
                <a:solidFill>
                  <a:srgbClr val="3A90F4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自主探究：</a:t>
            </a:r>
            <a:endParaRPr lang="zh-CN" altLang="en-US" sz="3200" b="1">
              <a:solidFill>
                <a:srgbClr val="3A90F4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" grpId="0"/>
      <p:bldP spid="11270" grpId="0"/>
      <p:bldP spid="2867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圆角矩形 6"/>
          <p:cNvSpPr/>
          <p:nvPr/>
        </p:nvSpPr>
        <p:spPr>
          <a:xfrm>
            <a:off x="565785" y="1212215"/>
            <a:ext cx="2212975" cy="1107440"/>
          </a:xfrm>
          <a:prstGeom prst="roundRect">
            <a:avLst/>
          </a:prstGeom>
          <a:noFill/>
          <a:ln>
            <a:solidFill>
              <a:srgbClr val="1FB3A9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 fontAlgn="base">
              <a:lnSpc>
                <a:spcPct val="120000"/>
              </a:lnSpc>
            </a:pPr>
            <a:r>
              <a:rPr lang="zh-CN" altLang="en-US" sz="2800" b="1" strike="noStrike" noProof="1">
                <a:latin typeface="楷体" panose="02010609060101010101" charset="-122"/>
                <a:ea typeface="楷体" panose="02010609060101010101" charset="-122"/>
              </a:rPr>
              <a:t>用圆规在纸</a:t>
            </a:r>
            <a:endParaRPr lang="zh-CN" altLang="en-US" sz="2800" b="1" strike="noStrike" noProof="1">
              <a:latin typeface="楷体" panose="02010609060101010101" charset="-122"/>
              <a:ea typeface="楷体" panose="02010609060101010101" charset="-122"/>
            </a:endParaRPr>
          </a:p>
          <a:p>
            <a:pPr algn="ctr" fontAlgn="base">
              <a:lnSpc>
                <a:spcPct val="120000"/>
              </a:lnSpc>
            </a:pPr>
            <a:r>
              <a:rPr lang="zh-CN" altLang="en-US" sz="2800" b="1" strike="noStrike" noProof="1">
                <a:latin typeface="楷体" panose="02010609060101010101" charset="-122"/>
                <a:ea typeface="楷体" panose="02010609060101010101" charset="-122"/>
              </a:rPr>
              <a:t>上任意画圆</a:t>
            </a:r>
            <a:endParaRPr lang="zh-CN" altLang="en-US" sz="2800" b="1" strike="noStrike" noProof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3816350" y="1212215"/>
            <a:ext cx="2137410" cy="1107440"/>
          </a:xfrm>
          <a:prstGeom prst="roundRect">
            <a:avLst/>
          </a:prstGeom>
          <a:noFill/>
          <a:ln>
            <a:solidFill>
              <a:srgbClr val="1FB3A9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l" fontAlgn="base">
              <a:lnSpc>
                <a:spcPct val="120000"/>
              </a:lnSpc>
            </a:pPr>
            <a:r>
              <a:rPr lang="zh-CN" altLang="en-US" sz="2800" b="1" strike="noStrike" noProof="1">
                <a:latin typeface="楷体" panose="02010609060101010101" charset="-122"/>
                <a:ea typeface="楷体" panose="02010609060101010101" charset="-122"/>
              </a:rPr>
              <a:t>标出圆的各部分名称</a:t>
            </a:r>
            <a:endParaRPr lang="zh-CN" altLang="en-US" sz="2800" b="1" strike="noStrike" noProof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1741805" y="3032125"/>
            <a:ext cx="3063240" cy="1126490"/>
          </a:xfrm>
          <a:prstGeom prst="roundRect">
            <a:avLst/>
          </a:prstGeom>
          <a:noFill/>
          <a:ln>
            <a:solidFill>
              <a:srgbClr val="1FB3A9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l" fontAlgn="base">
              <a:lnSpc>
                <a:spcPct val="110000"/>
              </a:lnSpc>
            </a:pPr>
            <a:r>
              <a:rPr lang="zh-CN" altLang="en-US" sz="2800" b="1" strike="noStrike" noProof="1">
                <a:latin typeface="楷体" panose="02010609060101010101" charset="-122"/>
                <a:ea typeface="楷体" panose="02010609060101010101" charset="-122"/>
              </a:rPr>
              <a:t>把不同的圆形纸片沿着直径对折</a:t>
            </a:r>
            <a:endParaRPr lang="zh-CN" altLang="en-US" sz="2800" b="1" strike="noStrike" noProof="1">
              <a:latin typeface="楷体" panose="02010609060101010101" charset="-122"/>
              <a:ea typeface="楷体" panose="02010609060101010101" charset="-122"/>
            </a:endParaRPr>
          </a:p>
        </p:txBody>
      </p:sp>
      <p:cxnSp>
        <p:nvCxnSpPr>
          <p:cNvPr id="11" name="直接箭头连接符 10"/>
          <p:cNvCxnSpPr/>
          <p:nvPr/>
        </p:nvCxnSpPr>
        <p:spPr>
          <a:xfrm>
            <a:off x="2898775" y="1718310"/>
            <a:ext cx="759460" cy="13335"/>
          </a:xfrm>
          <a:prstGeom prst="straightConnector1">
            <a:avLst/>
          </a:prstGeom>
          <a:ln w="317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>
            <a:off x="6080125" y="1708785"/>
            <a:ext cx="684530" cy="0"/>
          </a:xfrm>
          <a:prstGeom prst="straightConnector1">
            <a:avLst/>
          </a:prstGeom>
          <a:ln w="317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组合 28"/>
          <p:cNvGrpSpPr/>
          <p:nvPr/>
        </p:nvGrpSpPr>
        <p:grpSpPr>
          <a:xfrm>
            <a:off x="747094" y="1212459"/>
            <a:ext cx="7644428" cy="2347976"/>
            <a:chOff x="1920" y="1911"/>
            <a:chExt cx="12038" cy="3696"/>
          </a:xfrm>
        </p:grpSpPr>
        <p:sp>
          <p:nvSpPr>
            <p:cNvPr id="19" name="圆角矩形 18"/>
            <p:cNvSpPr/>
            <p:nvPr/>
          </p:nvSpPr>
          <p:spPr>
            <a:xfrm>
              <a:off x="11595" y="1911"/>
              <a:ext cx="2363" cy="1644"/>
            </a:xfrm>
            <a:prstGeom prst="roundRect">
              <a:avLst/>
            </a:prstGeom>
            <a:noFill/>
            <a:ln>
              <a:solidFill>
                <a:srgbClr val="1FB3A9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p>
              <a:pPr algn="l" fontAlgn="base"/>
              <a:r>
                <a:rPr lang="zh-CN" altLang="en-US" sz="2800" b="1" strike="noStrike" noProof="1">
                  <a:latin typeface="楷体" panose="02010609060101010101" charset="-122"/>
                  <a:ea typeface="楷体" panose="02010609060101010101" charset="-122"/>
                </a:rPr>
                <a:t>剪下圆形纸片</a:t>
              </a:r>
              <a:endParaRPr lang="zh-CN" altLang="en-US" sz="2800" b="1" strike="noStrike" noProof="1">
                <a:latin typeface="楷体" panose="02010609060101010101" charset="-122"/>
                <a:ea typeface="楷体" panose="02010609060101010101" charset="-122"/>
              </a:endParaRPr>
            </a:p>
          </p:txBody>
        </p:sp>
        <p:cxnSp>
          <p:nvCxnSpPr>
            <p:cNvPr id="28" name="直接箭头连接符 27"/>
            <p:cNvCxnSpPr/>
            <p:nvPr/>
          </p:nvCxnSpPr>
          <p:spPr>
            <a:xfrm>
              <a:off x="1920" y="5607"/>
              <a:ext cx="1448" cy="0"/>
            </a:xfrm>
            <a:prstGeom prst="straightConnector1">
              <a:avLst/>
            </a:prstGeom>
            <a:ln w="3175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文本框 7"/>
          <p:cNvSpPr txBox="1"/>
          <p:nvPr/>
        </p:nvSpPr>
        <p:spPr>
          <a:xfrm>
            <a:off x="712470" y="215900"/>
            <a:ext cx="125539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zh-CN" sz="2800" b="1">
                <a:solidFill>
                  <a:srgbClr val="DD13DB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折一折</a:t>
            </a:r>
            <a:endParaRPr lang="zh-CN" altLang="zh-CN" sz="2800" b="1">
              <a:solidFill>
                <a:srgbClr val="DD13DB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1294765" y="705485"/>
            <a:ext cx="3048000" cy="304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饼形 10"/>
          <p:cNvSpPr/>
          <p:nvPr/>
        </p:nvSpPr>
        <p:spPr>
          <a:xfrm rot="5400000">
            <a:off x="1295400" y="705485"/>
            <a:ext cx="3047365" cy="3047365"/>
          </a:xfrm>
          <a:prstGeom prst="pie">
            <a:avLst>
              <a:gd name="adj1" fmla="val 5383148"/>
              <a:gd name="adj2" fmla="val 1620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饼形 11"/>
          <p:cNvSpPr/>
          <p:nvPr/>
        </p:nvSpPr>
        <p:spPr>
          <a:xfrm rot="16200000" flipV="1">
            <a:off x="1296035" y="704850"/>
            <a:ext cx="3047365" cy="3047365"/>
          </a:xfrm>
          <a:prstGeom prst="pie">
            <a:avLst>
              <a:gd name="adj1" fmla="val 5383148"/>
              <a:gd name="adj2" fmla="val 1620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饼形 12"/>
          <p:cNvSpPr/>
          <p:nvPr/>
        </p:nvSpPr>
        <p:spPr>
          <a:xfrm>
            <a:off x="4901565" y="688975"/>
            <a:ext cx="3047365" cy="3047365"/>
          </a:xfrm>
          <a:prstGeom prst="pie">
            <a:avLst>
              <a:gd name="adj1" fmla="val 5383148"/>
              <a:gd name="adj2" fmla="val 1620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饼形 13"/>
          <p:cNvSpPr/>
          <p:nvPr/>
        </p:nvSpPr>
        <p:spPr>
          <a:xfrm rot="10800000" flipV="1">
            <a:off x="4902200" y="688975"/>
            <a:ext cx="3047365" cy="3047365"/>
          </a:xfrm>
          <a:prstGeom prst="pie">
            <a:avLst>
              <a:gd name="adj1" fmla="val 5383148"/>
              <a:gd name="adj2" fmla="val 1620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623570" y="3856355"/>
            <a:ext cx="7680960" cy="1172845"/>
            <a:chOff x="-106" y="4976"/>
            <a:chExt cx="12096" cy="1847"/>
          </a:xfrm>
        </p:grpSpPr>
        <p:pic>
          <p:nvPicPr>
            <p:cNvPr id="22550" name="Picture 10" descr="E:\新画人物图\男033 拷贝.png男033 拷贝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10705" y="4976"/>
              <a:ext cx="1285" cy="1847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19" name="组合 18"/>
            <p:cNvGrpSpPr/>
            <p:nvPr/>
          </p:nvGrpSpPr>
          <p:grpSpPr>
            <a:xfrm>
              <a:off x="-106" y="5158"/>
              <a:ext cx="10679" cy="1489"/>
              <a:chOff x="-5597" y="-3289"/>
              <a:chExt cx="10679" cy="1489"/>
            </a:xfrm>
          </p:grpSpPr>
          <p:sp>
            <p:nvSpPr>
              <p:cNvPr id="20" name="文本框 19"/>
              <p:cNvSpPr txBox="1"/>
              <p:nvPr/>
            </p:nvSpPr>
            <p:spPr>
              <a:xfrm>
                <a:off x="-5597" y="-3204"/>
                <a:ext cx="10679" cy="1404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r>
                  <a:rPr lang="zh-CN" altLang="en-US" sz="2600" b="1">
                    <a:solidFill>
                      <a:schemeClr val="tx1"/>
                    </a:solidFill>
                    <a:latin typeface="楷体" panose="02010609060101010101" charset="-122"/>
                    <a:ea typeface="楷体" panose="02010609060101010101" charset="-122"/>
                    <a:sym typeface="+mn-ea"/>
                  </a:rPr>
                  <a:t>把圆沿任何一条直径对折，两边可以重合。圆是轴对称图形，对称轴是直径所在的直线。</a:t>
                </a:r>
                <a:endParaRPr lang="zh-CN" altLang="en-US" sz="2600" b="1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  <a:sym typeface="+mn-ea"/>
                </a:endParaRPr>
              </a:p>
            </p:txBody>
          </p:sp>
          <p:sp>
            <p:nvSpPr>
              <p:cNvPr id="22" name="圆角矩形标注 21"/>
              <p:cNvSpPr/>
              <p:nvPr/>
            </p:nvSpPr>
            <p:spPr>
              <a:xfrm>
                <a:off x="-5552" y="-3289"/>
                <a:ext cx="10291" cy="1482"/>
              </a:xfrm>
              <a:prstGeom prst="wedgeRoundRectCallout">
                <a:avLst>
                  <a:gd name="adj1" fmla="val 56010"/>
                  <a:gd name="adj2" fmla="val 14709"/>
                  <a:gd name="adj3" fmla="val 16667"/>
                </a:avLst>
              </a:prstGeom>
              <a:noFill/>
              <a:ln w="19050">
                <a:solidFill>
                  <a:srgbClr val="0070C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xit" presetSubtype="1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x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w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h"/>
                                          </p:val>
                                        </p:tav>
                                        <p:tav tm="100000" fmla="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base">
                                        <p:cTn id="19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xit" presetSubtype="8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x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w"/>
                                          </p:val>
                                        </p:tav>
                                        <p:tav tm="100000" fmla="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h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base">
                                        <p:cTn id="32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1" grpId="0" bldLvl="0" animBg="1"/>
      <p:bldP spid="12" grpId="0" bldLvl="0" animBg="1"/>
      <p:bldP spid="12" grpId="1" bldLvl="0" animBg="1"/>
      <p:bldP spid="14" grpId="1" bldLvl="0" animBg="1"/>
      <p:bldP spid="13" grpId="0" bldLvl="0" animBg="1"/>
      <p:bldP spid="14" grpId="2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4083,&quot;width&quot;:2507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1191</Words>
  <Application>WPS 演示</Application>
  <PresentationFormat>在屏幕上显示</PresentationFormat>
  <Paragraphs>190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3" baseType="lpstr">
      <vt:lpstr>Arial</vt:lpstr>
      <vt:lpstr>宋体</vt:lpstr>
      <vt:lpstr>Wingdings</vt:lpstr>
      <vt:lpstr>黑体</vt:lpstr>
      <vt:lpstr>微软雅黑</vt:lpstr>
      <vt:lpstr>楷体</vt:lpstr>
      <vt:lpstr>Gulim</vt:lpstr>
      <vt:lpstr>Times New Roman</vt:lpstr>
      <vt:lpstr>Arial Unicode MS</vt:lpstr>
      <vt:lpstr>Calibri</vt:lpstr>
      <vt:lpstr>Times New Roman</vt:lpstr>
      <vt:lpstr>Arial Narrow</vt:lpstr>
      <vt:lpstr>Bell MT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1</cp:revision>
  <dcterms:created xsi:type="dcterms:W3CDTF">2022-09-02T03:03:26Z</dcterms:created>
  <dcterms:modified xsi:type="dcterms:W3CDTF">2022-09-02T03:03:26Z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2052-11.8.2.8506</vt:lpwstr>
  </property>
  <property fmtid="{D5CDD505-2E9C-101B-9397-08002B2CF9AE}" pid="4" name="ICV">
    <vt:lpwstr>92137E8E88994138AF874FCF1BC52C99</vt:lpwstr>
  </property>
</Properties>
</file>