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81" r:id="rId3"/>
    <p:sldId id="428" r:id="rId4"/>
    <p:sldId id="409" r:id="rId5"/>
    <p:sldId id="411" r:id="rId7"/>
    <p:sldId id="504" r:id="rId8"/>
    <p:sldId id="460" r:id="rId9"/>
    <p:sldId id="461" r:id="rId10"/>
    <p:sldId id="462" r:id="rId11"/>
    <p:sldId id="505" r:id="rId12"/>
    <p:sldId id="429" r:id="rId13"/>
    <p:sldId id="449" r:id="rId14"/>
    <p:sldId id="450" r:id="rId15"/>
    <p:sldId id="432" r:id="rId16"/>
    <p:sldId id="517" r:id="rId17"/>
    <p:sldId id="425" r:id="rId1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F96"/>
    <a:srgbClr val="FFFFF2"/>
    <a:srgbClr val="D4E15B"/>
    <a:srgbClr val="FFFFFF"/>
    <a:srgbClr val="1FB3A9"/>
    <a:srgbClr val="2E6B5E"/>
    <a:srgbClr val="378070"/>
    <a:srgbClr val="F9EDD3"/>
    <a:srgbClr val="AD6517"/>
    <a:srgbClr val="EBC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431"/>
        <p:guide pos="298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-7937" y="2242185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比的基本性质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316163" y="967423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比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extBox 8"/>
          <p:cNvSpPr txBox="1"/>
          <p:nvPr/>
        </p:nvSpPr>
        <p:spPr>
          <a:xfrm>
            <a:off x="542925" y="1035050"/>
            <a:ext cx="557085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把下面各比化成最简单的整数比。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0" name="TextBox 12"/>
          <p:cNvSpPr txBox="1"/>
          <p:nvPr/>
        </p:nvSpPr>
        <p:spPr>
          <a:xfrm>
            <a:off x="692150" y="1416050"/>
            <a:ext cx="17322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1" name="TextBox 13"/>
          <p:cNvSpPr txBox="1"/>
          <p:nvPr/>
        </p:nvSpPr>
        <p:spPr>
          <a:xfrm>
            <a:off x="3038475" y="1416050"/>
            <a:ext cx="14478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48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2" name="TextBox 16"/>
          <p:cNvSpPr txBox="1"/>
          <p:nvPr/>
        </p:nvSpPr>
        <p:spPr>
          <a:xfrm>
            <a:off x="5148580" y="1416050"/>
            <a:ext cx="22574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293" name="组合 17"/>
          <p:cNvGrpSpPr/>
          <p:nvPr/>
        </p:nvGrpSpPr>
        <p:grpSpPr>
          <a:xfrm>
            <a:off x="944563" y="2554288"/>
            <a:ext cx="296862" cy="1189725"/>
            <a:chOff x="-100754" y="-402344"/>
            <a:chExt cx="394444" cy="1585151"/>
          </a:xfrm>
        </p:grpSpPr>
        <p:sp>
          <p:nvSpPr>
            <p:cNvPr id="12294" name="TextBox 23"/>
            <p:cNvSpPr txBox="1"/>
            <p:nvPr/>
          </p:nvSpPr>
          <p:spPr>
            <a:xfrm>
              <a:off x="-100754" y="-402344"/>
              <a:ext cx="357190" cy="9822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95" name="TextBox 24"/>
            <p:cNvSpPr txBox="1"/>
            <p:nvPr/>
          </p:nvSpPr>
          <p:spPr>
            <a:xfrm>
              <a:off x="-100754" y="200539"/>
              <a:ext cx="357190" cy="9822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296" name="直接连接符 25"/>
            <p:cNvCxnSpPr/>
            <p:nvPr/>
          </p:nvCxnSpPr>
          <p:spPr>
            <a:xfrm>
              <a:off x="7938" y="465952"/>
              <a:ext cx="28575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97" name="组合 26"/>
          <p:cNvGrpSpPr/>
          <p:nvPr/>
        </p:nvGrpSpPr>
        <p:grpSpPr>
          <a:xfrm>
            <a:off x="1644333" y="2540000"/>
            <a:ext cx="290512" cy="1189727"/>
            <a:chOff x="-100754" y="-403056"/>
            <a:chExt cx="386506" cy="1587947"/>
          </a:xfrm>
        </p:grpSpPr>
        <p:sp>
          <p:nvSpPr>
            <p:cNvPr id="12298" name="TextBox 27"/>
            <p:cNvSpPr txBox="1"/>
            <p:nvPr/>
          </p:nvSpPr>
          <p:spPr>
            <a:xfrm>
              <a:off x="-100754" y="-403056"/>
              <a:ext cx="357190" cy="983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99" name="TextBox 28"/>
            <p:cNvSpPr txBox="1"/>
            <p:nvPr/>
          </p:nvSpPr>
          <p:spPr>
            <a:xfrm>
              <a:off x="-100754" y="200892"/>
              <a:ext cx="357190" cy="9839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6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300" name="直接连接符 29"/>
            <p:cNvCxnSpPr/>
            <p:nvPr/>
          </p:nvCxnSpPr>
          <p:spPr>
            <a:xfrm>
              <a:off x="0" y="466773"/>
              <a:ext cx="28575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01" name="矩形 30"/>
          <p:cNvSpPr/>
          <p:nvPr/>
        </p:nvSpPr>
        <p:spPr>
          <a:xfrm>
            <a:off x="1196975" y="2973388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302" name="组合 31"/>
          <p:cNvGrpSpPr/>
          <p:nvPr/>
        </p:nvGrpSpPr>
        <p:grpSpPr>
          <a:xfrm>
            <a:off x="2966085" y="2543172"/>
            <a:ext cx="904875" cy="1200230"/>
            <a:chOff x="41940" y="-516567"/>
            <a:chExt cx="502924" cy="1598116"/>
          </a:xfrm>
        </p:grpSpPr>
        <p:sp>
          <p:nvSpPr>
            <p:cNvPr id="12303" name="TextBox 32"/>
            <p:cNvSpPr txBox="1"/>
            <p:nvPr/>
          </p:nvSpPr>
          <p:spPr>
            <a:xfrm>
              <a:off x="105400" y="-516567"/>
              <a:ext cx="356965" cy="981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7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04" name="TextBox 33"/>
            <p:cNvSpPr txBox="1"/>
            <p:nvPr/>
          </p:nvSpPr>
          <p:spPr>
            <a:xfrm>
              <a:off x="41940" y="99915"/>
              <a:ext cx="502924" cy="9816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12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305" name="直接连接符 34"/>
            <p:cNvCxnSpPr/>
            <p:nvPr/>
          </p:nvCxnSpPr>
          <p:spPr>
            <a:xfrm>
              <a:off x="103113" y="420298"/>
              <a:ext cx="239768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06" name="组合 35"/>
          <p:cNvGrpSpPr/>
          <p:nvPr/>
        </p:nvGrpSpPr>
        <p:grpSpPr>
          <a:xfrm>
            <a:off x="4014153" y="2548573"/>
            <a:ext cx="290512" cy="1190330"/>
            <a:chOff x="-100754" y="-403088"/>
            <a:chExt cx="386506" cy="1586763"/>
          </a:xfrm>
        </p:grpSpPr>
        <p:sp>
          <p:nvSpPr>
            <p:cNvPr id="12307" name="TextBox 36"/>
            <p:cNvSpPr txBox="1"/>
            <p:nvPr/>
          </p:nvSpPr>
          <p:spPr>
            <a:xfrm>
              <a:off x="-100754" y="-403088"/>
              <a:ext cx="357190" cy="9827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08" name="TextBox 37"/>
            <p:cNvSpPr txBox="1"/>
            <p:nvPr/>
          </p:nvSpPr>
          <p:spPr>
            <a:xfrm>
              <a:off x="-100754" y="200908"/>
              <a:ext cx="357190" cy="9827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309" name="直接连接符 38"/>
            <p:cNvCxnSpPr/>
            <p:nvPr/>
          </p:nvCxnSpPr>
          <p:spPr>
            <a:xfrm>
              <a:off x="0" y="466811"/>
              <a:ext cx="28575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10" name="矩形 39"/>
          <p:cNvSpPr/>
          <p:nvPr/>
        </p:nvSpPr>
        <p:spPr>
          <a:xfrm>
            <a:off x="3481388" y="2965450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311" name="组合 45"/>
          <p:cNvGrpSpPr/>
          <p:nvPr/>
        </p:nvGrpSpPr>
        <p:grpSpPr>
          <a:xfrm>
            <a:off x="6488113" y="2624138"/>
            <a:ext cx="288925" cy="1190330"/>
            <a:chOff x="-100754" y="-403088"/>
            <a:chExt cx="386506" cy="1586763"/>
          </a:xfrm>
        </p:grpSpPr>
        <p:sp>
          <p:nvSpPr>
            <p:cNvPr id="12312" name="TextBox 46"/>
            <p:cNvSpPr txBox="1"/>
            <p:nvPr/>
          </p:nvSpPr>
          <p:spPr>
            <a:xfrm>
              <a:off x="-100754" y="-403088"/>
              <a:ext cx="357190" cy="9827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13" name="TextBox 47"/>
            <p:cNvSpPr txBox="1"/>
            <p:nvPr/>
          </p:nvSpPr>
          <p:spPr>
            <a:xfrm>
              <a:off x="-100754" y="200908"/>
              <a:ext cx="357190" cy="9827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314" name="直接连接符 48"/>
            <p:cNvCxnSpPr/>
            <p:nvPr/>
          </p:nvCxnSpPr>
          <p:spPr>
            <a:xfrm>
              <a:off x="0" y="466811"/>
              <a:ext cx="285752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15" name="矩形 49"/>
          <p:cNvSpPr/>
          <p:nvPr/>
        </p:nvSpPr>
        <p:spPr>
          <a:xfrm>
            <a:off x="5943600" y="2965450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316" name="TextBox 50"/>
          <p:cNvSpPr txBox="1"/>
          <p:nvPr/>
        </p:nvSpPr>
        <p:spPr>
          <a:xfrm>
            <a:off x="5035550" y="2801938"/>
            <a:ext cx="12414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0.125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92" name="文本框 15391"/>
          <p:cNvSpPr txBox="1"/>
          <p:nvPr/>
        </p:nvSpPr>
        <p:spPr>
          <a:xfrm>
            <a:off x="842645" y="2128838"/>
            <a:ext cx="10737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93" name="文本框 15392"/>
          <p:cNvSpPr txBox="1"/>
          <p:nvPr/>
        </p:nvSpPr>
        <p:spPr>
          <a:xfrm>
            <a:off x="3153093" y="2128838"/>
            <a:ext cx="10737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94" name="文本框 15393"/>
          <p:cNvSpPr txBox="1"/>
          <p:nvPr/>
        </p:nvSpPr>
        <p:spPr>
          <a:xfrm>
            <a:off x="5512753" y="2128838"/>
            <a:ext cx="10737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95" name="文本框 15394"/>
          <p:cNvSpPr txBox="1"/>
          <p:nvPr/>
        </p:nvSpPr>
        <p:spPr>
          <a:xfrm>
            <a:off x="868998" y="3860800"/>
            <a:ext cx="10737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96" name="文本框 15395"/>
          <p:cNvSpPr txBox="1"/>
          <p:nvPr/>
        </p:nvSpPr>
        <p:spPr>
          <a:xfrm>
            <a:off x="3124835" y="3836670"/>
            <a:ext cx="12515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97" name="文本框 15396"/>
          <p:cNvSpPr txBox="1"/>
          <p:nvPr/>
        </p:nvSpPr>
        <p:spPr>
          <a:xfrm>
            <a:off x="5528310" y="3784600"/>
            <a:ext cx="9848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651" name="文本框 2"/>
          <p:cNvSpPr txBox="1"/>
          <p:nvPr/>
        </p:nvSpPr>
        <p:spPr>
          <a:xfrm>
            <a:off x="3139440" y="140970"/>
            <a:ext cx="24657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P49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6650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785" y="395605"/>
            <a:ext cx="153479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 bldLvl="0"/>
      <p:bldP spid="15396" grpId="0" bldLvl="0"/>
      <p:bldP spid="15397" grpId="0" bldLvl="0"/>
      <p:bldP spid="15392" grpId="0" bldLvl="0"/>
      <p:bldP spid="15393" grpId="0" bldLvl="0"/>
      <p:bldP spid="1539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0" y="-22860"/>
            <a:ext cx="2209878" cy="506730"/>
            <a:chOff x="0" y="1"/>
            <a:chExt cx="3480" cy="798"/>
          </a:xfrm>
        </p:grpSpPr>
        <p:sp>
          <p:nvSpPr>
            <p:cNvPr id="7" name="平行四边形 6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80695" y="453390"/>
            <a:ext cx="8397240" cy="3869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把下列各比化成后项是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的比。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）学校种植树苗，成活的棵数与种植总棵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数的比是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）实验员配制一种药水，药剂质量与药水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总质量的比是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65580" y="2358390"/>
            <a:ext cx="219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65580" y="2271395"/>
            <a:ext cx="2801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30300" y="2488565"/>
            <a:ext cx="722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 =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505" y="4127500"/>
            <a:ext cx="792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=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0.12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05175" y="546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P50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练习十一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T4)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91160" y="582930"/>
            <a:ext cx="804989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）某企业去年实际产值与计划产值的比   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275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万。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0190" y="1892935"/>
            <a:ext cx="59683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275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275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275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 110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35940" y="614045"/>
            <a:ext cx="733171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*</a:t>
            </a:r>
            <a:r>
              <a:rPr 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甲数和乙数的比是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，乙数和丙数的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。甲数和丙数的比是多少？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6980" y="1947545"/>
            <a:ext cx="4661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甲数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乙数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 = 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6980" y="2616835"/>
            <a:ext cx="4700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乙数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丙数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 = 12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6980" y="3350260"/>
            <a:ext cx="3538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甲数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丙数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05175" y="546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P51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练习十一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T8)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1749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288" y="2136617"/>
            <a:ext cx="142240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751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Rectangle 2"/>
          <p:cNvSpPr/>
          <p:nvPr/>
        </p:nvSpPr>
        <p:spPr>
          <a:xfrm>
            <a:off x="2048510" y="1412558"/>
            <a:ext cx="6191250" cy="13255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5240"/>
            <a:ext cx="2209878" cy="506730"/>
            <a:chOff x="0" y="1"/>
            <a:chExt cx="3480" cy="798"/>
          </a:xfrm>
        </p:grpSpPr>
        <p:sp>
          <p:nvSpPr>
            <p:cNvPr id="12" name="平行四边形 1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/>
        </p:nvSpPr>
        <p:spPr>
          <a:xfrm>
            <a:off x="625475" y="456565"/>
            <a:ext cx="678624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宋体" panose="02010600030101010101" pitchFamily="2" charset="-122"/>
              </a:rPr>
              <a:t>小明和小强都喜欢折纸鹤。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宋体" panose="02010600030101010101" pitchFamily="2" charset="-122"/>
              </a:rPr>
              <a:t>小明说：“我八分钟折了六只。”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宋体" panose="02010600030101010101" pitchFamily="2" charset="-122"/>
              </a:rPr>
              <a:t>小强说：“我十六分钟折了十二只。”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2" name="文本框 2"/>
          <p:cNvSpPr txBox="1"/>
          <p:nvPr/>
        </p:nvSpPr>
        <p:spPr>
          <a:xfrm>
            <a:off x="365125" y="2305050"/>
            <a:ext cx="788225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问题：小明和小强各自所折的纸鹤只数和所用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      时间（分）的比是多少？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62955" y="3449320"/>
            <a:ext cx="281940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小明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小强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-19685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5629" y="3510915"/>
            <a:ext cx="4333785" cy="1273810"/>
            <a:chOff x="395" y="5410"/>
            <a:chExt cx="6825" cy="2006"/>
          </a:xfrm>
        </p:grpSpPr>
        <p:grpSp>
          <p:nvGrpSpPr>
            <p:cNvPr id="36" name="组合 35"/>
            <p:cNvGrpSpPr/>
            <p:nvPr/>
          </p:nvGrpSpPr>
          <p:grpSpPr>
            <a:xfrm>
              <a:off x="2340" y="6090"/>
              <a:ext cx="4880" cy="823"/>
              <a:chOff x="2461" y="8292"/>
              <a:chExt cx="6504" cy="1097"/>
            </a:xfrm>
          </p:grpSpPr>
          <p:sp>
            <p:nvSpPr>
              <p:cNvPr id="5126" name="圆角矩形标注 17"/>
              <p:cNvSpPr/>
              <p:nvPr/>
            </p:nvSpPr>
            <p:spPr>
              <a:xfrm flipH="1">
                <a:off x="2461" y="8292"/>
                <a:ext cx="6504" cy="1097"/>
              </a:xfrm>
              <a:prstGeom prst="wedgeRoundRectCallout">
                <a:avLst>
                  <a:gd name="adj1" fmla="val 57815"/>
                  <a:gd name="adj2" fmla="val -13380"/>
                  <a:gd name="adj3" fmla="val 16667"/>
                </a:avLst>
              </a:prstGeom>
              <a:noFill/>
              <a:ln w="1905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en-US" altLang="zh-CN" sz="2800" dirty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 </a:t>
                </a:r>
                <a:endParaRPr lang="en-US" altLang="zh-CN" sz="2800" dirty="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5127" name="文本框 28"/>
              <p:cNvSpPr txBox="1"/>
              <p:nvPr/>
            </p:nvSpPr>
            <p:spPr>
              <a:xfrm>
                <a:off x="2461" y="8293"/>
                <a:ext cx="6186" cy="10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谁折的速度快呢？</a:t>
                </a:r>
                <a:endPara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pic>
          <p:nvPicPr>
            <p:cNvPr id="6" name="图片 5" descr="E:\新画人物图\熊03 拷贝.png熊03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395" y="5410"/>
              <a:ext cx="1594" cy="200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867660" y="2657793"/>
          <a:ext cx="33083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43965" imgH="406400" progId="Equation.DSMT4">
                  <p:embed/>
                </p:oleObj>
              </mc:Choice>
              <mc:Fallback>
                <p:oleObj name="" r:id="rId1" imgW="1243965" imgH="406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67660" y="2657793"/>
                        <a:ext cx="3308350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037715" y="3813175"/>
          <a:ext cx="4219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586865" imgH="406400" progId="Equation.DSMT4">
                  <p:embed/>
                </p:oleObj>
              </mc:Choice>
              <mc:Fallback>
                <p:oleObj name="" r:id="rId3" imgW="1586865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7715" y="3813175"/>
                        <a:ext cx="42195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0" y="15240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18770" y="696913"/>
            <a:ext cx="44710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：比的基本性质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45" name="TextBox 3"/>
          <p:cNvSpPr txBox="1"/>
          <p:nvPr/>
        </p:nvSpPr>
        <p:spPr>
          <a:xfrm>
            <a:off x="444183" y="1280795"/>
            <a:ext cx="8523287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联系比和除法、分数的关系，想一想：在比中有什么样的规律？</a:t>
            </a:r>
            <a:endParaRPr lang="en-US" altLang="zh-CN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34" name="TextBox 11"/>
          <p:cNvSpPr txBox="1"/>
          <p:nvPr/>
        </p:nvSpPr>
        <p:spPr>
          <a:xfrm>
            <a:off x="686435" y="240030"/>
            <a:ext cx="521652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先利用比和除法的关系来研究。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1188085" y="810260"/>
            <a:ext cx="616013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6÷8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）＝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12÷16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205656" y="3434611"/>
            <a:ext cx="5610429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6÷8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）＝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3÷4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234232" y="2342493"/>
            <a:ext cx="92075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6︰8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1224707" y="1905931"/>
            <a:ext cx="1065212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6︰8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967657" y="1894818"/>
            <a:ext cx="375412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︰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443136" y="1908236"/>
            <a:ext cx="2076774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12︰16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下箭头 18"/>
          <p:cNvSpPr/>
          <p:nvPr/>
        </p:nvSpPr>
        <p:spPr bwMode="auto">
          <a:xfrm>
            <a:off x="3887783" y="1471457"/>
            <a:ext cx="144463" cy="4333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下箭头 20"/>
          <p:cNvSpPr/>
          <p:nvPr/>
        </p:nvSpPr>
        <p:spPr bwMode="auto">
          <a:xfrm>
            <a:off x="6409043" y="1474430"/>
            <a:ext cx="144463" cy="4333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953370" y="2369481"/>
            <a:ext cx="4051136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︰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5462366" y="2377592"/>
            <a:ext cx="1265238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3︰4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下箭头 23"/>
          <p:cNvSpPr/>
          <p:nvPr/>
        </p:nvSpPr>
        <p:spPr bwMode="auto">
          <a:xfrm rot="10800000">
            <a:off x="1599675" y="2976858"/>
            <a:ext cx="144462" cy="431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下箭头 24"/>
          <p:cNvSpPr/>
          <p:nvPr/>
        </p:nvSpPr>
        <p:spPr bwMode="auto">
          <a:xfrm rot="10800000">
            <a:off x="3893799" y="2928193"/>
            <a:ext cx="144463" cy="431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下箭头 24"/>
          <p:cNvSpPr/>
          <p:nvPr/>
        </p:nvSpPr>
        <p:spPr bwMode="auto">
          <a:xfrm rot="10800000">
            <a:off x="6169190" y="2928295"/>
            <a:ext cx="144463" cy="431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下箭头 18"/>
          <p:cNvSpPr/>
          <p:nvPr/>
        </p:nvSpPr>
        <p:spPr bwMode="auto">
          <a:xfrm>
            <a:off x="1584592" y="1471226"/>
            <a:ext cx="144463" cy="4333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51685" y="3762375"/>
            <a:ext cx="6322695" cy="1237615"/>
            <a:chOff x="3231" y="5925"/>
            <a:chExt cx="9957" cy="1949"/>
          </a:xfrm>
        </p:grpSpPr>
        <p:sp>
          <p:nvSpPr>
            <p:cNvPr id="46" name="AutoShape 3"/>
            <p:cNvSpPr/>
            <p:nvPr/>
          </p:nvSpPr>
          <p:spPr>
            <a:xfrm>
              <a:off x="3231" y="6366"/>
              <a:ext cx="8200" cy="1508"/>
            </a:xfrm>
            <a:prstGeom prst="wedgeRoundRectCallout">
              <a:avLst>
                <a:gd name="adj1" fmla="val 54060"/>
                <a:gd name="adj2" fmla="val 4442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p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你能根据比和分数的关系研究比中的规律吗？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45" name="图片 44" descr="E:\新画人物图\老师8 拷贝.png老师8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flipH="1">
              <a:off x="11698" y="5925"/>
              <a:ext cx="1491" cy="191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30" grpId="0"/>
      <p:bldP spid="31" grpId="0"/>
      <p:bldP spid="32" grpId="0"/>
      <p:bldP spid="33" grpId="0"/>
      <p:bldP spid="34" grpId="0"/>
      <p:bldP spid="35" grpId="0"/>
      <p:bldP spid="36" grpId="0" bldLvl="0" animBg="1"/>
      <p:bldP spid="37" grpId="0" bldLvl="0" animBg="1"/>
      <p:bldP spid="38" grpId="0"/>
      <p:bldP spid="39" grpId="0"/>
      <p:bldP spid="40" grpId="0" bldLvl="0" animBg="1"/>
      <p:bldP spid="41" grpId="0" bldLvl="0" animBg="1"/>
      <p:bldP spid="43" grpId="0" bldLvl="0" animBg="1"/>
      <p:bldP spid="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4" name="文本框 7"/>
          <p:cNvSpPr txBox="1"/>
          <p:nvPr/>
        </p:nvSpPr>
        <p:spPr>
          <a:xfrm>
            <a:off x="1477963" y="455613"/>
            <a:ext cx="55835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8=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文本框 8"/>
          <p:cNvSpPr txBox="1"/>
          <p:nvPr/>
        </p:nvSpPr>
        <p:spPr>
          <a:xfrm>
            <a:off x="1479550" y="1011238"/>
            <a:ext cx="52279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8=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︰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4248" y="1773238"/>
            <a:ext cx="7215187" cy="1210945"/>
          </a:xfrm>
          <a:prstGeom prst="rect">
            <a:avLst/>
          </a:prstGeom>
          <a:solidFill>
            <a:srgbClr val="E49F96">
              <a:alpha val="75000"/>
            </a:srgbClr>
          </a:solidFill>
          <a:ln w="28575" cap="flat" cmpd="sng">
            <a:noFill/>
            <a:prstDash val="dash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latinLnBrk="1" hangingPunct="1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比的前项和后项同时乘或除以相同的数（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除外），比值不变，这叫做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比的基本性质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11160" y="3259827"/>
            <a:ext cx="6123313" cy="1515745"/>
            <a:chOff x="829417" y="826742"/>
            <a:chExt cx="6124270" cy="1514619"/>
          </a:xfrm>
          <a:noFill/>
        </p:grpSpPr>
        <p:pic>
          <p:nvPicPr>
            <p:cNvPr id="10244" name="Picture 2" descr="E:\新画人物图\熊02 拷贝.png熊02 拷贝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829417" y="826742"/>
              <a:ext cx="1204148" cy="151461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245" name="AutoShape 3"/>
            <p:cNvSpPr>
              <a:spLocks noChangeArrowheads="1"/>
            </p:cNvSpPr>
            <p:nvPr/>
          </p:nvSpPr>
          <p:spPr bwMode="auto">
            <a:xfrm>
              <a:off x="2489191" y="1087154"/>
              <a:ext cx="4464496" cy="1080120"/>
            </a:xfrm>
            <a:prstGeom prst="wedgeRoundRectCallout">
              <a:avLst>
                <a:gd name="adj1" fmla="val -56124"/>
                <a:gd name="adj2" fmla="val -8964"/>
                <a:gd name="adj3" fmla="val 16667"/>
              </a:avLst>
            </a:prstGeom>
            <a:grpFill/>
            <a:ln w="22225">
              <a:solidFill>
                <a:srgbClr val="0070C0"/>
              </a:solidFill>
              <a:miter lim="800000"/>
            </a:ln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根据比的基本性质，可以把比化成最简单的整数比。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51" name="文本框 2"/>
          <p:cNvSpPr txBox="1"/>
          <p:nvPr/>
        </p:nvSpPr>
        <p:spPr>
          <a:xfrm>
            <a:off x="3181350" y="114300"/>
            <a:ext cx="21126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P48  </a:t>
            </a:r>
            <a:r>
              <a:rPr 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0210" y="1051560"/>
            <a:ext cx="8508365" cy="2866390"/>
            <a:chOff x="646" y="1656"/>
            <a:chExt cx="13399" cy="4514"/>
          </a:xfrm>
        </p:grpSpPr>
        <p:sp>
          <p:nvSpPr>
            <p:cNvPr id="8195" name="TextBox 3"/>
            <p:cNvSpPr txBox="1"/>
            <p:nvPr/>
          </p:nvSpPr>
          <p:spPr>
            <a:xfrm>
              <a:off x="895" y="1754"/>
              <a:ext cx="13150" cy="44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1" latin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）“神舟”五号搭载了两面联合国旗，一面长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15cm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，宽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10cm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（前面展示过），另一面长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180cm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，宽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120cm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这两面联合国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旗帜长和宽的最简单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的整</a:t>
              </a:r>
              <a:endPara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eaLnBrk="1" latin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数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比分别是多少？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10000"/>
                </a:lnSpc>
              </a:pP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342" name="图片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6" y="1656"/>
              <a:ext cx="1332" cy="97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13"/>
          <p:cNvSpPr txBox="1"/>
          <p:nvPr/>
        </p:nvSpPr>
        <p:spPr>
          <a:xfrm>
            <a:off x="395605" y="540385"/>
            <a:ext cx="8291195" cy="610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b="1" dirty="0">
                <a:latin typeface="黑体" panose="02010609060101010101" pitchFamily="2" charset="-122"/>
                <a:ea typeface="黑体" panose="02010609060101010101" pitchFamily="2" charset="-122"/>
              </a:rPr>
              <a:t>这两面联合国旗长和宽的最简单的整数比分别是多少？</a:t>
            </a:r>
            <a:endParaRPr lang="zh-CN" altLang="en-US" sz="2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0" name="TextBox 6"/>
          <p:cNvSpPr txBox="1"/>
          <p:nvPr/>
        </p:nvSpPr>
        <p:spPr>
          <a:xfrm>
            <a:off x="664210" y="1256665"/>
            <a:ext cx="73494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=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15÷5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10÷5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1" name="TextBox 7"/>
          <p:cNvSpPr txBox="1"/>
          <p:nvPr/>
        </p:nvSpPr>
        <p:spPr>
          <a:xfrm>
            <a:off x="698500" y="2624455"/>
            <a:ext cx="74123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120 =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180÷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120÷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8" name="TextBox 8"/>
          <p:cNvSpPr txBox="1"/>
          <p:nvPr/>
        </p:nvSpPr>
        <p:spPr>
          <a:xfrm>
            <a:off x="549275" y="2131695"/>
            <a:ext cx="7741920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想：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的什么数？为什么要除以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9" name="矩形 11"/>
          <p:cNvSpPr/>
          <p:nvPr/>
        </p:nvSpPr>
        <p:spPr>
          <a:xfrm>
            <a:off x="2272030" y="1406525"/>
            <a:ext cx="3347720" cy="514350"/>
          </a:xfrm>
          <a:prstGeom prst="rect">
            <a:avLst/>
          </a:prstGeom>
          <a:noFill/>
          <a:ln w="25400" cap="flat" cmpd="sng">
            <a:solidFill>
              <a:srgbClr val="FF33CC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矩形 12"/>
          <p:cNvSpPr/>
          <p:nvPr/>
        </p:nvSpPr>
        <p:spPr>
          <a:xfrm>
            <a:off x="2639695" y="2779395"/>
            <a:ext cx="4116705" cy="521970"/>
          </a:xfrm>
          <a:prstGeom prst="rect">
            <a:avLst/>
          </a:prstGeom>
          <a:noFill/>
          <a:ln w="25400" cap="flat" cmpd="sng">
            <a:solidFill>
              <a:srgbClr val="FF33CC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3689985" y="2779078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300" name="文本框 12299"/>
          <p:cNvSpPr txBox="1"/>
          <p:nvPr/>
        </p:nvSpPr>
        <p:spPr>
          <a:xfrm>
            <a:off x="5984240" y="2809558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2976563" y="3447733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302" name="文本框 12301"/>
          <p:cNvSpPr txBox="1"/>
          <p:nvPr/>
        </p:nvSpPr>
        <p:spPr>
          <a:xfrm>
            <a:off x="4543108" y="3428683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11"/>
          <p:cNvSpPr/>
          <p:nvPr/>
        </p:nvSpPr>
        <p:spPr>
          <a:xfrm>
            <a:off x="4138930" y="636905"/>
            <a:ext cx="2383155" cy="514350"/>
          </a:xfrm>
          <a:prstGeom prst="rect">
            <a:avLst/>
          </a:prstGeom>
          <a:noFill/>
          <a:ln w="25400" cap="flat" cmpd="sng">
            <a:solidFill>
              <a:srgbClr val="FF33CC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542925" y="3950970"/>
            <a:ext cx="799655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最简单的整数比的化简方法：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比的前项和后项同时除以它们的最大公因数。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ldLvl="0"/>
      <p:bldP spid="12301" grpId="0" bldLvl="0"/>
      <p:bldP spid="12302" grpId="0" bldLvl="0"/>
      <p:bldP spid="12300" grpId="0" bldLvl="0"/>
      <p:bldP spid="8199" grpId="0" bldLvl="0" animBg="1"/>
      <p:bldP spid="8198" grpId="0"/>
      <p:bldP spid="8200" grpId="0" bldLvl="0" animBg="1"/>
      <p:bldP spid="9220" grpId="0"/>
      <p:bldP spid="9221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3"/>
          <p:cNvSpPr txBox="1"/>
          <p:nvPr/>
        </p:nvSpPr>
        <p:spPr>
          <a:xfrm>
            <a:off x="201930" y="444500"/>
            <a:ext cx="634492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）把下面各比化成最简单的整数比。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9" name="TextBox 8"/>
          <p:cNvSpPr txBox="1"/>
          <p:nvPr/>
        </p:nvSpPr>
        <p:spPr>
          <a:xfrm>
            <a:off x="5590540" y="1505585"/>
            <a:ext cx="3202305" cy="607695"/>
          </a:xfrm>
          <a:prstGeom prst="rect">
            <a:avLst/>
          </a:prstGeom>
          <a:solidFill>
            <a:srgbClr val="1FB3A9">
              <a:alpha val="59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想：为什么要乘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44" name="TextBox 11"/>
          <p:cNvSpPr txBox="1"/>
          <p:nvPr/>
        </p:nvSpPr>
        <p:spPr>
          <a:xfrm>
            <a:off x="387350" y="2957830"/>
            <a:ext cx="79629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=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0.75×100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）∶（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2×100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= 75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 =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）∶（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）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97330" y="869950"/>
            <a:ext cx="1068070" cy="1131570"/>
            <a:chOff x="2358" y="1490"/>
            <a:chExt cx="1682" cy="1782"/>
          </a:xfrm>
        </p:grpSpPr>
        <p:grpSp>
          <p:nvGrpSpPr>
            <p:cNvPr id="10246" name="组合 14"/>
            <p:cNvGrpSpPr/>
            <p:nvPr/>
          </p:nvGrpSpPr>
          <p:grpSpPr>
            <a:xfrm>
              <a:off x="2358" y="1490"/>
              <a:ext cx="457" cy="1782"/>
              <a:chOff x="-100754" y="-407755"/>
              <a:chExt cx="386506" cy="1504491"/>
            </a:xfrm>
          </p:grpSpPr>
          <p:sp>
            <p:nvSpPr>
              <p:cNvPr id="10247" name="TextBox 15"/>
              <p:cNvSpPr txBox="1"/>
              <p:nvPr/>
            </p:nvSpPr>
            <p:spPr>
              <a:xfrm>
                <a:off x="-100754" y="-407755"/>
                <a:ext cx="357190" cy="9804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48" name="TextBox 16"/>
              <p:cNvSpPr txBox="1"/>
              <p:nvPr/>
            </p:nvSpPr>
            <p:spPr>
              <a:xfrm>
                <a:off x="-76200" y="116318"/>
                <a:ext cx="357190" cy="9804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49" name="直接连接符 17"/>
              <p:cNvCxnSpPr/>
              <p:nvPr/>
            </p:nvCxnSpPr>
            <p:spPr>
              <a:xfrm>
                <a:off x="0" y="428224"/>
                <a:ext cx="285752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50" name="组合 18"/>
            <p:cNvGrpSpPr/>
            <p:nvPr/>
          </p:nvGrpSpPr>
          <p:grpSpPr>
            <a:xfrm>
              <a:off x="3586" y="1530"/>
              <a:ext cx="455" cy="1725"/>
              <a:chOff x="-100754" y="-402318"/>
              <a:chExt cx="386506" cy="1460822"/>
            </a:xfrm>
          </p:grpSpPr>
          <p:sp>
            <p:nvSpPr>
              <p:cNvPr id="10251" name="TextBox 19"/>
              <p:cNvSpPr txBox="1"/>
              <p:nvPr/>
            </p:nvSpPr>
            <p:spPr>
              <a:xfrm>
                <a:off x="-100754" y="-402318"/>
                <a:ext cx="357190" cy="925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4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2" name="TextBox 20"/>
              <p:cNvSpPr txBox="1"/>
              <p:nvPr/>
            </p:nvSpPr>
            <p:spPr>
              <a:xfrm>
                <a:off x="-100754" y="132854"/>
                <a:ext cx="357190" cy="9256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4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53" name="直接连接符 21"/>
              <p:cNvCxnSpPr/>
              <p:nvPr/>
            </p:nvCxnSpPr>
            <p:spPr>
              <a:xfrm>
                <a:off x="0" y="428224"/>
                <a:ext cx="285752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254" name="矩形 22"/>
            <p:cNvSpPr/>
            <p:nvPr/>
          </p:nvSpPr>
          <p:spPr>
            <a:xfrm>
              <a:off x="3004" y="2128"/>
              <a:ext cx="84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∶</a:t>
              </a:r>
              <a:endPara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55" name="TextBox 24"/>
          <p:cNvSpPr txBox="1"/>
          <p:nvPr/>
        </p:nvSpPr>
        <p:spPr>
          <a:xfrm>
            <a:off x="3800475" y="1095375"/>
            <a:ext cx="1862138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0.75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32" name="矩形 25"/>
          <p:cNvSpPr/>
          <p:nvPr/>
        </p:nvSpPr>
        <p:spPr>
          <a:xfrm>
            <a:off x="1621155" y="2146300"/>
            <a:ext cx="3375025" cy="805180"/>
          </a:xfrm>
          <a:prstGeom prst="rect">
            <a:avLst/>
          </a:prstGeom>
          <a:noFill/>
          <a:ln w="25400" cap="flat" cmpd="sng">
            <a:solidFill>
              <a:srgbClr val="FF33CC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6560" y="1898650"/>
            <a:ext cx="8305165" cy="1214755"/>
            <a:chOff x="656" y="3305"/>
            <a:chExt cx="13079" cy="1913"/>
          </a:xfrm>
        </p:grpSpPr>
        <p:grpSp>
          <p:nvGrpSpPr>
            <p:cNvPr id="5" name="组合 4"/>
            <p:cNvGrpSpPr/>
            <p:nvPr/>
          </p:nvGrpSpPr>
          <p:grpSpPr>
            <a:xfrm>
              <a:off x="656" y="3332"/>
              <a:ext cx="13079" cy="1886"/>
              <a:chOff x="656" y="3332"/>
              <a:chExt cx="13079" cy="1886"/>
            </a:xfrm>
          </p:grpSpPr>
          <p:sp>
            <p:nvSpPr>
              <p:cNvPr id="10245" name="TextBox 12"/>
              <p:cNvSpPr txBox="1"/>
              <p:nvPr/>
            </p:nvSpPr>
            <p:spPr>
              <a:xfrm>
                <a:off x="1168" y="3371"/>
                <a:ext cx="12567" cy="15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lnSpc>
                    <a:spcPct val="20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∶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×18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400" b="1" dirty="0"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∶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×18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）∶（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）</a:t>
                </a:r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57" name="组合 26"/>
              <p:cNvGrpSpPr/>
              <p:nvPr/>
            </p:nvGrpSpPr>
            <p:grpSpPr>
              <a:xfrm>
                <a:off x="656" y="3344"/>
                <a:ext cx="458" cy="1863"/>
                <a:chOff x="-100754" y="-394146"/>
                <a:chExt cx="386506" cy="1579441"/>
              </a:xfrm>
            </p:grpSpPr>
            <p:sp>
              <p:nvSpPr>
                <p:cNvPr id="10258" name="TextBox 27"/>
                <p:cNvSpPr txBox="1"/>
                <p:nvPr/>
              </p:nvSpPr>
              <p:spPr>
                <a:xfrm>
                  <a:off x="-100754" y="-394146"/>
                  <a:ext cx="357190" cy="9842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59" name="TextBox 28"/>
                <p:cNvSpPr txBox="1"/>
                <p:nvPr/>
              </p:nvSpPr>
              <p:spPr>
                <a:xfrm>
                  <a:off x="-100754" y="201091"/>
                  <a:ext cx="357190" cy="9842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6</a:t>
                  </a:r>
                  <a:endPara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260" name="直接连接符 29"/>
                <p:cNvCxnSpPr/>
                <p:nvPr/>
              </p:nvCxnSpPr>
              <p:spPr>
                <a:xfrm>
                  <a:off x="0" y="429092"/>
                  <a:ext cx="285752" cy="0"/>
                </a:xfrm>
                <a:prstGeom prst="line">
                  <a:avLst/>
                </a:prstGeom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261" name="组合 30"/>
              <p:cNvGrpSpPr/>
              <p:nvPr/>
            </p:nvGrpSpPr>
            <p:grpSpPr>
              <a:xfrm>
                <a:off x="1470" y="3332"/>
                <a:ext cx="458" cy="1886"/>
                <a:chOff x="-45720" y="-412804"/>
                <a:chExt cx="386506" cy="1595700"/>
              </a:xfrm>
            </p:grpSpPr>
            <p:sp>
              <p:nvSpPr>
                <p:cNvPr id="10262" name="TextBox 31"/>
                <p:cNvSpPr txBox="1"/>
                <p:nvPr/>
              </p:nvSpPr>
              <p:spPr>
                <a:xfrm>
                  <a:off x="-40500" y="-412804"/>
                  <a:ext cx="357190" cy="982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3" name="TextBox 32"/>
                <p:cNvSpPr txBox="1"/>
                <p:nvPr/>
              </p:nvSpPr>
              <p:spPr>
                <a:xfrm>
                  <a:off x="-45720" y="200684"/>
                  <a:ext cx="357190" cy="9822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9</a:t>
                  </a:r>
                  <a:endPara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264" name="直接连接符 33"/>
                <p:cNvCxnSpPr/>
                <p:nvPr/>
              </p:nvCxnSpPr>
              <p:spPr>
                <a:xfrm>
                  <a:off x="55034" y="428224"/>
                  <a:ext cx="285752" cy="0"/>
                </a:xfrm>
                <a:prstGeom prst="line">
                  <a:avLst/>
                </a:prstGeom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265" name="组合 34"/>
            <p:cNvGrpSpPr/>
            <p:nvPr/>
          </p:nvGrpSpPr>
          <p:grpSpPr>
            <a:xfrm>
              <a:off x="2825" y="3328"/>
              <a:ext cx="455" cy="1839"/>
              <a:chOff x="-100754" y="-373800"/>
              <a:chExt cx="386506" cy="1559095"/>
            </a:xfrm>
          </p:grpSpPr>
          <p:sp>
            <p:nvSpPr>
              <p:cNvPr id="10266" name="TextBox 35"/>
              <p:cNvSpPr txBox="1"/>
              <p:nvPr/>
            </p:nvSpPr>
            <p:spPr>
              <a:xfrm>
                <a:off x="-100754" y="-373800"/>
                <a:ext cx="357190" cy="984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7" name="TextBox 36"/>
              <p:cNvSpPr txBox="1"/>
              <p:nvPr/>
            </p:nvSpPr>
            <p:spPr>
              <a:xfrm>
                <a:off x="-100754" y="201091"/>
                <a:ext cx="357190" cy="984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68" name="直接连接符 37"/>
              <p:cNvCxnSpPr/>
              <p:nvPr/>
            </p:nvCxnSpPr>
            <p:spPr>
              <a:xfrm>
                <a:off x="0" y="429092"/>
                <a:ext cx="285752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69" name="组合 38"/>
            <p:cNvGrpSpPr/>
            <p:nvPr/>
          </p:nvGrpSpPr>
          <p:grpSpPr>
            <a:xfrm>
              <a:off x="5973" y="3305"/>
              <a:ext cx="458" cy="1875"/>
              <a:chOff x="-100754" y="-402636"/>
              <a:chExt cx="386506" cy="1584954"/>
            </a:xfrm>
          </p:grpSpPr>
          <p:sp>
            <p:nvSpPr>
              <p:cNvPr id="10270" name="TextBox 39"/>
              <p:cNvSpPr txBox="1"/>
              <p:nvPr/>
            </p:nvSpPr>
            <p:spPr>
              <a:xfrm>
                <a:off x="-100754" y="-402636"/>
                <a:ext cx="357190" cy="981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1" name="TextBox 40"/>
              <p:cNvSpPr txBox="1"/>
              <p:nvPr/>
            </p:nvSpPr>
            <p:spPr>
              <a:xfrm>
                <a:off x="-100754" y="200684"/>
                <a:ext cx="357190" cy="981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9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72" name="直接连接符 41"/>
              <p:cNvCxnSpPr/>
              <p:nvPr/>
            </p:nvCxnSpPr>
            <p:spPr>
              <a:xfrm>
                <a:off x="0" y="428224"/>
                <a:ext cx="285752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346" name="文本框 13345"/>
          <p:cNvSpPr txBox="1"/>
          <p:nvPr/>
        </p:nvSpPr>
        <p:spPr>
          <a:xfrm>
            <a:off x="5590223" y="2304733"/>
            <a:ext cx="4111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47" name="文本框 13346"/>
          <p:cNvSpPr txBox="1"/>
          <p:nvPr/>
        </p:nvSpPr>
        <p:spPr>
          <a:xfrm>
            <a:off x="6880225" y="2297748"/>
            <a:ext cx="380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48" name="文本框 13347"/>
          <p:cNvSpPr txBox="1"/>
          <p:nvPr/>
        </p:nvSpPr>
        <p:spPr>
          <a:xfrm flipH="1">
            <a:off x="3861435" y="3763010"/>
            <a:ext cx="307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49" name="文本框 13348"/>
          <p:cNvSpPr txBox="1"/>
          <p:nvPr/>
        </p:nvSpPr>
        <p:spPr>
          <a:xfrm>
            <a:off x="5384800" y="3762693"/>
            <a:ext cx="360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 bldLvl="0"/>
      <p:bldP spid="13347" grpId="0" bldLvl="0"/>
      <p:bldP spid="13348" grpId="0" bldLvl="0"/>
      <p:bldP spid="13349" grpId="0" bldLvl="0"/>
      <p:bldP spid="9219" grpId="0" bldLvl="0" animBg="1"/>
      <p:bldP spid="9232" grpId="0" bldLvl="0" animBg="1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 bwMode="auto">
          <a:xfrm>
            <a:off x="770520" y="436618"/>
            <a:ext cx="7602856" cy="1514475"/>
            <a:chOff x="1460070" y="777250"/>
            <a:chExt cx="7604044" cy="1513350"/>
          </a:xfrm>
          <a:noFill/>
        </p:grpSpPr>
        <p:pic>
          <p:nvPicPr>
            <p:cNvPr id="8" name="Picture 2" descr="E:\新画人物图\熊01 拷贝.png熊01 拷贝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9966" y="777250"/>
              <a:ext cx="1204148" cy="151335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1460070" y="777250"/>
              <a:ext cx="6006769" cy="1079967"/>
            </a:xfrm>
            <a:prstGeom prst="wedgeRoundRectCallout">
              <a:avLst>
                <a:gd name="adj1" fmla="val 57269"/>
                <a:gd name="adj2" fmla="val 729"/>
                <a:gd name="adj3" fmla="val 16667"/>
              </a:avLst>
            </a:prstGeom>
            <a:grpFill/>
            <a:ln w="22225">
              <a:solidFill>
                <a:srgbClr val="0070C0"/>
              </a:solidFill>
              <a:miter lim="800000"/>
            </a:ln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sym typeface="+mn-ea"/>
                </a:rPr>
                <a:t>当一个比的前项或后项不是整数时，怎样把它化成最简单的整数比？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85800" y="1809750"/>
            <a:ext cx="7042785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分数比：先将前项和后项同时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乘分母的最小公倍数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，变成整数比；再将前项和后项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同时除以它们的最大公因数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800" y="3406140"/>
            <a:ext cx="7565390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小数比：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先将前项和后项的小数点同时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向右移动相同位数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，变成整数比；再将前项和后项同时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除以它们的最大公因数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WPS 演示</Application>
  <PresentationFormat>在屏幕上显示</PresentationFormat>
  <Paragraphs>252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Gulim</vt:lpstr>
      <vt:lpstr>Arial Narrow</vt:lpstr>
      <vt:lpstr>Bell MT</vt:lpstr>
      <vt:lpstr>Arial Unicode MS</vt:lpstr>
      <vt:lpstr>Calibri</vt:lpstr>
      <vt:lpstr>默认设计模板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2022-09-02T03:01:09Z</dcterms:created>
  <dcterms:modified xsi:type="dcterms:W3CDTF">2022-09-02T03:01:09Z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D3A0B442796A42A1A21D0D3EBA5411D6</vt:lpwstr>
  </property>
</Properties>
</file>