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81" r:id="rId3"/>
    <p:sldId id="445" r:id="rId4"/>
    <p:sldId id="426" r:id="rId5"/>
    <p:sldId id="509" r:id="rId6"/>
    <p:sldId id="510" r:id="rId7"/>
    <p:sldId id="449" r:id="rId8"/>
    <p:sldId id="450" r:id="rId9"/>
    <p:sldId id="518" r:id="rId11"/>
    <p:sldId id="523" r:id="rId12"/>
    <p:sldId id="419" r:id="rId13"/>
  </p:sldIdLst>
  <p:sldSz cx="9144000" cy="5143500" type="screen16x9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9DD"/>
    <a:srgbClr val="0000FF"/>
    <a:srgbClr val="FFFFF2"/>
    <a:srgbClr val="D4E15B"/>
    <a:srgbClr val="FFFFFF"/>
    <a:srgbClr val="1FB3A9"/>
    <a:srgbClr val="2E6B5E"/>
    <a:srgbClr val="378070"/>
    <a:srgbClr val="F9EDD3"/>
    <a:srgbClr val="AD6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-1506" y="-402"/>
      </p:cViewPr>
      <p:guideLst>
        <p:guide orient="horz" pos="1479"/>
        <p:guide pos="29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lstStyle/>
          <a:p>
            <a:pPr lvl="0" fontAlgn="base"/>
            <a:fld id="{9A0DB2DC-4C9A-4742-B13C-FB6460FD3503}" type="slidenum">
              <a:rPr lang="en-US" alt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本框 39"/>
          <p:cNvSpPr txBox="1"/>
          <p:nvPr/>
        </p:nvSpPr>
        <p:spPr>
          <a:xfrm>
            <a:off x="12383" y="2028190"/>
            <a:ext cx="914082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课时    求比一个数多（少）百分之几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        的数是多少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2165033" y="891858"/>
            <a:ext cx="5634037" cy="768350"/>
            <a:chOff x="4003" y="1286"/>
            <a:chExt cx="8875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lstStyle/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百分数（一）</a:t>
              </a:r>
              <a:endParaRPr lang="zh-CN" altLang="zh-CN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4003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lstStyle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rect l="0" t="0" r="0" b="0"/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rect l="0" t="0" r="0" b="0"/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rect l="0" t="0" r="0" b="0"/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rect l="0" t="0" r="0" b="0"/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rect l="0" t="0" r="0" b="0"/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rect l="0" t="0" r="0" b="0"/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rect l="0" t="0" r="0" b="0"/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rect l="0" t="0" r="0" b="0"/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rect l="0" t="0" r="0" b="0"/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rect l="0" t="0" r="0" b="0"/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rect l="0" t="0" r="0" b="0"/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rect l="0" t="0" r="0" b="0"/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rect l="0" t="0" r="0" b="0"/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rect l="0" t="0" r="0" b="0"/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rect l="0" t="0" r="0" b="0"/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rect l="0" t="0" r="0" b="0"/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rect l="0" t="0" r="0" b="0"/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rect l="0" t="0" r="0" b="0"/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rect l="0" t="0" r="0" b="0"/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rect l="0" t="0" r="0" b="0"/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rect l="0" t="0" r="0" b="0"/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rect l="0" t="0" r="0" b="0"/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rect l="0" t="0" r="0" b="0"/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rect l="0" t="0" r="0" b="0"/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rect l="0" t="0" r="0" b="0"/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rect l="0" t="0" r="0" b="0"/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rect l="0" t="0" r="0" b="0"/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rect l="0" t="0" r="0" b="0"/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rect l="0" t="0" r="0" b="0"/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rect l="0" t="0" r="0" b="0"/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rect l="0" t="0" r="0" b="0"/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rect l="0" t="0" r="0" b="0"/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rect l="0" t="0" r="0" b="0"/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rect l="0" t="0" r="0" b="0"/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rect l="0" t="0" r="0" b="0"/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lstStyle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lstStyle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rect l="0" t="0" r="0" b="0"/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rect l="0" t="0" r="0" b="0"/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rect l="0" t="0" r="0" b="0"/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rect l="0" t="0" r="0" b="0"/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rect l="0" t="0" r="0" b="0"/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rect l="0" t="0" r="0" b="0"/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rect l="0" t="0" r="0" b="0"/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rect l="0" t="0" r="0" b="0"/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0" b="0"/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rect l="0" t="0" r="0" b="0"/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rect l="0" t="0" r="0" b="0"/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rect l="0" t="0" r="0" b="0"/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rect l="0" t="0" r="0" b="0"/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rect l="0" t="0" r="0" b="0"/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rect l="0" t="0" r="0" b="0"/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rect l="0" t="0" r="0" b="0"/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rect l="0" t="0" r="0" b="0"/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rect l="0" t="0" r="0" b="0"/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rect l="0" t="0" r="0" b="0"/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rect l="0" t="0" r="0" b="0"/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rect l="0" t="0" r="0" b="0"/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rect l="0" t="0" r="0" b="0"/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rect l="0" t="0" r="0" b="0"/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rect l="0" t="0" r="0" b="0"/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rect l="0" t="0" r="0" b="0"/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rect l="0" t="0" r="0" b="0"/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rect l="0" t="0" r="0" b="0"/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rect l="0" t="0" r="0" b="0"/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rect l="0" t="0" r="0" b="0"/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rect l="0" t="0" r="0" b="0"/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rect l="0" t="0" r="0" b="0"/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rect l="0" t="0" r="0" b="0"/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rect l="0" t="0" r="0" b="0"/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rect l="0" t="0" r="0" b="0"/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rect l="0" t="0" r="0" b="0"/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rect l="0" t="0" r="0" b="0"/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rect l="0" t="0" r="0" b="0"/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rect l="0" t="0" r="0" b="0"/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rect l="0" t="0" r="0" b="0"/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rect l="0" t="0" r="0" b="0"/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rect l="0" t="0" r="0" b="0"/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rect l="0" t="0" r="0" b="0"/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rect l="0" t="0" r="0" b="0"/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rect l="0" t="0" r="0" b="0"/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rect l="0" t="0" r="0" b="0"/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rect l="0" t="0" r="0" b="0"/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rect l="0" t="0" r="0" b="0"/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rect l="0" t="0" r="0" b="0"/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rect l="0" t="0" r="0" b="0"/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rect l="0" t="0" r="0" b="0"/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rect l="0" t="0" r="0" b="0"/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rect l="0" t="0" r="0" b="0"/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rect l="0" t="0" r="0" b="0"/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rect l="0" t="0" r="0" b="0"/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rect l="0" t="0" r="0" b="0"/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rect l="0" t="0" r="0" b="0"/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rect l="0" t="0" r="0" b="0"/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rect l="0" t="0" r="0" b="0"/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rect l="0" t="0" r="0" b="0"/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rect l="0" t="0" r="0" b="0"/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rect l="0" t="0" r="0" b="0"/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rect l="0" t="0" r="0" b="0"/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rect l="0" t="0" r="0" b="0"/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rect l="0" t="0" r="0" b="0"/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rect l="0" t="0" r="0" b="0"/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rect l="0" t="0" r="0" b="0"/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rect l="0" t="0" r="0" b="0"/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rect l="0" t="0" r="0" b="0"/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rect l="0" t="0" r="0" b="0"/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rect l="0" t="0" r="0" b="0"/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rect l="0" t="0" r="0" b="0"/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rect l="0" t="0" r="0" b="0"/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rect l="0" t="0" r="0" b="0"/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rect l="0" t="0" r="0" b="0"/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rect l="0" t="0" r="0" b="0"/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rect l="0" t="0" r="0" b="0"/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rect l="0" t="0" r="0" b="0"/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rect l="0" t="0" r="0" b="0"/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rect l="0" t="0" r="0" b="0"/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rect l="0" t="0" r="0" b="0"/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rect l="0" t="0" r="0" b="0"/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rect l="0" t="0" r="0" b="0"/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rect l="0" t="0" r="0" b="0"/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rect l="0" t="0" r="0" b="0"/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rect l="0" t="0" r="0" b="0"/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rect l="0" t="0" r="0" b="0"/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rect l="0" t="0" r="0" b="0"/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rect l="0" t="0" r="0" b="0"/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rect l="0" t="0" r="0" b="0"/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/>
          <p:nvPr/>
        </p:nvSpPr>
        <p:spPr>
          <a:xfrm>
            <a:off x="1979613" y="1419225"/>
            <a:ext cx="5759450" cy="13255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342900" indent="-342900" eaLnBrk="1" latinLnBrk="1" hangingPunct="1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从课后习题中选取；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marL="342900" indent="-342900" eaLnBrk="1" latinLnBrk="1" hangingPunct="1">
              <a:lnSpc>
                <a:spcPct val="15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2.</a:t>
            </a:r>
            <a:r>
              <a:rPr lang="zh-CN" altLang="en-US" sz="32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完成练习册本课时的习题。</a:t>
            </a:r>
            <a:endParaRPr lang="zh-CN" altLang="en-US" sz="32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0" y="635"/>
            <a:ext cx="2209878" cy="506730"/>
            <a:chOff x="0" y="1"/>
            <a:chExt cx="3480" cy="798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平行四边形 2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课后作业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806450" y="486410"/>
            <a:ext cx="7736205" cy="1378585"/>
            <a:chOff x="1270" y="766"/>
            <a:chExt cx="12183" cy="2171"/>
          </a:xfrm>
        </p:grpSpPr>
        <p:sp>
          <p:nvSpPr>
            <p:cNvPr id="14" name="内容占位符 2"/>
            <p:cNvSpPr/>
            <p:nvPr/>
          </p:nvSpPr>
          <p:spPr>
            <a:xfrm>
              <a:off x="1270" y="766"/>
              <a:ext cx="12183" cy="2171"/>
            </a:xfrm>
            <a:noFill/>
            <a:ln w="9525">
              <a:noFill/>
            </a:ln>
          </p:spPr>
          <p:txBody>
            <a:bodyPr/>
            <a:lstStyle>
              <a:lvl1pPr marL="342900" indent="-342900" algn="l" defTabSz="457200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marR="0" lvl="0" indent="0" algn="l" defTabSz="457200" rtl="0" eaLnBrk="1" fontAlgn="base" latinLnBrk="0" hangingPunct="1">
                <a:lnSpc>
                  <a:spcPct val="13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/>
                </a:rPr>
                <a:t>学校</a:t>
              </a:r>
              <a:r>
                <a:rPr kumimoji="0" lang="zh-CN" altLang="en-US" sz="28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/>
                </a:rPr>
                <a:t>图书室原有图书</a:t>
              </a:r>
              <a:r>
                <a:rPr kumimoji="0" lang="en-US" altLang="zh-CN" sz="28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/>
                </a:rPr>
                <a:t>1400</a:t>
              </a:r>
              <a:r>
                <a:rPr kumimoji="0" lang="zh-CN" altLang="en-US" sz="28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/>
                </a:rPr>
                <a:t>册，今年图书册数增加了      。现在图书室有多少册图书？</a:t>
              </a:r>
              <a:endParaRPr kumimoji="0" lang="zh-CN" altLang="en-US" sz="28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/>
              </a:endParaRPr>
            </a:p>
            <a:p>
              <a:pPr marL="342900" marR="0" lvl="0" indent="-342900" algn="l" defTabSz="457200" rtl="0" eaLnBrk="1" fontAlgn="base" latinLnBrk="0" hangingPunct="1">
                <a:lnSpc>
                  <a:spcPct val="13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1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Times New Roman" panose="02020603050405020304"/>
                </a:rPr>
                <a:t> </a:t>
              </a:r>
              <a:endParaRPr kumimoji="0" lang="zh-CN" altLang="en-US" sz="2800" b="1" i="0" u="none" strike="noStrike" kern="1200" cap="none" spc="0" normalizeH="0" baseline="0" noProof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/>
              </a:endParaRPr>
            </a:p>
          </p:txBody>
        </p:sp>
        <p:graphicFrame>
          <p:nvGraphicFramePr>
            <p:cNvPr id="8196" name="Object 2"/>
            <p:cNvGraphicFramePr/>
            <p:nvPr/>
          </p:nvGraphicFramePr>
          <p:xfrm>
            <a:off x="1915" y="1568"/>
            <a:ext cx="929" cy="1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1" imgW="228600" imgH="393700" progId="Equation.DSMT4">
                    <p:embed/>
                  </p:oleObj>
                </mc:Choice>
                <mc:Fallback>
                  <p:oleObj name="" r:id="rId1" imgW="228600" imgH="393700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915" y="1568"/>
                          <a:ext cx="929" cy="126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矩形 1"/>
          <p:cNvSpPr/>
          <p:nvPr/>
        </p:nvSpPr>
        <p:spPr>
          <a:xfrm>
            <a:off x="1087120" y="1864995"/>
            <a:ext cx="6687185" cy="6851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/>
              </a:rPr>
              <a:t>确定单位“</a:t>
            </a:r>
            <a:r>
              <a:rPr lang="en-US" altLang="zh-CN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/>
              </a:rPr>
              <a:t>1”</a:t>
            </a: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Times New Roman" panose="02020603050405020304"/>
              </a:rPr>
              <a:t>，并根据数量关系列式：</a:t>
            </a:r>
            <a:endParaRPr lang="zh-CN" altLang="en-US" sz="2800" b="1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Times New Roman" panose="02020603050405020304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0" y="-20320"/>
            <a:ext cx="2209878" cy="506730"/>
            <a:chOff x="0" y="1"/>
            <a:chExt cx="3480" cy="798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复习导入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685415" y="2651760"/>
            <a:ext cx="4018915" cy="939800"/>
            <a:chOff x="4344" y="5375"/>
            <a:chExt cx="6329" cy="1480"/>
          </a:xfrm>
        </p:grpSpPr>
        <p:sp>
          <p:nvSpPr>
            <p:cNvPr id="3" name="文本框 2"/>
            <p:cNvSpPr txBox="1"/>
            <p:nvPr/>
          </p:nvSpPr>
          <p:spPr>
            <a:xfrm>
              <a:off x="4344" y="5692"/>
              <a:ext cx="632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1400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1+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7130" name="组合 16"/>
            <p:cNvGrpSpPr/>
            <p:nvPr/>
          </p:nvGrpSpPr>
          <p:grpSpPr>
            <a:xfrm>
              <a:off x="7300" y="5375"/>
              <a:ext cx="1106" cy="1480"/>
              <a:chOff x="1513" y="1914"/>
              <a:chExt cx="1105" cy="1480"/>
            </a:xfrm>
          </p:grpSpPr>
          <p:sp>
            <p:nvSpPr>
              <p:cNvPr id="47131" name="文本框 17"/>
              <p:cNvSpPr txBox="1"/>
              <p:nvPr/>
            </p:nvSpPr>
            <p:spPr>
              <a:xfrm>
                <a:off x="1637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132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直接连接符 19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组合 21"/>
          <p:cNvGrpSpPr/>
          <p:nvPr/>
        </p:nvGrpSpPr>
        <p:grpSpPr>
          <a:xfrm>
            <a:off x="1739900" y="3615690"/>
            <a:ext cx="6497320" cy="1270635"/>
            <a:chOff x="836" y="5694"/>
            <a:chExt cx="10232" cy="2001"/>
          </a:xfrm>
        </p:grpSpPr>
        <p:sp>
          <p:nvSpPr>
            <p:cNvPr id="8" name="圆角矩形标注 7"/>
            <p:cNvSpPr/>
            <p:nvPr/>
          </p:nvSpPr>
          <p:spPr>
            <a:xfrm>
              <a:off x="836" y="5813"/>
              <a:ext cx="8475" cy="1697"/>
            </a:xfrm>
            <a:prstGeom prst="wedgeRoundRectCallout">
              <a:avLst>
                <a:gd name="adj1" fmla="val 56997"/>
                <a:gd name="adj2" fmla="val -1797"/>
                <a:gd name="adj3" fmla="val 16667"/>
              </a:avLst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p>
              <a:pPr algn="ctr" fontAlgn="base"/>
              <a:r>
                <a:rPr lang="zh-CN" altLang="en-US" sz="3200" b="1">
                  <a:solidFill>
                    <a:schemeClr val="tx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如果把题中的   改写成12%，解题思路是否会发生变化呢？</a:t>
              </a:r>
              <a:endParaRPr lang="zh-CN" altLang="en-US" sz="3200" b="1" strike="noStrike" noProof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endParaRPr>
            </a:p>
          </p:txBody>
        </p:sp>
        <p:grpSp>
          <p:nvGrpSpPr>
            <p:cNvPr id="13" name="组合 16"/>
            <p:cNvGrpSpPr/>
            <p:nvPr/>
          </p:nvGrpSpPr>
          <p:grpSpPr>
            <a:xfrm rot="0">
              <a:off x="4773" y="5694"/>
              <a:ext cx="1382" cy="1165"/>
              <a:chOff x="1692" y="2124"/>
              <a:chExt cx="1089" cy="1165"/>
            </a:xfrm>
          </p:grpSpPr>
          <p:sp>
            <p:nvSpPr>
              <p:cNvPr id="15" name="文本框 17"/>
              <p:cNvSpPr txBox="1"/>
              <p:nvPr/>
            </p:nvSpPr>
            <p:spPr>
              <a:xfrm>
                <a:off x="1800" y="2124"/>
                <a:ext cx="981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4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3</a:t>
                </a:r>
                <a:endParaRPr lang="en-US" altLang="zh-CN" sz="24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16" name="文本框 18"/>
              <p:cNvSpPr txBox="1"/>
              <p:nvPr/>
            </p:nvSpPr>
            <p:spPr>
              <a:xfrm>
                <a:off x="1692" y="2564"/>
                <a:ext cx="987" cy="72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400" b="1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rPr>
                  <a:t>25</a:t>
                </a:r>
                <a:endParaRPr lang="en-US" altLang="zh-CN" sz="2400" b="1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7" name="直接连接符 16"/>
              <p:cNvCxnSpPr/>
              <p:nvPr/>
            </p:nvCxnSpPr>
            <p:spPr>
              <a:xfrm flipV="1">
                <a:off x="1775" y="2696"/>
                <a:ext cx="51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9" name="图片 18" descr="E:\新画人物图\男老师11 拷贝.png男老师11 拷贝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 flipH="1">
              <a:off x="9710" y="5694"/>
              <a:ext cx="1358" cy="2001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2"/>
          <p:cNvSpPr txBox="1"/>
          <p:nvPr/>
        </p:nvSpPr>
        <p:spPr>
          <a:xfrm>
            <a:off x="734695" y="1043305"/>
            <a:ext cx="834263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学校图书室原有图书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1400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册，今年图书数量增加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了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。现在图书室有多少册图书？     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1150" y="619125"/>
            <a:ext cx="82321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知识点：求比一个数多（少）百分之几的数是多少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0" y="-18415"/>
            <a:ext cx="2209878" cy="506730"/>
            <a:chOff x="0" y="1"/>
            <a:chExt cx="3480" cy="798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205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探究</a:t>
              </a:r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新知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275590" y="2733040"/>
            <a:ext cx="4071620" cy="1771650"/>
            <a:chOff x="4940" y="7507"/>
            <a:chExt cx="6412" cy="2790"/>
          </a:xfrm>
        </p:grpSpPr>
        <p:sp>
          <p:nvSpPr>
            <p:cNvPr id="8" name="圆角矩形标注 7"/>
            <p:cNvSpPr/>
            <p:nvPr/>
          </p:nvSpPr>
          <p:spPr>
            <a:xfrm>
              <a:off x="6759" y="7507"/>
              <a:ext cx="4593" cy="1502"/>
            </a:xfrm>
            <a:prstGeom prst="wedgeRoundRectCallout">
              <a:avLst>
                <a:gd name="adj1" fmla="val -56846"/>
                <a:gd name="adj2" fmla="val 34737"/>
                <a:gd name="adj3" fmla="val 16667"/>
              </a:avLst>
            </a:prstGeom>
            <a:noFill/>
            <a:ln w="19050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p>
              <a:pPr algn="l" fontAlgn="base"/>
              <a:r>
                <a:rPr lang="zh-CN" altLang="en-US" sz="2800" b="1"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把“1400册”</a:t>
              </a:r>
              <a:endParaRPr lang="zh-CN" altLang="en-US" sz="2800" b="1"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  <a:p>
              <a:pPr algn="l" fontAlgn="base"/>
              <a:r>
                <a:rPr lang="zh-CN" altLang="en-US" sz="2800" b="1"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看作单位“1”。</a:t>
              </a:r>
              <a:endParaRPr lang="zh-CN" altLang="en-US" sz="2800" b="1" strike="noStrike" noProof="1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endParaRPr>
            </a:p>
          </p:txBody>
        </p:sp>
        <p:pic>
          <p:nvPicPr>
            <p:cNvPr id="9" name="图片 8" descr="E:\新画人物图\女022拷贝.png女022拷贝"/>
            <p:cNvPicPr>
              <a:picLocks noChangeAspect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>
            <a:xfrm>
              <a:off x="4940" y="8207"/>
              <a:ext cx="1660" cy="2090"/>
            </a:xfrm>
            <a:prstGeom prst="rect">
              <a:avLst/>
            </a:prstGeom>
          </p:spPr>
        </p:pic>
      </p:grpSp>
      <p:cxnSp>
        <p:nvCxnSpPr>
          <p:cNvPr id="14" name="直接连接符 13"/>
          <p:cNvCxnSpPr/>
          <p:nvPr/>
        </p:nvCxnSpPr>
        <p:spPr>
          <a:xfrm>
            <a:off x="8128318" y="3027998"/>
            <a:ext cx="0" cy="720000"/>
          </a:xfrm>
          <a:prstGeom prst="line">
            <a:avLst/>
          </a:prstGeom>
          <a:ln w="28575" cap="flat" cmpd="sng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</p:cxnSp>
      <p:sp>
        <p:nvSpPr>
          <p:cNvPr id="18" name="左大括号 17"/>
          <p:cNvSpPr/>
          <p:nvPr/>
        </p:nvSpPr>
        <p:spPr>
          <a:xfrm rot="5400000">
            <a:off x="8296275" y="3437890"/>
            <a:ext cx="111125" cy="361950"/>
          </a:xfrm>
          <a:prstGeom prst="leftBrace">
            <a:avLst>
              <a:gd name="adj1" fmla="val 80885"/>
              <a:gd name="adj2" fmla="val 50329"/>
            </a:avLst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p>
            <a:pPr eaLnBrk="1" latinLnBrk="1" hangingPunct="1">
              <a:buFont typeface="Arial" panose="020B0604020202020204" pitchFamily="34" charset="0"/>
              <a:buNone/>
            </a:pPr>
            <a:endParaRPr lang="zh-CN" altLang="en-US" sz="1600" b="1" dirty="0">
              <a:latin typeface="Gulim" panose="020B0600000101010101" pitchFamily="34" charset="-127"/>
            </a:endParaRPr>
          </a:p>
        </p:txBody>
      </p:sp>
      <p:grpSp>
        <p:nvGrpSpPr>
          <p:cNvPr id="20" name="组合 7"/>
          <p:cNvGrpSpPr/>
          <p:nvPr/>
        </p:nvGrpSpPr>
        <p:grpSpPr>
          <a:xfrm>
            <a:off x="4364359" y="2320829"/>
            <a:ext cx="3759196" cy="893433"/>
            <a:chOff x="164417" y="3340053"/>
            <a:chExt cx="3685846" cy="861433"/>
          </a:xfrm>
        </p:grpSpPr>
        <p:sp>
          <p:nvSpPr>
            <p:cNvPr id="9231" name="TextBox 9"/>
            <p:cNvSpPr txBox="1"/>
            <p:nvPr/>
          </p:nvSpPr>
          <p:spPr>
            <a:xfrm>
              <a:off x="164417" y="3628426"/>
              <a:ext cx="1216580" cy="5032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eaLnBrk="1" latinLnBrk="1" hangingPunct="1">
                <a:buFont typeface="Arial" panose="020B0604020202020204" pitchFamily="34" charset="0"/>
                <a:buNone/>
              </a:pP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</a:rPr>
                <a:t>原有：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</a:endParaRPr>
            </a:p>
          </p:txBody>
        </p:sp>
        <p:grpSp>
          <p:nvGrpSpPr>
            <p:cNvPr id="9232" name="组合 30"/>
            <p:cNvGrpSpPr/>
            <p:nvPr/>
          </p:nvGrpSpPr>
          <p:grpSpPr>
            <a:xfrm>
              <a:off x="1188242" y="4121570"/>
              <a:ext cx="2662020" cy="79916"/>
              <a:chOff x="2339752" y="4759065"/>
              <a:chExt cx="2880320" cy="94435"/>
            </a:xfrm>
          </p:grpSpPr>
          <p:cxnSp>
            <p:nvCxnSpPr>
              <p:cNvPr id="9235" name="直接连接符 11"/>
              <p:cNvCxnSpPr/>
              <p:nvPr/>
            </p:nvCxnSpPr>
            <p:spPr>
              <a:xfrm>
                <a:off x="2339752" y="4843377"/>
                <a:ext cx="2880320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9236" name="直接连接符 16"/>
              <p:cNvCxnSpPr/>
              <p:nvPr/>
            </p:nvCxnSpPr>
            <p:spPr>
              <a:xfrm>
                <a:off x="5220072" y="4759065"/>
                <a:ext cx="0" cy="72008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9237" name="直接连接符 17"/>
              <p:cNvCxnSpPr/>
              <p:nvPr/>
            </p:nvCxnSpPr>
            <p:spPr>
              <a:xfrm>
                <a:off x="2339752" y="4781492"/>
                <a:ext cx="0" cy="72008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sp>
          <p:nvSpPr>
            <p:cNvPr id="9233" name="左大括号 18"/>
            <p:cNvSpPr/>
            <p:nvPr/>
          </p:nvSpPr>
          <p:spPr>
            <a:xfrm rot="-5400000" flipH="1">
              <a:off x="2372794" y="2613925"/>
              <a:ext cx="292658" cy="2662279"/>
            </a:xfrm>
            <a:prstGeom prst="leftBrace">
              <a:avLst>
                <a:gd name="adj1" fmla="val 83403"/>
                <a:gd name="adj2" fmla="val 50329"/>
              </a:avLst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vert="eaVert" anchor="ctr"/>
            <a:p>
              <a:pPr eaLnBrk="1" latinLnBrk="1" hangingPunct="1">
                <a:buFont typeface="Arial" panose="020B0604020202020204" pitchFamily="34" charset="0"/>
                <a:buNone/>
              </a:pPr>
              <a:endParaRPr lang="zh-CN" altLang="en-US" sz="1600" b="1" dirty="0">
                <a:latin typeface="Gulim" panose="020B0600000101010101" pitchFamily="34" charset="-127"/>
              </a:endParaRPr>
            </a:p>
          </p:txBody>
        </p:sp>
        <p:sp>
          <p:nvSpPr>
            <p:cNvPr id="9234" name="TextBox 4"/>
            <p:cNvSpPr txBox="1"/>
            <p:nvPr/>
          </p:nvSpPr>
          <p:spPr>
            <a:xfrm>
              <a:off x="1976917" y="3340053"/>
              <a:ext cx="1227164" cy="5032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pPr eaLnBrk="1" latinLnBrk="1" hangingPunct="1">
                <a:buFont typeface="Arial" panose="020B0604020202020204" pitchFamily="34" charset="0"/>
                <a:buNone/>
              </a:pPr>
              <a:r>
                <a:rPr 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1400</a:t>
              </a: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</a:rPr>
                <a:t>册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347210" y="3529330"/>
            <a:ext cx="4196080" cy="521970"/>
            <a:chOff x="6846" y="5558"/>
            <a:chExt cx="6608" cy="822"/>
          </a:xfrm>
        </p:grpSpPr>
        <p:sp>
          <p:nvSpPr>
            <p:cNvPr id="9224" name="TextBox 27"/>
            <p:cNvSpPr txBox="1"/>
            <p:nvPr/>
          </p:nvSpPr>
          <p:spPr>
            <a:xfrm>
              <a:off x="6846" y="5558"/>
              <a:ext cx="167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eaLnBrk="1" latinLnBrk="1" hangingPunct="1">
                <a:buFont typeface="Arial" panose="020B0604020202020204" pitchFamily="34" charset="0"/>
                <a:buNone/>
              </a:pP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</a:rPr>
                <a:t>今年：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</a:endParaRPr>
            </a:p>
          </p:txBody>
        </p:sp>
        <p:grpSp>
          <p:nvGrpSpPr>
            <p:cNvPr id="9225" name="组合 33"/>
            <p:cNvGrpSpPr/>
            <p:nvPr/>
          </p:nvGrpSpPr>
          <p:grpSpPr>
            <a:xfrm rot="0">
              <a:off x="8480" y="5841"/>
              <a:ext cx="4975" cy="98"/>
              <a:chOff x="2339752" y="5157192"/>
              <a:chExt cx="3384376" cy="72008"/>
            </a:xfrm>
          </p:grpSpPr>
          <p:cxnSp>
            <p:nvCxnSpPr>
              <p:cNvPr id="9228" name="直接连接符 14"/>
              <p:cNvCxnSpPr/>
              <p:nvPr/>
            </p:nvCxnSpPr>
            <p:spPr>
              <a:xfrm>
                <a:off x="2339752" y="5157192"/>
                <a:ext cx="0" cy="72008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9229" name="直接连接符 15"/>
              <p:cNvCxnSpPr/>
              <p:nvPr/>
            </p:nvCxnSpPr>
            <p:spPr>
              <a:xfrm>
                <a:off x="5724128" y="5157192"/>
                <a:ext cx="0" cy="72008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9230" name="直接连接符 29"/>
              <p:cNvCxnSpPr/>
              <p:nvPr/>
            </p:nvCxnSpPr>
            <p:spPr>
              <a:xfrm>
                <a:off x="2339752" y="5229200"/>
                <a:ext cx="3384376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</p:grpSp>
      <p:sp>
        <p:nvSpPr>
          <p:cNvPr id="9226" name="左大括号 1"/>
          <p:cNvSpPr/>
          <p:nvPr/>
        </p:nvSpPr>
        <p:spPr>
          <a:xfrm rot="16200000">
            <a:off x="6885305" y="2364105"/>
            <a:ext cx="157480" cy="3159125"/>
          </a:xfrm>
          <a:prstGeom prst="leftBrace">
            <a:avLst>
              <a:gd name="adj1" fmla="val 83359"/>
              <a:gd name="adj2" fmla="val 50329"/>
            </a:avLst>
          </a:prstGeom>
          <a:solidFill>
            <a:schemeClr val="bg1"/>
          </a:solidFill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vert="eaVert" anchor="ctr"/>
          <a:p>
            <a:pPr eaLnBrk="1" latinLnBrk="1" hangingPunct="1">
              <a:buFont typeface="Arial" panose="020B0604020202020204" pitchFamily="34" charset="0"/>
              <a:buNone/>
            </a:pPr>
            <a:endParaRPr lang="zh-CN" altLang="en-US" sz="1600" b="1" dirty="0">
              <a:latin typeface="Gulim" panose="020B0600000101010101" pitchFamily="34" charset="-127"/>
            </a:endParaRPr>
          </a:p>
        </p:txBody>
      </p:sp>
      <p:sp>
        <p:nvSpPr>
          <p:cNvPr id="9227" name="TextBox 23"/>
          <p:cNvSpPr txBox="1"/>
          <p:nvPr/>
        </p:nvSpPr>
        <p:spPr>
          <a:xfrm>
            <a:off x="6816725" y="4051300"/>
            <a:ext cx="64706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75295" y="3100070"/>
            <a:ext cx="9747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>
              <a:buFont typeface="Arial" panose="020B0604020202020204" pitchFamily="34" charset="0"/>
              <a:buNone/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％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539490" y="70485"/>
            <a:ext cx="206565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P88  </a:t>
            </a:r>
            <a:r>
              <a:rPr 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例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4)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8200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2898" y="1122045"/>
            <a:ext cx="615950" cy="5810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23" grpId="0"/>
      <p:bldP spid="9226" grpId="0" animBg="1"/>
      <p:bldP spid="92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1804035" y="168275"/>
            <a:ext cx="4702175" cy="2252345"/>
            <a:chOff x="6846" y="3655"/>
            <a:chExt cx="7405" cy="3547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12801" y="4769"/>
              <a:ext cx="0" cy="113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dash"/>
              <a:headEnd type="none" w="med" len="med"/>
              <a:tailEnd type="none" w="med" len="med"/>
            </a:ln>
          </p:spPr>
        </p:cxnSp>
        <p:sp>
          <p:nvSpPr>
            <p:cNvPr id="18" name="左大括号 17"/>
            <p:cNvSpPr/>
            <p:nvPr/>
          </p:nvSpPr>
          <p:spPr>
            <a:xfrm rot="5400000">
              <a:off x="13065" y="5414"/>
              <a:ext cx="175" cy="570"/>
            </a:xfrm>
            <a:prstGeom prst="leftBrace">
              <a:avLst>
                <a:gd name="adj1" fmla="val 80885"/>
                <a:gd name="adj2" fmla="val 50329"/>
              </a:avLst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anchor="ctr"/>
            <a:p>
              <a:pPr eaLnBrk="1" latinLnBrk="1" hangingPunct="1">
                <a:buFont typeface="Arial" panose="020B0604020202020204" pitchFamily="34" charset="0"/>
                <a:buNone/>
              </a:pPr>
              <a:endParaRPr lang="zh-CN" altLang="en-US" sz="1600" b="1" dirty="0">
                <a:latin typeface="Gulim" panose="020B0600000101010101" pitchFamily="34" charset="-127"/>
              </a:endParaRPr>
            </a:p>
          </p:txBody>
        </p:sp>
        <p:grpSp>
          <p:nvGrpSpPr>
            <p:cNvPr id="20" name="组合 7"/>
            <p:cNvGrpSpPr/>
            <p:nvPr/>
          </p:nvGrpSpPr>
          <p:grpSpPr>
            <a:xfrm>
              <a:off x="6873" y="3655"/>
              <a:ext cx="5920" cy="1407"/>
              <a:chOff x="164417" y="3340053"/>
              <a:chExt cx="3685846" cy="861433"/>
            </a:xfrm>
          </p:grpSpPr>
          <p:sp>
            <p:nvSpPr>
              <p:cNvPr id="9231" name="TextBox 9"/>
              <p:cNvSpPr txBox="1"/>
              <p:nvPr/>
            </p:nvSpPr>
            <p:spPr>
              <a:xfrm>
                <a:off x="164417" y="3628426"/>
                <a:ext cx="1216580" cy="50327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eaLnBrk="1" latin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 dirty="0">
                    <a:latin typeface="楷体" panose="02010609060101010101" charset="-122"/>
                    <a:ea typeface="楷体" panose="02010609060101010101" charset="-122"/>
                  </a:rPr>
                  <a:t>原有：</a:t>
                </a:r>
                <a:endParaRPr lang="zh-CN" altLang="en-US" sz="2800" b="1" dirty="0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grpSp>
            <p:nvGrpSpPr>
              <p:cNvPr id="9232" name="组合 30"/>
              <p:cNvGrpSpPr/>
              <p:nvPr/>
            </p:nvGrpSpPr>
            <p:grpSpPr>
              <a:xfrm>
                <a:off x="1188242" y="4121570"/>
                <a:ext cx="2662020" cy="79916"/>
                <a:chOff x="2339752" y="4759065"/>
                <a:chExt cx="2880320" cy="94435"/>
              </a:xfrm>
            </p:grpSpPr>
            <p:cxnSp>
              <p:nvCxnSpPr>
                <p:cNvPr id="9235" name="直接连接符 11"/>
                <p:cNvCxnSpPr/>
                <p:nvPr/>
              </p:nvCxnSpPr>
              <p:spPr>
                <a:xfrm>
                  <a:off x="2339752" y="4843377"/>
                  <a:ext cx="2880320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9236" name="直接连接符 16"/>
                <p:cNvCxnSpPr/>
                <p:nvPr/>
              </p:nvCxnSpPr>
              <p:spPr>
                <a:xfrm>
                  <a:off x="5220072" y="4759065"/>
                  <a:ext cx="0" cy="72008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9237" name="直接连接符 17"/>
                <p:cNvCxnSpPr/>
                <p:nvPr/>
              </p:nvCxnSpPr>
              <p:spPr>
                <a:xfrm>
                  <a:off x="2339752" y="4781492"/>
                  <a:ext cx="0" cy="72008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9233" name="左大括号 18"/>
              <p:cNvSpPr/>
              <p:nvPr/>
            </p:nvSpPr>
            <p:spPr>
              <a:xfrm rot="-5400000" flipH="1">
                <a:off x="2372794" y="2613925"/>
                <a:ext cx="292658" cy="2662279"/>
              </a:xfrm>
              <a:prstGeom prst="leftBrace">
                <a:avLst>
                  <a:gd name="adj1" fmla="val 83403"/>
                  <a:gd name="adj2" fmla="val 50329"/>
                </a:avLst>
              </a:prstGeom>
              <a:solidFill>
                <a:schemeClr val="bg1"/>
              </a:solidFill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vert="eaVert" anchor="ctr"/>
              <a:p>
                <a:pPr eaLnBrk="1" latinLnBrk="1" hangingPunct="1">
                  <a:buFont typeface="Arial" panose="020B0604020202020204" pitchFamily="34" charset="0"/>
                  <a:buNone/>
                </a:pPr>
                <a:endParaRPr lang="zh-CN" altLang="en-US" sz="1600" b="1" dirty="0">
                  <a:latin typeface="Gulim" panose="020B0600000101010101" pitchFamily="34" charset="-127"/>
                </a:endParaRPr>
              </a:p>
            </p:txBody>
          </p:sp>
          <p:sp>
            <p:nvSpPr>
              <p:cNvPr id="9234" name="TextBox 4"/>
              <p:cNvSpPr txBox="1"/>
              <p:nvPr/>
            </p:nvSpPr>
            <p:spPr>
              <a:xfrm>
                <a:off x="1976917" y="3340053"/>
                <a:ext cx="1227164" cy="50327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p>
                <a:pPr eaLnBrk="1" latinLnBrk="1" hangingPunct="1">
                  <a:buFont typeface="Arial" panose="020B0604020202020204" pitchFamily="34" charset="0"/>
                  <a:buNone/>
                </a:pPr>
                <a:r>
                  <a:rPr lang="en-US" sz="2800" b="1" dirty="0">
                    <a:latin typeface="Times New Roman" panose="02020603050405020304" pitchFamily="18" charset="0"/>
                    <a:ea typeface="黑体" panose="02010609060101010101" pitchFamily="2" charset="-122"/>
                  </a:rPr>
                  <a:t>1400</a:t>
                </a:r>
                <a:r>
                  <a:rPr lang="zh-CN" altLang="en-US" sz="2800" b="1" dirty="0">
                    <a:latin typeface="楷体" panose="02010609060101010101" charset="-122"/>
                    <a:ea typeface="楷体" panose="02010609060101010101" charset="-122"/>
                  </a:rPr>
                  <a:t>册</a:t>
                </a:r>
                <a:endParaRPr lang="zh-CN" altLang="en-US" sz="2800" b="1" dirty="0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grpSp>
          <p:nvGrpSpPr>
            <p:cNvPr id="6" name="组合 5"/>
            <p:cNvGrpSpPr/>
            <p:nvPr/>
          </p:nvGrpSpPr>
          <p:grpSpPr>
            <a:xfrm>
              <a:off x="6846" y="5558"/>
              <a:ext cx="6608" cy="822"/>
              <a:chOff x="6846" y="5558"/>
              <a:chExt cx="6608" cy="822"/>
            </a:xfrm>
          </p:grpSpPr>
          <p:sp>
            <p:nvSpPr>
              <p:cNvPr id="9224" name="TextBox 27"/>
              <p:cNvSpPr txBox="1"/>
              <p:nvPr/>
            </p:nvSpPr>
            <p:spPr>
              <a:xfrm>
                <a:off x="6846" y="5558"/>
                <a:ext cx="1672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eaLnBrk="1" latin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 dirty="0">
                    <a:latin typeface="楷体" panose="02010609060101010101" charset="-122"/>
                    <a:ea typeface="楷体" panose="02010609060101010101" charset="-122"/>
                  </a:rPr>
                  <a:t>今年：</a:t>
                </a:r>
                <a:endParaRPr lang="zh-CN" altLang="en-US" sz="2800" b="1" dirty="0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grpSp>
            <p:nvGrpSpPr>
              <p:cNvPr id="9225" name="组合 33"/>
              <p:cNvGrpSpPr/>
              <p:nvPr/>
            </p:nvGrpSpPr>
            <p:grpSpPr>
              <a:xfrm rot="0">
                <a:off x="8480" y="5841"/>
                <a:ext cx="4975" cy="98"/>
                <a:chOff x="2339752" y="5157192"/>
                <a:chExt cx="3384376" cy="72008"/>
              </a:xfrm>
            </p:grpSpPr>
            <p:cxnSp>
              <p:nvCxnSpPr>
                <p:cNvPr id="9228" name="直接连接符 14"/>
                <p:cNvCxnSpPr/>
                <p:nvPr/>
              </p:nvCxnSpPr>
              <p:spPr>
                <a:xfrm>
                  <a:off x="2339752" y="5157192"/>
                  <a:ext cx="0" cy="72008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9229" name="直接连接符 15"/>
                <p:cNvCxnSpPr/>
                <p:nvPr/>
              </p:nvCxnSpPr>
              <p:spPr>
                <a:xfrm>
                  <a:off x="5724128" y="5157192"/>
                  <a:ext cx="0" cy="72008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9230" name="直接连接符 29"/>
                <p:cNvCxnSpPr/>
                <p:nvPr/>
              </p:nvCxnSpPr>
              <p:spPr>
                <a:xfrm>
                  <a:off x="2339752" y="5229200"/>
                  <a:ext cx="3384376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</p:grpSp>
        </p:grpSp>
        <p:sp>
          <p:nvSpPr>
            <p:cNvPr id="9226" name="左大括号 1"/>
            <p:cNvSpPr/>
            <p:nvPr/>
          </p:nvSpPr>
          <p:spPr>
            <a:xfrm rot="16200000">
              <a:off x="10843" y="3723"/>
              <a:ext cx="248" cy="4975"/>
            </a:xfrm>
            <a:prstGeom prst="leftBrace">
              <a:avLst>
                <a:gd name="adj1" fmla="val 83359"/>
                <a:gd name="adj2" fmla="val 50329"/>
              </a:avLst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vert="eaVert" anchor="ctr"/>
            <a:p>
              <a:pPr eaLnBrk="1" latinLnBrk="1" hangingPunct="1">
                <a:buFont typeface="Arial" panose="020B0604020202020204" pitchFamily="34" charset="0"/>
                <a:buNone/>
              </a:pPr>
              <a:endParaRPr lang="zh-CN" altLang="en-US" sz="1600" b="1" dirty="0">
                <a:latin typeface="Gulim" panose="020B0600000101010101" pitchFamily="34" charset="-127"/>
              </a:endParaRPr>
            </a:p>
          </p:txBody>
        </p:sp>
        <p:sp>
          <p:nvSpPr>
            <p:cNvPr id="9227" name="TextBox 23"/>
            <p:cNvSpPr txBox="1"/>
            <p:nvPr/>
          </p:nvSpPr>
          <p:spPr>
            <a:xfrm>
              <a:off x="10735" y="6380"/>
              <a:ext cx="1019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eaLnBrk="1" latinLnBrk="1" hangingPunct="1">
                <a:buFont typeface="Arial" panose="020B0604020202020204" pitchFamily="34" charset="0"/>
                <a:buNone/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？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717" y="4882"/>
              <a:ext cx="153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eaLnBrk="1" latinLnBrk="1" hangingPunct="1">
                <a:buFont typeface="Arial" panose="020B0604020202020204" pitchFamily="34" charset="0"/>
                <a:buNone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12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％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6172" name="文本框 1"/>
          <p:cNvSpPr txBox="1"/>
          <p:nvPr/>
        </p:nvSpPr>
        <p:spPr>
          <a:xfrm>
            <a:off x="465455" y="2299970"/>
            <a:ext cx="15462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</a:rPr>
              <a:t>方法一：</a:t>
            </a:r>
            <a:endParaRPr lang="zh-CN" altLang="en-US" sz="2800" b="1">
              <a:solidFill>
                <a:srgbClr val="0000FF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83435" y="2299970"/>
            <a:ext cx="411543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先求出增加的图书数量。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6170" name="TextBox 20"/>
          <p:cNvSpPr txBox="1"/>
          <p:nvPr/>
        </p:nvSpPr>
        <p:spPr>
          <a:xfrm>
            <a:off x="1720215" y="3006725"/>
            <a:ext cx="3860165" cy="4781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1400×12%=168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（册）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171" name="TextBox 23"/>
          <p:cNvSpPr txBox="1"/>
          <p:nvPr/>
        </p:nvSpPr>
        <p:spPr>
          <a:xfrm>
            <a:off x="1720215" y="3644900"/>
            <a:ext cx="3771265" cy="4781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1400+168=1568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（册）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2" grpId="0"/>
      <p:bldP spid="3" grpId="0"/>
      <p:bldP spid="6170" grpId="0"/>
      <p:bldP spid="61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1804035" y="168275"/>
            <a:ext cx="4702175" cy="2252345"/>
            <a:chOff x="6846" y="3655"/>
            <a:chExt cx="7405" cy="3547"/>
          </a:xfrm>
        </p:grpSpPr>
        <p:cxnSp>
          <p:nvCxnSpPr>
            <p:cNvPr id="14" name="直接连接符 13"/>
            <p:cNvCxnSpPr/>
            <p:nvPr/>
          </p:nvCxnSpPr>
          <p:spPr>
            <a:xfrm>
              <a:off x="12801" y="4769"/>
              <a:ext cx="0" cy="1134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dash"/>
              <a:headEnd type="none" w="med" len="med"/>
              <a:tailEnd type="none" w="med" len="med"/>
            </a:ln>
          </p:spPr>
        </p:cxnSp>
        <p:sp>
          <p:nvSpPr>
            <p:cNvPr id="18" name="左大括号 17"/>
            <p:cNvSpPr/>
            <p:nvPr/>
          </p:nvSpPr>
          <p:spPr>
            <a:xfrm rot="5400000">
              <a:off x="13065" y="5414"/>
              <a:ext cx="175" cy="570"/>
            </a:xfrm>
            <a:prstGeom prst="leftBrace">
              <a:avLst>
                <a:gd name="adj1" fmla="val 80885"/>
                <a:gd name="adj2" fmla="val 50329"/>
              </a:avLst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anchor="ctr"/>
            <a:p>
              <a:pPr eaLnBrk="1" latinLnBrk="1" hangingPunct="1">
                <a:buFont typeface="Arial" panose="020B0604020202020204" pitchFamily="34" charset="0"/>
                <a:buNone/>
              </a:pPr>
              <a:endParaRPr lang="zh-CN" altLang="en-US" sz="1600" b="1" dirty="0">
                <a:latin typeface="Gulim" panose="020B0600000101010101" pitchFamily="34" charset="-127"/>
              </a:endParaRPr>
            </a:p>
          </p:txBody>
        </p:sp>
        <p:grpSp>
          <p:nvGrpSpPr>
            <p:cNvPr id="20" name="组合 7"/>
            <p:cNvGrpSpPr/>
            <p:nvPr/>
          </p:nvGrpSpPr>
          <p:grpSpPr>
            <a:xfrm>
              <a:off x="6873" y="3655"/>
              <a:ext cx="5920" cy="1407"/>
              <a:chOff x="164417" y="3340053"/>
              <a:chExt cx="3685846" cy="861433"/>
            </a:xfrm>
          </p:grpSpPr>
          <p:sp>
            <p:nvSpPr>
              <p:cNvPr id="9231" name="TextBox 9"/>
              <p:cNvSpPr txBox="1"/>
              <p:nvPr/>
            </p:nvSpPr>
            <p:spPr>
              <a:xfrm>
                <a:off x="164417" y="3628426"/>
                <a:ext cx="1216580" cy="50327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eaLnBrk="1" latin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 dirty="0">
                    <a:latin typeface="楷体" panose="02010609060101010101" charset="-122"/>
                    <a:ea typeface="楷体" panose="02010609060101010101" charset="-122"/>
                  </a:rPr>
                  <a:t>原有：</a:t>
                </a:r>
                <a:endParaRPr lang="zh-CN" altLang="en-US" sz="2800" b="1" dirty="0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grpSp>
            <p:nvGrpSpPr>
              <p:cNvPr id="9232" name="组合 30"/>
              <p:cNvGrpSpPr/>
              <p:nvPr/>
            </p:nvGrpSpPr>
            <p:grpSpPr>
              <a:xfrm>
                <a:off x="1188242" y="4121570"/>
                <a:ext cx="2662020" cy="79916"/>
                <a:chOff x="2339752" y="4759065"/>
                <a:chExt cx="2880320" cy="94435"/>
              </a:xfrm>
            </p:grpSpPr>
            <p:cxnSp>
              <p:nvCxnSpPr>
                <p:cNvPr id="9235" name="直接连接符 11"/>
                <p:cNvCxnSpPr/>
                <p:nvPr/>
              </p:nvCxnSpPr>
              <p:spPr>
                <a:xfrm>
                  <a:off x="2339752" y="4843377"/>
                  <a:ext cx="2880320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9236" name="直接连接符 16"/>
                <p:cNvCxnSpPr/>
                <p:nvPr/>
              </p:nvCxnSpPr>
              <p:spPr>
                <a:xfrm>
                  <a:off x="5220072" y="4759065"/>
                  <a:ext cx="0" cy="72008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9237" name="直接连接符 17"/>
                <p:cNvCxnSpPr/>
                <p:nvPr/>
              </p:nvCxnSpPr>
              <p:spPr>
                <a:xfrm>
                  <a:off x="2339752" y="4781492"/>
                  <a:ext cx="0" cy="72008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9233" name="左大括号 18"/>
              <p:cNvSpPr/>
              <p:nvPr/>
            </p:nvSpPr>
            <p:spPr>
              <a:xfrm rot="-5400000" flipH="1">
                <a:off x="2372794" y="2613925"/>
                <a:ext cx="292658" cy="2662279"/>
              </a:xfrm>
              <a:prstGeom prst="leftBrace">
                <a:avLst>
                  <a:gd name="adj1" fmla="val 83403"/>
                  <a:gd name="adj2" fmla="val 50329"/>
                </a:avLst>
              </a:prstGeom>
              <a:solidFill>
                <a:schemeClr val="bg1"/>
              </a:solidFill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vert="eaVert" anchor="ctr"/>
              <a:p>
                <a:pPr eaLnBrk="1" latinLnBrk="1" hangingPunct="1">
                  <a:buFont typeface="Arial" panose="020B0604020202020204" pitchFamily="34" charset="0"/>
                  <a:buNone/>
                </a:pPr>
                <a:endParaRPr lang="zh-CN" altLang="en-US" sz="1600" b="1" dirty="0">
                  <a:latin typeface="Gulim" panose="020B0600000101010101" pitchFamily="34" charset="-127"/>
                </a:endParaRPr>
              </a:p>
            </p:txBody>
          </p:sp>
          <p:sp>
            <p:nvSpPr>
              <p:cNvPr id="9234" name="TextBox 4"/>
              <p:cNvSpPr txBox="1"/>
              <p:nvPr/>
            </p:nvSpPr>
            <p:spPr>
              <a:xfrm>
                <a:off x="1976917" y="3340053"/>
                <a:ext cx="1227164" cy="50327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p>
                <a:pPr eaLnBrk="1" latinLnBrk="1" hangingPunct="1">
                  <a:buFont typeface="Arial" panose="020B0604020202020204" pitchFamily="34" charset="0"/>
                  <a:buNone/>
                </a:pPr>
                <a:r>
                  <a:rPr lang="en-US" sz="2800" b="1" dirty="0">
                    <a:latin typeface="Times New Roman" panose="02020603050405020304" pitchFamily="18" charset="0"/>
                    <a:ea typeface="黑体" panose="02010609060101010101" pitchFamily="2" charset="-122"/>
                  </a:rPr>
                  <a:t>1400</a:t>
                </a:r>
                <a:r>
                  <a:rPr lang="zh-CN" altLang="en-US" sz="2800" b="1" dirty="0">
                    <a:latin typeface="楷体" panose="02010609060101010101" charset="-122"/>
                    <a:ea typeface="楷体" panose="02010609060101010101" charset="-122"/>
                  </a:rPr>
                  <a:t>册</a:t>
                </a:r>
                <a:endParaRPr lang="zh-CN" altLang="en-US" sz="2800" b="1" dirty="0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grpSp>
          <p:nvGrpSpPr>
            <p:cNvPr id="6" name="组合 5"/>
            <p:cNvGrpSpPr/>
            <p:nvPr/>
          </p:nvGrpSpPr>
          <p:grpSpPr>
            <a:xfrm>
              <a:off x="6846" y="5558"/>
              <a:ext cx="6608" cy="822"/>
              <a:chOff x="6846" y="5558"/>
              <a:chExt cx="6608" cy="822"/>
            </a:xfrm>
          </p:grpSpPr>
          <p:sp>
            <p:nvSpPr>
              <p:cNvPr id="9224" name="TextBox 27"/>
              <p:cNvSpPr txBox="1"/>
              <p:nvPr/>
            </p:nvSpPr>
            <p:spPr>
              <a:xfrm>
                <a:off x="6846" y="5558"/>
                <a:ext cx="1672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eaLnBrk="1" latinLnBrk="1" hangingPunct="1">
                  <a:buFont typeface="Arial" panose="020B0604020202020204" pitchFamily="34" charset="0"/>
                  <a:buNone/>
                </a:pPr>
                <a:r>
                  <a:rPr lang="zh-CN" altLang="en-US" sz="2800" b="1" dirty="0">
                    <a:latin typeface="楷体" panose="02010609060101010101" charset="-122"/>
                    <a:ea typeface="楷体" panose="02010609060101010101" charset="-122"/>
                  </a:rPr>
                  <a:t>今年：</a:t>
                </a:r>
                <a:endParaRPr lang="zh-CN" altLang="en-US" sz="2800" b="1" dirty="0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  <p:grpSp>
            <p:nvGrpSpPr>
              <p:cNvPr id="9225" name="组合 33"/>
              <p:cNvGrpSpPr/>
              <p:nvPr/>
            </p:nvGrpSpPr>
            <p:grpSpPr>
              <a:xfrm rot="0">
                <a:off x="8480" y="5841"/>
                <a:ext cx="4975" cy="98"/>
                <a:chOff x="2339752" y="5157192"/>
                <a:chExt cx="3384376" cy="72008"/>
              </a:xfrm>
            </p:grpSpPr>
            <p:cxnSp>
              <p:nvCxnSpPr>
                <p:cNvPr id="9228" name="直接连接符 14"/>
                <p:cNvCxnSpPr/>
                <p:nvPr/>
              </p:nvCxnSpPr>
              <p:spPr>
                <a:xfrm>
                  <a:off x="2339752" y="5157192"/>
                  <a:ext cx="0" cy="72008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9229" name="直接连接符 15"/>
                <p:cNvCxnSpPr/>
                <p:nvPr/>
              </p:nvCxnSpPr>
              <p:spPr>
                <a:xfrm>
                  <a:off x="5724128" y="5157192"/>
                  <a:ext cx="0" cy="72008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  <p:cxnSp>
              <p:nvCxnSpPr>
                <p:cNvPr id="9230" name="直接连接符 29"/>
                <p:cNvCxnSpPr/>
                <p:nvPr/>
              </p:nvCxnSpPr>
              <p:spPr>
                <a:xfrm>
                  <a:off x="2339752" y="5229200"/>
                  <a:ext cx="3384376" cy="0"/>
                </a:xfrm>
                <a:prstGeom prst="line">
                  <a:avLst/>
                </a:prstGeom>
                <a:ln w="1905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cxnSp>
          </p:grpSp>
        </p:grpSp>
        <p:sp>
          <p:nvSpPr>
            <p:cNvPr id="9226" name="左大括号 1"/>
            <p:cNvSpPr/>
            <p:nvPr/>
          </p:nvSpPr>
          <p:spPr>
            <a:xfrm rot="16200000">
              <a:off x="10843" y="3723"/>
              <a:ext cx="248" cy="4975"/>
            </a:xfrm>
            <a:prstGeom prst="leftBrace">
              <a:avLst>
                <a:gd name="adj1" fmla="val 83359"/>
                <a:gd name="adj2" fmla="val 50329"/>
              </a:avLst>
            </a:prstGeom>
            <a:solidFill>
              <a:schemeClr val="bg1"/>
            </a:solidFill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 vert="eaVert" anchor="ctr"/>
            <a:p>
              <a:pPr eaLnBrk="1" latinLnBrk="1" hangingPunct="1">
                <a:buFont typeface="Arial" panose="020B0604020202020204" pitchFamily="34" charset="0"/>
                <a:buNone/>
              </a:pPr>
              <a:endParaRPr lang="zh-CN" altLang="en-US" sz="1600" b="1" dirty="0">
                <a:latin typeface="Gulim" panose="020B0600000101010101" pitchFamily="34" charset="-127"/>
              </a:endParaRPr>
            </a:p>
          </p:txBody>
        </p:sp>
        <p:sp>
          <p:nvSpPr>
            <p:cNvPr id="9227" name="TextBox 23"/>
            <p:cNvSpPr txBox="1"/>
            <p:nvPr/>
          </p:nvSpPr>
          <p:spPr>
            <a:xfrm>
              <a:off x="10735" y="6380"/>
              <a:ext cx="1019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eaLnBrk="1" latinLnBrk="1" hangingPunct="1">
                <a:buFont typeface="Arial" panose="020B0604020202020204" pitchFamily="34" charset="0"/>
                <a:buNone/>
              </a:pP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？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717" y="4882"/>
              <a:ext cx="153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eaLnBrk="1" latinLnBrk="1" hangingPunct="1">
                <a:buFont typeface="Arial" panose="020B0604020202020204" pitchFamily="34" charset="0"/>
                <a:buNone/>
              </a:pP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12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％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6172" name="文本框 1"/>
          <p:cNvSpPr txBox="1"/>
          <p:nvPr/>
        </p:nvSpPr>
        <p:spPr>
          <a:xfrm>
            <a:off x="465455" y="2299970"/>
            <a:ext cx="15462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800" b="1">
                <a:solidFill>
                  <a:srgbClr val="0000FF"/>
                </a:solidFill>
                <a:latin typeface="楷体" panose="02010609060101010101" charset="-122"/>
                <a:ea typeface="楷体" panose="02010609060101010101" charset="-122"/>
              </a:rPr>
              <a:t>方法二：</a:t>
            </a:r>
            <a:endParaRPr lang="zh-CN" altLang="en-US" sz="2800" b="1">
              <a:solidFill>
                <a:srgbClr val="0000FF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22780" y="2299970"/>
            <a:ext cx="626046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先求今年图书册数是去年的百分之几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grpSp>
        <p:nvGrpSpPr>
          <p:cNvPr id="7184" name="组合 4"/>
          <p:cNvGrpSpPr/>
          <p:nvPr/>
        </p:nvGrpSpPr>
        <p:grpSpPr>
          <a:xfrm>
            <a:off x="5218568" y="3060383"/>
            <a:ext cx="3559037" cy="953353"/>
            <a:chOff x="8769" y="1994"/>
            <a:chExt cx="5606" cy="1502"/>
          </a:xfrm>
        </p:grpSpPr>
        <p:sp>
          <p:nvSpPr>
            <p:cNvPr id="8202" name="Text Box 2"/>
            <p:cNvSpPr txBox="1"/>
            <p:nvPr/>
          </p:nvSpPr>
          <p:spPr>
            <a:xfrm>
              <a:off x="8769" y="1994"/>
              <a:ext cx="5606" cy="150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>
                <a:lnSpc>
                  <a:spcPct val="100000"/>
                </a:lnSpc>
              </a:pP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今年图书册数是去年的（</a:t>
              </a:r>
              <a:r>
                <a:rPr lang="en-US" altLang="zh-CN" sz="2800" b="1" dirty="0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1+12%</a:t>
              </a:r>
              <a:r>
                <a:rPr lang="zh-CN" altLang="en-US" sz="2800" b="1" dirty="0"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）。</a:t>
              </a:r>
              <a:endPara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endParaRPr>
            </a:p>
          </p:txBody>
        </p:sp>
        <p:sp>
          <p:nvSpPr>
            <p:cNvPr id="8203" name="圆角矩形标注 15"/>
            <p:cNvSpPr/>
            <p:nvPr/>
          </p:nvSpPr>
          <p:spPr>
            <a:xfrm>
              <a:off x="8769" y="1994"/>
              <a:ext cx="5304" cy="1502"/>
            </a:xfrm>
            <a:prstGeom prst="wedgeRoundRectCallout">
              <a:avLst>
                <a:gd name="adj1" fmla="val -27714"/>
                <a:gd name="adj2" fmla="val -81338"/>
                <a:gd name="adj3" fmla="val 16667"/>
              </a:avLst>
            </a:prstGeom>
            <a:noFill/>
            <a:ln w="19050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p>
              <a:pPr algn="ctr"/>
              <a:r>
                <a:rPr lang="en-US" altLang="zh-CN" sz="2000" b="1" dirty="0">
                  <a:solidFill>
                    <a:srgbClr val="FFFFFF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 </a:t>
              </a:r>
              <a:endParaRPr lang="en-US" altLang="zh-CN" sz="2000" b="1" dirty="0">
                <a:solidFill>
                  <a:srgbClr val="FFFFFF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8207" name="TextBox 24"/>
          <p:cNvSpPr txBox="1"/>
          <p:nvPr/>
        </p:nvSpPr>
        <p:spPr>
          <a:xfrm>
            <a:off x="873125" y="2955925"/>
            <a:ext cx="376491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1400×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1+12%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=1400×112%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1568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（册）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641" name="TextBox 29"/>
          <p:cNvSpPr txBox="1"/>
          <p:nvPr/>
        </p:nvSpPr>
        <p:spPr>
          <a:xfrm>
            <a:off x="3217545" y="4239260"/>
            <a:ext cx="5233670" cy="6508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答：现在图书室有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1568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册图书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2" grpId="0"/>
      <p:bldP spid="3" grpId="0"/>
      <p:bldP spid="2664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18"/>
          <p:cNvSpPr txBox="1">
            <a:spLocks noChangeArrowheads="1"/>
          </p:cNvSpPr>
          <p:nvPr/>
        </p:nvSpPr>
        <p:spPr bwMode="auto">
          <a:xfrm>
            <a:off x="354330" y="778510"/>
            <a:ext cx="8556625" cy="1210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龙泉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镇去年有小学生</a:t>
            </a:r>
            <a:r>
              <a:rPr 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2800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人，今年比去年</a:t>
            </a:r>
            <a:r>
              <a:rPr lang="zh-CN" altLang="en-US" sz="2800" b="1" dirty="0" smtClean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减少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了</a:t>
            </a:r>
            <a:r>
              <a:rPr 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0.5%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。今年有小学生多少人？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725" name="文本框 30724"/>
          <p:cNvSpPr txBox="1">
            <a:spLocks noChangeArrowheads="1"/>
          </p:cNvSpPr>
          <p:nvPr/>
        </p:nvSpPr>
        <p:spPr bwMode="auto">
          <a:xfrm>
            <a:off x="1864995" y="2303145"/>
            <a:ext cx="5147310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2800×（1－0.5%）=2786（人）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038985" y="3224530"/>
            <a:ext cx="4460240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答：今年有小学生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2786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人。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0482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3055" y="207010"/>
            <a:ext cx="1417638" cy="571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7660" name="文本框 2"/>
          <p:cNvSpPr txBox="1"/>
          <p:nvPr/>
        </p:nvSpPr>
        <p:spPr>
          <a:xfrm>
            <a:off x="3228340" y="96520"/>
            <a:ext cx="2579370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P89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做一做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T1)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22"/>
          <p:cNvSpPr txBox="1">
            <a:spLocks noChangeArrowheads="1"/>
          </p:cNvSpPr>
          <p:nvPr/>
        </p:nvSpPr>
        <p:spPr bwMode="auto">
          <a:xfrm>
            <a:off x="1927860" y="2647950"/>
            <a:ext cx="4883785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1+10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%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=1.43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（米）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</a:t>
            </a:r>
            <a:endParaRPr lang="en-US" alt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339" name="文本框 1"/>
          <p:cNvSpPr txBox="1">
            <a:spLocks noChangeArrowheads="1"/>
          </p:cNvSpPr>
          <p:nvPr/>
        </p:nvSpPr>
        <p:spPr bwMode="auto">
          <a:xfrm>
            <a:off x="609600" y="622935"/>
            <a:ext cx="7531735" cy="1770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曙光小学以往的跳高纪录是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1.3m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，本次比赛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中王平的跳高成绩比这一纪录高了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10%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。王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平的跳高成绩是多少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?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0" y="635"/>
            <a:ext cx="2209878" cy="506730"/>
            <a:chOff x="0" y="1"/>
            <a:chExt cx="3480" cy="798"/>
          </a:xfrm>
        </p:grpSpPr>
        <p:sp>
          <p:nvSpPr>
            <p:cNvPr id="8" name="平行四边形 7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平行四边形 8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algn="dist"/>
              <a:r>
                <a:rPr lang="zh-CN" altLang="en-US" sz="2700" b="1" dirty="0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巩固</a:t>
              </a:r>
              <a:r>
                <a:rPr lang="zh-CN" altLang="en-US" sz="2700" b="1" dirty="0" smtClean="0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运用</a:t>
              </a:r>
              <a:endParaRPr lang="zh-CN" altLang="en-US" sz="2700" b="1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698625" y="3562350"/>
            <a:ext cx="5472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答：王平的跳高成绩是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1.43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米。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064510" y="94615"/>
            <a:ext cx="274129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P91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练习十九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T8)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3" name="TextBox 26"/>
          <p:cNvSpPr txBox="1">
            <a:spLocks noChangeArrowheads="1"/>
          </p:cNvSpPr>
          <p:nvPr/>
        </p:nvSpPr>
        <p:spPr bwMode="auto">
          <a:xfrm>
            <a:off x="2103120" y="3345180"/>
            <a:ext cx="4912360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24.06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÷（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1+7%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≈22.5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（吨）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339" name="文本框 1"/>
          <p:cNvSpPr txBox="1">
            <a:spLocks noChangeArrowheads="1"/>
          </p:cNvSpPr>
          <p:nvPr/>
        </p:nvSpPr>
        <p:spPr bwMode="auto">
          <a:xfrm>
            <a:off x="457200" y="590550"/>
            <a:ext cx="8063865" cy="2675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袁隆平院士是我国著名科学家，被誉为“杂交水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稻之父”。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2021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年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袁隆平院士指导的杂交水稻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示范片双季稻年平均产量达到了每公顷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24.06 t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比攻关目标高了约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7 %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。攻关目标约是每公顷多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  <a:p>
            <a:pPr eaLnBrk="1" latinLnBrk="1" hangingPunct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少吨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?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（得数保留一位小数。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1524000" y="4095750"/>
            <a:ext cx="532066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攻关目标约是每公顷</a:t>
            </a:r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22.5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吨。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7660" name="文本框 2"/>
          <p:cNvSpPr txBox="1"/>
          <p:nvPr/>
        </p:nvSpPr>
        <p:spPr>
          <a:xfrm>
            <a:off x="3064510" y="94615"/>
            <a:ext cx="274129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P91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练习十九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T9)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9937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9940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pic>
        <p:nvPicPr>
          <p:cNvPr id="39941" name="图片 8" descr="E:\新画人物图\男老师2 拷贝.png男老师2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>
          <a:xfrm>
            <a:off x="6500495" y="2022475"/>
            <a:ext cx="1450975" cy="264541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9943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1033</Words>
  <Application>WPS 演示</Application>
  <PresentationFormat>全屏显示(16:9)</PresentationFormat>
  <Paragraphs>154</Paragraphs>
  <Slides>10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5" baseType="lpstr">
      <vt:lpstr>Arial</vt:lpstr>
      <vt:lpstr>宋体</vt:lpstr>
      <vt:lpstr>Wingdings</vt:lpstr>
      <vt:lpstr>黑体</vt:lpstr>
      <vt:lpstr>微软雅黑</vt:lpstr>
      <vt:lpstr>Times New Roman</vt:lpstr>
      <vt:lpstr>Times New Roman</vt:lpstr>
      <vt:lpstr>楷体</vt:lpstr>
      <vt:lpstr>Gulim</vt:lpstr>
      <vt:lpstr>Arial Narrow</vt:lpstr>
      <vt:lpstr>Bell MT</vt:lpstr>
      <vt:lpstr>Arial Unicode MS</vt:lpstr>
      <vt:lpstr>Calibri</vt:lpstr>
      <vt:lpstr>默认设计模板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2022-09-02T03:13:59Z</dcterms:created>
  <dcterms:modified xsi:type="dcterms:W3CDTF">2022-09-02T03:13:59Z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617D39A147B44046AF73FFC5B4653B8C</vt:lpwstr>
  </property>
</Properties>
</file>