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78" r:id="rId4"/>
  </p:sldMasterIdLst>
  <p:notesMasterIdLst>
    <p:notesMasterId r:id="rId9"/>
  </p:notesMasterIdLst>
  <p:sldIdLst>
    <p:sldId id="613" r:id="rId5"/>
    <p:sldId id="659" r:id="rId6"/>
    <p:sldId id="588" r:id="rId7"/>
    <p:sldId id="606" r:id="rId8"/>
    <p:sldId id="624" r:id="rId10"/>
    <p:sldId id="660" r:id="rId11"/>
    <p:sldId id="625" r:id="rId12"/>
    <p:sldId id="626" r:id="rId13"/>
    <p:sldId id="580" r:id="rId14"/>
    <p:sldId id="597" r:id="rId15"/>
    <p:sldId id="649" r:id="rId16"/>
    <p:sldId id="650" r:id="rId17"/>
    <p:sldId id="651" r:id="rId18"/>
    <p:sldId id="627" r:id="rId19"/>
    <p:sldId id="648" r:id="rId20"/>
    <p:sldId id="642" r:id="rId21"/>
  </p:sldIdLst>
  <p:sldSz cx="9144000" cy="51435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校对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787FF"/>
    <a:srgbClr val="FFC000"/>
    <a:srgbClr val="E0E0E0"/>
    <a:srgbClr val="338F87"/>
    <a:srgbClr val="45BDB5"/>
    <a:srgbClr val="0071C8"/>
    <a:srgbClr val="009ACC"/>
    <a:srgbClr val="003648"/>
    <a:srgbClr val="006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96"/>
        <p:guide pos="3248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55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tags" Target="../tags/tag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8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3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8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11.png"/><Relationship Id="rId17" Type="http://schemas.openxmlformats.org/officeDocument/2006/relationships/slideLayout" Target="../slideLayouts/slideLayout12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11.png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12.png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5" Type="http://schemas.openxmlformats.org/officeDocument/2006/relationships/slideLayout" Target="../slideLayouts/slideLayout14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4.png"/><Relationship Id="rId3" Type="http://schemas.openxmlformats.org/officeDocument/2006/relationships/tags" Target="../tags/tag52.xml"/><Relationship Id="rId2" Type="http://schemas.openxmlformats.org/officeDocument/2006/relationships/image" Target="../media/image13.png"/><Relationship Id="rId1" Type="http://schemas.openxmlformats.org/officeDocument/2006/relationships/tags" Target="../tags/tag5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5.png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0.png"/><Relationship Id="rId3" Type="http://schemas.openxmlformats.org/officeDocument/2006/relationships/tags" Target="../tags/tag7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810000" y="2952750"/>
            <a:ext cx="5334000" cy="444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810760" y="3169920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74185" y="3094990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77000" y="3094990"/>
            <a:ext cx="2320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charset="0"/>
                <a:ea typeface="+mn-ea"/>
                <a:sym typeface="+mn-ea"/>
              </a:rPr>
              <a:t>图形的位置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charset="0"/>
              <a:ea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68265" y="2373630"/>
            <a:ext cx="2717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2.</a:t>
            </a:r>
            <a:r>
              <a:rPr 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图形与几何</a:t>
            </a:r>
            <a:endParaRPr lang="zh-CN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08500" y="1790065"/>
            <a:ext cx="4091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第</a:t>
            </a:r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6</a:t>
            </a:r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单元 </a:t>
            </a:r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整理和复习  </a:t>
            </a:r>
            <a:endParaRPr lang="zh-CN" altLang="en-US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2410" y="480378"/>
            <a:ext cx="8591550" cy="10388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在下面的动物园示意图上标出各个场馆的位置，量一量，并填空。</a:t>
            </a:r>
            <a:endParaRPr kumimoji="0" lang="zh-CN" altLang="en-US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531" name="图片 3"/>
          <p:cNvPicPr>
            <a:picLocks noChangeAspect="1"/>
          </p:cNvPicPr>
          <p:nvPr/>
        </p:nvPicPr>
        <p:blipFill>
          <a:blip r:embed="rId1"/>
          <a:srcRect b="29926"/>
          <a:stretch>
            <a:fillRect/>
          </a:stretch>
        </p:blipFill>
        <p:spPr>
          <a:xfrm>
            <a:off x="227330" y="1429385"/>
            <a:ext cx="4134485" cy="3215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615055" y="1507490"/>
            <a:ext cx="548957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）动物园大门位于点（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），向北走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100m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到达熊猫馆。</a:t>
            </a:r>
            <a:endParaRPr kumimoji="0" lang="en-US" altLang="zh-CN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）海洋馆位于点（    ，  ），在大门的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___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偏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___ ___ 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约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___m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处。</a:t>
            </a:r>
            <a:endParaRPr kumimoji="0" lang="zh-CN" altLang="en-US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86600" y="2859723"/>
            <a:ext cx="363538" cy="565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54925" y="2859723"/>
            <a:ext cx="363538" cy="565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03813" y="3512185"/>
            <a:ext cx="5403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东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57900" y="3524885"/>
            <a:ext cx="546100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北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32893" y="3503613"/>
            <a:ext cx="8959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72°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54278" y="3542983"/>
            <a:ext cx="71628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450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76083" y="4083368"/>
            <a:ext cx="79502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大门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99883" y="3333433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熊猫馆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1495" y="163830"/>
            <a:ext cx="3224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P94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练习二十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070735" y="1885950"/>
            <a:ext cx="803910" cy="2446020"/>
          </a:xfrm>
          <a:prstGeom prst="line">
            <a:avLst/>
          </a:prstGeom>
          <a:ln>
            <a:solidFill>
              <a:srgbClr val="078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685800" y="4552950"/>
            <a:ext cx="766445" cy="409575"/>
            <a:chOff x="6240" y="6865"/>
            <a:chExt cx="1207" cy="645"/>
          </a:xfrm>
        </p:grpSpPr>
        <p:sp>
          <p:nvSpPr>
            <p:cNvPr id="6" name="右中括号 5"/>
            <p:cNvSpPr/>
            <p:nvPr>
              <p:custDataLst>
                <p:tags r:id="rId2"/>
              </p:custDataLst>
            </p:nvPr>
          </p:nvSpPr>
          <p:spPr>
            <a:xfrm rot="5400000">
              <a:off x="6550" y="7191"/>
              <a:ext cx="173" cy="465"/>
            </a:xfrm>
            <a:prstGeom prst="rightBracket">
              <a:avLst>
                <a:gd name="adj" fmla="val 0"/>
              </a:avLst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40" y="6865"/>
              <a:ext cx="1207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000" b="1" noProof="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50m</a:t>
              </a:r>
              <a:endParaRPr lang="en-US" altLang="zh-CN" sz="2000" b="1" noProof="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9926"/>
          <a:stretch>
            <a:fillRect/>
          </a:stretch>
        </p:blipFill>
        <p:spPr>
          <a:xfrm>
            <a:off x="78105" y="666750"/>
            <a:ext cx="4134485" cy="3215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526858" y="3320733"/>
            <a:ext cx="79502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大门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1450658" y="2570798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熊猫馆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6575" y="3790315"/>
            <a:ext cx="766445" cy="409575"/>
            <a:chOff x="6240" y="6865"/>
            <a:chExt cx="1207" cy="645"/>
          </a:xfrm>
        </p:grpSpPr>
        <p:sp>
          <p:nvSpPr>
            <p:cNvPr id="6" name="右中括号 5"/>
            <p:cNvSpPr/>
            <p:nvPr>
              <p:custDataLst>
                <p:tags r:id="rId5"/>
              </p:custDataLst>
            </p:nvPr>
          </p:nvSpPr>
          <p:spPr>
            <a:xfrm rot="5400000">
              <a:off x="6550" y="7191"/>
              <a:ext cx="173" cy="465"/>
            </a:xfrm>
            <a:prstGeom prst="rightBracket">
              <a:avLst>
                <a:gd name="adj" fmla="val 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6240" y="6865"/>
              <a:ext cx="1207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000" b="1" noProof="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50m</a:t>
              </a:r>
              <a:endParaRPr lang="en-US" altLang="zh-CN" sz="2000" b="1" noProof="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cxnSp>
        <p:nvCxnSpPr>
          <p:cNvPr id="2" name="直接连接符 1"/>
          <p:cNvCxnSpPr/>
          <p:nvPr>
            <p:custDataLst>
              <p:tags r:id="rId7"/>
            </p:custDataLst>
          </p:nvPr>
        </p:nvCxnSpPr>
        <p:spPr>
          <a:xfrm flipV="1">
            <a:off x="1942465" y="2800350"/>
            <a:ext cx="1336040" cy="768985"/>
          </a:xfrm>
          <a:prstGeom prst="line">
            <a:avLst/>
          </a:prstGeom>
          <a:ln>
            <a:solidFill>
              <a:srgbClr val="078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3657283" y="942023"/>
            <a:ext cx="5297488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）大象馆位于点（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），在大门的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___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偏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___ ___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约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kumimoji="0" lang="en-US" altLang="zh-CN" sz="2800" b="1" u="sng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__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 m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处。</a:t>
            </a:r>
            <a:endParaRPr kumimoji="0" lang="en-US" altLang="zh-CN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）狮虎山到熊猫馆和大象馆的距离相等，位于点（    ，  ）。</a:t>
            </a:r>
            <a:endParaRPr kumimoji="0" lang="zh-CN" altLang="en-US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2820988" y="2306638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大象馆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5160328" y="1695132"/>
            <a:ext cx="596900" cy="569913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东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6033453" y="1706245"/>
            <a:ext cx="544513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北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6629400" y="1706245"/>
            <a:ext cx="90678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l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31°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7515225" y="1706245"/>
            <a:ext cx="71628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270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7335838" y="2957830"/>
            <a:ext cx="365125" cy="565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7867650" y="2944178"/>
            <a:ext cx="363538" cy="563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2393950" y="1772603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狮虎山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9926"/>
          <a:stretch>
            <a:fillRect/>
          </a:stretch>
        </p:blipFill>
        <p:spPr>
          <a:xfrm>
            <a:off x="78105" y="666750"/>
            <a:ext cx="4134485" cy="3215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526858" y="3320733"/>
            <a:ext cx="79502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大门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1450658" y="2571433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熊猫馆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6575" y="3790315"/>
            <a:ext cx="766445" cy="409575"/>
            <a:chOff x="6240" y="6865"/>
            <a:chExt cx="1207" cy="645"/>
          </a:xfrm>
        </p:grpSpPr>
        <p:sp>
          <p:nvSpPr>
            <p:cNvPr id="6" name="右中括号 5"/>
            <p:cNvSpPr/>
            <p:nvPr>
              <p:custDataLst>
                <p:tags r:id="rId5"/>
              </p:custDataLst>
            </p:nvPr>
          </p:nvSpPr>
          <p:spPr>
            <a:xfrm rot="5400000">
              <a:off x="6550" y="7191"/>
              <a:ext cx="173" cy="465"/>
            </a:xfrm>
            <a:prstGeom prst="rightBracket">
              <a:avLst>
                <a:gd name="adj" fmla="val 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6240" y="6865"/>
              <a:ext cx="1207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000" b="1" noProof="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50m</a:t>
              </a:r>
              <a:endParaRPr lang="en-US" altLang="zh-CN" sz="2000" b="1" noProof="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2393950" y="1772603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狮虎山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2820988" y="2306638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大象馆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4115435" y="439738"/>
            <a:ext cx="46863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）鹿苑位于点（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），向南走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200m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到达猩猩馆；科普馆与这两处距离相等，位于点（    ，  ）。</a:t>
            </a:r>
            <a:endParaRPr kumimoji="0" lang="en-US" altLang="zh-CN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5257165" y="2478405"/>
            <a:ext cx="363538" cy="563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5879783" y="2471420"/>
            <a:ext cx="363538" cy="563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609600" y="895350"/>
            <a:ext cx="79502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鹿苑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380683" y="2419033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猩猩馆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1301433" y="1698308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科普馆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4192270" y="3031173"/>
            <a:ext cx="46863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kumimoji="0" 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设计一条参观路线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kumimoji="0" 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并用数学语言对路线加以描述。</a:t>
            </a:r>
            <a:endParaRPr kumimoji="0" lang="zh-CN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6355" y="438150"/>
            <a:ext cx="9097010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3.下图中的每个小方格的边长都表示 1cm ，在图中画一个直角三角形，其中两个锐角的顶点分别在（11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6）和（7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2）的位置上，那么直角的顶点位置可以是（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）或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。这个三角形的面积是（   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cm</a:t>
            </a:r>
            <a:r>
              <a:rPr lang="en-US" altLang="zh-CN" sz="2800" b="1" baseline="30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172200" y="1885950"/>
            <a:ext cx="360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028305" y="1428750"/>
            <a:ext cx="360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610600" y="1428750"/>
            <a:ext cx="360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762000" y="1885950"/>
            <a:ext cx="5187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11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371600" y="1902460"/>
            <a:ext cx="360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2343150"/>
            <a:ext cx="4369435" cy="27146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82260" y="2647950"/>
            <a:ext cx="1202690" cy="474345"/>
            <a:chOff x="10424" y="5652"/>
            <a:chExt cx="1894" cy="747"/>
          </a:xfrm>
        </p:grpSpPr>
        <p:sp>
          <p:nvSpPr>
            <p:cNvPr id="8" name="椭圆 7"/>
            <p:cNvSpPr/>
            <p:nvPr>
              <p:custDataLst>
                <p:tags r:id="rId9"/>
              </p:custDataLst>
            </p:nvPr>
          </p:nvSpPr>
          <p:spPr>
            <a:xfrm>
              <a:off x="11170" y="6280"/>
              <a:ext cx="119" cy="11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10424" y="5652"/>
              <a:ext cx="1894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（11</a:t>
              </a:r>
              <a:r>
                <a:rPr lang="zh-CN" altLang="en-US" sz="1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等线" panose="02010600030101010101" charset="-122"/>
                </a:rPr>
                <a:t>，</a:t>
              </a:r>
              <a:r>
                <a:rPr lang="en-US" altLang="zh-CN" sz="1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6）</a:t>
              </a:r>
              <a:endParaRPr lang="en-US" altLang="zh-CN" sz="1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95115" y="4172585"/>
            <a:ext cx="1101090" cy="443865"/>
            <a:chOff x="8150" y="8303"/>
            <a:chExt cx="1734" cy="699"/>
          </a:xfrm>
        </p:grpSpPr>
        <p:sp>
          <p:nvSpPr>
            <p:cNvPr id="9" name="椭圆 8"/>
            <p:cNvSpPr/>
            <p:nvPr>
              <p:custDataLst>
                <p:tags r:id="rId11"/>
              </p:custDataLst>
            </p:nvPr>
          </p:nvSpPr>
          <p:spPr>
            <a:xfrm>
              <a:off x="9151" y="8303"/>
              <a:ext cx="119" cy="11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8150" y="8422"/>
              <a:ext cx="1734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（7</a:t>
              </a:r>
              <a:r>
                <a:rPr lang="zh-CN" altLang="en-US" sz="1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等线" panose="02010600030101010101" charset="-122"/>
                </a:rPr>
                <a:t>，</a:t>
              </a:r>
              <a:r>
                <a:rPr lang="en-US" altLang="zh-CN" sz="1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2）</a:t>
              </a:r>
              <a:endParaRPr lang="en-US" altLang="zh-CN" sz="1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4" name="直角三角形 13"/>
          <p:cNvSpPr/>
          <p:nvPr>
            <p:custDataLst>
              <p:tags r:id="rId13"/>
            </p:custDataLst>
          </p:nvPr>
        </p:nvSpPr>
        <p:spPr>
          <a:xfrm rot="5400000">
            <a:off x="4735195" y="3127375"/>
            <a:ext cx="1153160" cy="1089025"/>
          </a:xfrm>
          <a:prstGeom prst="rtTriangl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72C4"/>
                </a:solidFill>
              </a14:hiddenFill>
            </a:ext>
          </a:extLst>
        </p:spPr>
        <p:txBody>
          <a:bodyPr rtlCol="0" anchor="ctr"/>
          <a:p>
            <a:pPr algn="ctr"/>
            <a:endParaRPr lang="zh-CN" alt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直角三角形 15"/>
          <p:cNvSpPr/>
          <p:nvPr>
            <p:custDataLst>
              <p:tags r:id="rId14"/>
            </p:custDataLst>
          </p:nvPr>
        </p:nvSpPr>
        <p:spPr>
          <a:xfrm rot="16200000">
            <a:off x="4769485" y="3103245"/>
            <a:ext cx="1137920" cy="1076325"/>
          </a:xfrm>
          <a:prstGeom prst="rtTriangl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72C4"/>
                </a:solidFill>
              </a14:hiddenFill>
            </a:ext>
          </a:extLst>
        </p:spPr>
        <p:txBody>
          <a:bodyPr rtlCol="0" anchor="ctr"/>
          <a:p>
            <a:pPr algn="ctr"/>
            <a:endParaRPr lang="zh-CN" alt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4" grpId="1"/>
      <p:bldP spid="5" grpId="1"/>
      <p:bldP spid="6" grpId="1"/>
      <p:bldP spid="7" grpId="1"/>
      <p:bldP spid="3" grpId="0"/>
      <p:bldP spid="3" grpId="1"/>
      <p:bldP spid="14" grpId="0" bldLvl="0" animBg="1"/>
      <p:bldP spid="14" grpId="1" animBg="1"/>
      <p:bldP spid="16" grpId="0" bldLvl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8305" y="727710"/>
            <a:ext cx="82524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indent="-360680" defTabSz="914400">
              <a:lnSpc>
                <a:spcPct val="10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画出从家到学校的路线示意图，并进行描述，请注明方向和主要参照物。</a:t>
            </a:r>
            <a:endParaRPr kumimoji="0" lang="zh-CN" altLang="en-US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228600" y="1845945"/>
            <a:ext cx="3547745" cy="1378585"/>
          </a:xfrm>
          <a:prstGeom prst="wedgeRoundRectCallout">
            <a:avLst>
              <a:gd name="adj1" fmla="val 19303"/>
              <a:gd name="adj2" fmla="val 58106"/>
              <a:gd name="adj3" fmla="val 16667"/>
            </a:avLst>
          </a:prstGeom>
          <a:noFill/>
          <a:ln w="19050">
            <a:solidFill>
              <a:srgbClr val="8C629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+mn-lt"/>
                <a:ea typeface="楷体" panose="02010609060101010101" charset="-122"/>
                <a:sym typeface="+mn-ea"/>
              </a:rPr>
              <a:t>可以实地考察，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用指南针确定方向，但怎样才能知道距离呢？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楷体" panose="02010609060101010101" charset="-122"/>
              <a:cs typeface="+mn-cs"/>
            </a:endParaRP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4267200" y="1792605"/>
            <a:ext cx="4622165" cy="1428750"/>
          </a:xfrm>
          <a:prstGeom prst="wedgeRoundRectCallout">
            <a:avLst>
              <a:gd name="adj1" fmla="val -26334"/>
              <a:gd name="adj2" fmla="val 61822"/>
              <a:gd name="adj3" fmla="val 16667"/>
            </a:avLst>
          </a:prstGeom>
          <a:noFill/>
          <a:ln w="19050">
            <a:solidFill>
              <a:srgbClr val="8C629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也可以找来城区地图，把家到学校的局部区域按一定比例尺放大，再画出来。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anose="0201060906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10840" y="163830"/>
            <a:ext cx="3224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P94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练习二十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T3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 descr="男01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48494"/>
          <a:stretch>
            <a:fillRect/>
          </a:stretch>
        </p:blipFill>
        <p:spPr>
          <a:xfrm flipH="1">
            <a:off x="2286000" y="3257550"/>
            <a:ext cx="1015365" cy="1096645"/>
          </a:xfrm>
          <a:prstGeom prst="rect">
            <a:avLst/>
          </a:prstGeom>
        </p:spPr>
      </p:pic>
      <p:pic>
        <p:nvPicPr>
          <p:cNvPr id="14" name="图片 13" descr="女04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43806"/>
          <a:stretch>
            <a:fillRect/>
          </a:stretch>
        </p:blipFill>
        <p:spPr>
          <a:xfrm>
            <a:off x="4953000" y="3333750"/>
            <a:ext cx="911860" cy="10744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8859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完成》本课时的习题。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2105" y="8890"/>
            <a:ext cx="1435100" cy="530860"/>
            <a:chOff x="523" y="14"/>
            <a:chExt cx="2260" cy="836"/>
          </a:xfrm>
        </p:grpSpPr>
        <p:pic>
          <p:nvPicPr>
            <p:cNvPr id="4" name="图片 3" descr="标签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3108" r="80021" b="88848"/>
            <a:stretch>
              <a:fillRect/>
            </a:stretch>
          </p:blipFill>
          <p:spPr>
            <a:xfrm>
              <a:off x="523" y="14"/>
              <a:ext cx="2261" cy="837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>
              <p:custDataLst>
                <p:tags r:id="rId3"/>
              </p:custDataLst>
            </p:nvPr>
          </p:nvSpPr>
          <p:spPr>
            <a:xfrm>
              <a:off x="662" y="55"/>
              <a:ext cx="2056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b="1" spc="200">
                  <a:solidFill>
                    <a:schemeClr val="tx1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整理复习</a:t>
              </a:r>
              <a:endPara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758440" y="1200150"/>
            <a:ext cx="4796790" cy="1389380"/>
            <a:chOff x="2784" y="2490"/>
            <a:chExt cx="7554" cy="2188"/>
          </a:xfrm>
        </p:grpSpPr>
        <p:sp>
          <p:nvSpPr>
            <p:cNvPr id="6" name="圆角矩形标注 5"/>
            <p:cNvSpPr/>
            <p:nvPr>
              <p:custDataLst>
                <p:tags r:id="rId4"/>
              </p:custDataLst>
            </p:nvPr>
          </p:nvSpPr>
          <p:spPr>
            <a:xfrm>
              <a:off x="2784" y="2970"/>
              <a:ext cx="5724" cy="1605"/>
            </a:xfrm>
            <a:prstGeom prst="wedgeRoundRectCallout">
              <a:avLst>
                <a:gd name="adj1" fmla="val 56813"/>
                <a:gd name="adj2" fmla="val 9065"/>
                <a:gd name="adj3" fmla="val 1666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l">
                <a:lnSpc>
                  <a:spcPct val="100000"/>
                </a:lnSpc>
              </a:pPr>
              <a:r>
                <a:rPr lang="zh-CN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我们学习过哪几种确定物体位置的方法？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2" name="图片 1" descr="兔子2 拷贝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640" y="2490"/>
              <a:ext cx="1699" cy="218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3047683" y="2876550"/>
            <a:ext cx="269875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787FF"/>
                </a:solidFill>
                <a:latin typeface="楷体" panose="02010609060101010101" charset="-122"/>
                <a:ea typeface="楷体" panose="02010609060101010101" charset="-122"/>
              </a:rPr>
              <a:t>用数对确定位置</a:t>
            </a:r>
            <a:endParaRPr lang="zh-CN" altLang="en-US" sz="2800" b="1" dirty="0">
              <a:solidFill>
                <a:srgbClr val="0787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90800" y="3486150"/>
            <a:ext cx="377507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787FF"/>
                </a:solidFill>
                <a:latin typeface="楷体" panose="02010609060101010101" charset="-122"/>
                <a:ea typeface="楷体" panose="02010609060101010101" charset="-122"/>
              </a:rPr>
              <a:t>用方向和距离确定位置</a:t>
            </a:r>
            <a:endParaRPr lang="zh-CN" altLang="en-US" sz="2800" b="1" dirty="0">
              <a:solidFill>
                <a:srgbClr val="0787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125" name="Picture 7" descr="{B73E8B94-E014-4BF8-B7CB-555089959365}副本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66750"/>
            <a:ext cx="3433445" cy="327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0" name="Group 14"/>
          <p:cNvGrpSpPr/>
          <p:nvPr/>
        </p:nvGrpSpPr>
        <p:grpSpPr bwMode="auto">
          <a:xfrm>
            <a:off x="6324813" y="777082"/>
            <a:ext cx="431800" cy="865187"/>
            <a:chOff x="4093" y="1071"/>
            <a:chExt cx="272" cy="545"/>
          </a:xfrm>
        </p:grpSpPr>
        <p:sp>
          <p:nvSpPr>
            <p:cNvPr id="5131" name="Line 12"/>
            <p:cNvSpPr>
              <a:spLocks noChangeShapeType="1"/>
            </p:cNvSpPr>
            <p:nvPr/>
          </p:nvSpPr>
          <p:spPr bwMode="auto">
            <a:xfrm flipV="1">
              <a:off x="4241" y="1298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132" name="Text Box 13"/>
            <p:cNvSpPr txBox="1">
              <a:spLocks noChangeArrowheads="1"/>
            </p:cNvSpPr>
            <p:nvPr/>
          </p:nvSpPr>
          <p:spPr bwMode="auto">
            <a:xfrm>
              <a:off x="4093" y="1071"/>
              <a:ext cx="272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dirty="0">
                  <a:latin typeface="楷体" panose="02010609060101010101" charset="-122"/>
                  <a:ea typeface="楷体" panose="02010609060101010101" charset="-122"/>
                </a:rPr>
                <a:t>北</a:t>
              </a:r>
              <a:endParaRPr lang="zh-CN" altLang="en-US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5861685" y="3486150"/>
            <a:ext cx="215455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比例尺 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20000</a:t>
            </a:r>
            <a:endParaRPr lang="en-US" altLang="zh-CN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200" y="3867150"/>
            <a:ext cx="7850505" cy="9779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720090">
              <a:lnSpc>
                <a:spcPct val="110000"/>
              </a:lnSpc>
            </a:pPr>
            <a:r>
              <a:rPr lang="zh-CN" altLang="en-US" sz="2800" b="1"/>
              <a:t>如果以学校为中心，你能用什么方法来确定其他地方的位置？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1981200" y="285750"/>
            <a:ext cx="5112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小明家所在街区的平面图如下。</a:t>
            </a:r>
            <a:endParaRPr lang="zh-CN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ldLvl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7883" y="438150"/>
            <a:ext cx="269875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787FF"/>
                </a:solidFill>
                <a:latin typeface="楷体" panose="02010609060101010101" charset="-122"/>
                <a:ea typeface="楷体" panose="02010609060101010101" charset="-122"/>
              </a:rPr>
              <a:t>用数对确定位置</a:t>
            </a:r>
            <a:endParaRPr lang="zh-CN" altLang="en-US" sz="2800" b="1" dirty="0">
              <a:solidFill>
                <a:srgbClr val="0787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Picture 8" descr="6-49-Y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t="32344" r="54611"/>
          <a:stretch>
            <a:fillRect/>
          </a:stretch>
        </p:blipFill>
        <p:spPr>
          <a:xfrm>
            <a:off x="-76200" y="971550"/>
            <a:ext cx="4010025" cy="31102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948430" y="1854200"/>
            <a:ext cx="4785360" cy="1588135"/>
            <a:chOff x="6218" y="2080"/>
            <a:chExt cx="7536" cy="2501"/>
          </a:xfrm>
        </p:grpSpPr>
        <p:sp>
          <p:nvSpPr>
            <p:cNvPr id="2" name="AutoShape 27"/>
            <p:cNvSpPr>
              <a:spLocks noChangeArrowheads="1"/>
            </p:cNvSpPr>
            <p:nvPr/>
          </p:nvSpPr>
          <p:spPr bwMode="auto">
            <a:xfrm>
              <a:off x="6218" y="2080"/>
              <a:ext cx="5759" cy="2501"/>
            </a:xfrm>
            <a:prstGeom prst="wedgeRoundRectCallout">
              <a:avLst>
                <a:gd name="adj1" fmla="val 57185"/>
                <a:gd name="adj2" fmla="val 1163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我用方格纸上的数对来确定位置。小明家的位置是点（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2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，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2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）。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pic>
          <p:nvPicPr>
            <p:cNvPr id="4" name="图片 3" descr="F:\ppt素材\新画人物图\男033 拷贝.png男033 拷贝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2240" y="2243"/>
              <a:ext cx="1514" cy="2176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743200" y="4248150"/>
            <a:ext cx="37414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Times New Roman" panose="02020603050405020304" charset="0"/>
                <a:sym typeface="+mn-ea"/>
              </a:rPr>
              <a:t>如何用数对确定位置？</a:t>
            </a:r>
            <a:endParaRPr lang="zh-CN" altLang="en-US" sz="2800" b="1"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9600" y="830580"/>
            <a:ext cx="4187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</a:rPr>
              <a:t>用数对确定位置的方法：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5800" y="1352550"/>
            <a:ext cx="73793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从左往右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数，看在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第几列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，这个数就是数对中的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第一个数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；再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从前往后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（从下往上）数，看在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第几行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，这个数就是数对中的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第二个数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，中间用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隔开。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Picture 8" descr="6-49-Y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t="32344" r="54611"/>
          <a:stretch>
            <a:fillRect/>
          </a:stretch>
        </p:blipFill>
        <p:spPr>
          <a:xfrm>
            <a:off x="2209800" y="590550"/>
            <a:ext cx="4010025" cy="3110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828800" y="4171950"/>
            <a:ext cx="6431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你能用数对确定其他地方的位置吗？</a:t>
            </a:r>
            <a:endParaRPr lang="zh-CN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228600" y="361950"/>
            <a:ext cx="377507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787FF"/>
                </a:solidFill>
                <a:latin typeface="楷体" panose="02010609060101010101" charset="-122"/>
                <a:ea typeface="楷体" panose="02010609060101010101" charset="-122"/>
              </a:rPr>
              <a:t>用方向和距离确定位置</a:t>
            </a:r>
            <a:endParaRPr lang="zh-CN" altLang="en-US" sz="2800" b="1" dirty="0">
              <a:solidFill>
                <a:srgbClr val="0787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32275" y="1657350"/>
            <a:ext cx="4720590" cy="1751965"/>
            <a:chOff x="6240" y="2370"/>
            <a:chExt cx="7434" cy="2759"/>
          </a:xfrm>
        </p:grpSpPr>
        <p:pic>
          <p:nvPicPr>
            <p:cNvPr id="2" name="图片 1" descr="F:\ppt素材\新画人物图\女044 拷贝.png女044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2175" y="3271"/>
              <a:ext cx="1499" cy="1858"/>
            </a:xfrm>
            <a:prstGeom prst="rect">
              <a:avLst/>
            </a:prstGeom>
          </p:spPr>
        </p:pic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6240" y="2370"/>
              <a:ext cx="5625" cy="2759"/>
            </a:xfrm>
            <a:prstGeom prst="wedgeRoundRectCallout">
              <a:avLst>
                <a:gd name="adj1" fmla="val 54207"/>
                <a:gd name="adj2" fmla="val 21620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用方向和距离来确定物体的位置，邮局在学校东偏北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45°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约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280m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的位置。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2100" y="917575"/>
            <a:ext cx="4105910" cy="3957320"/>
            <a:chOff x="240" y="1232"/>
            <a:chExt cx="6466" cy="6232"/>
          </a:xfrm>
        </p:grpSpPr>
        <p:pic>
          <p:nvPicPr>
            <p:cNvPr id="8202" name="Picture 12" descr="{E3529BB1-C646-4779-A703-24391C20C439}副本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32"/>
              <a:ext cx="5560" cy="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4" name="Group 16"/>
            <p:cNvGrpSpPr/>
            <p:nvPr/>
          </p:nvGrpSpPr>
          <p:grpSpPr bwMode="auto">
            <a:xfrm>
              <a:off x="5800" y="1410"/>
              <a:ext cx="907" cy="1247"/>
              <a:chOff x="2835" y="935"/>
              <a:chExt cx="363" cy="499"/>
            </a:xfrm>
          </p:grpSpPr>
          <p:sp>
            <p:nvSpPr>
              <p:cNvPr id="8206" name="Line 14"/>
              <p:cNvSpPr>
                <a:spLocks noChangeShapeType="1"/>
              </p:cNvSpPr>
              <p:nvPr/>
            </p:nvSpPr>
            <p:spPr bwMode="auto">
              <a:xfrm flipV="1">
                <a:off x="2971" y="116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2835" y="935"/>
                <a:ext cx="363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北</a:t>
                </a:r>
                <a:endParaRPr lang="zh-CN" altLang="en-US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210" y="6790"/>
              <a:ext cx="2030" cy="674"/>
              <a:chOff x="4320" y="6570"/>
              <a:chExt cx="2030" cy="674"/>
            </a:xfrm>
          </p:grpSpPr>
          <p:sp>
            <p:nvSpPr>
              <p:cNvPr id="3" name="右中括号 2"/>
              <p:cNvSpPr/>
              <p:nvPr/>
            </p:nvSpPr>
            <p:spPr>
              <a:xfrm rot="5400000">
                <a:off x="4831" y="6778"/>
                <a:ext cx="195" cy="738"/>
              </a:xfrm>
              <a:prstGeom prst="rightBracket">
                <a:avLst>
                  <a:gd name="adj" fmla="val 0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5040" y="6570"/>
                <a:ext cx="1310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2000" b="1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  <a:sym typeface="+mn-ea"/>
                  </a:rPr>
                  <a:t>200m</a:t>
                </a:r>
                <a:endParaRPr lang="en-US" altLang="zh-CN" sz="2000" b="1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4320" y="6570"/>
                <a:ext cx="513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2000" b="1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  <a:sym typeface="+mn-ea"/>
                  </a:rPr>
                  <a:t>0</a:t>
                </a:r>
                <a:endParaRPr lang="en-US" altLang="zh-CN" sz="2000" b="1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9600" y="895350"/>
            <a:ext cx="5226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charset="0"/>
              </a:rPr>
              <a:t>用方向和距离确定位置的步骤：</a:t>
            </a:r>
            <a:endParaRPr lang="zh-CN" altLang="en-US" sz="2800" b="1">
              <a:solidFill>
                <a:srgbClr val="0787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444" name="矩形 1"/>
          <p:cNvSpPr/>
          <p:nvPr/>
        </p:nvSpPr>
        <p:spPr>
          <a:xfrm>
            <a:off x="609600" y="1529715"/>
            <a:ext cx="550354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确定观测点，量出相应的角度。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1"/>
          <p:cNvSpPr/>
          <p:nvPr/>
        </p:nvSpPr>
        <p:spPr>
          <a:xfrm>
            <a:off x="609600" y="2313940"/>
            <a:ext cx="751776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量出图上距离，根据比例尺计算出实际距离。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90240" y="362521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883" y="533400"/>
            <a:ext cx="545465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在右图中标出他们两家的位置。</a:t>
            </a:r>
            <a:endParaRPr kumimoji="0" lang="zh-CN" altLang="en-US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3995"/>
          <a:stretch>
            <a:fillRect/>
          </a:stretch>
        </p:blipFill>
        <p:spPr bwMode="auto">
          <a:xfrm>
            <a:off x="4696691" y="455930"/>
            <a:ext cx="4265064" cy="3395345"/>
          </a:xfrm>
          <a:custGeom>
            <a:avLst/>
            <a:gdLst>
              <a:gd name="connsiteX0" fmla="*/ 3346136 w 7556500"/>
              <a:gd name="connsiteY0" fmla="*/ 0 h 3270250"/>
              <a:gd name="connsiteX1" fmla="*/ 7556500 w 7556500"/>
              <a:gd name="connsiteY1" fmla="*/ 0 h 3270250"/>
              <a:gd name="connsiteX2" fmla="*/ 7556500 w 7556500"/>
              <a:gd name="connsiteY2" fmla="*/ 3270250 h 3270250"/>
              <a:gd name="connsiteX3" fmla="*/ 0 w 7556500"/>
              <a:gd name="connsiteY3" fmla="*/ 3270250 h 3270250"/>
              <a:gd name="connsiteX4" fmla="*/ 0 w 7556500"/>
              <a:gd name="connsiteY4" fmla="*/ 1865595 h 3270250"/>
              <a:gd name="connsiteX5" fmla="*/ 15122 w 7556500"/>
              <a:gd name="connsiteY5" fmla="*/ 1870289 h 3270250"/>
              <a:gd name="connsiteX6" fmla="*/ 62037 w 7556500"/>
              <a:gd name="connsiteY6" fmla="*/ 1875018 h 3270250"/>
              <a:gd name="connsiteX7" fmla="*/ 1244386 w 7556500"/>
              <a:gd name="connsiteY7" fmla="*/ 1875018 h 3270250"/>
              <a:gd name="connsiteX8" fmla="*/ 1477175 w 7556500"/>
              <a:gd name="connsiteY8" fmla="*/ 1642229 h 3270250"/>
              <a:gd name="connsiteX9" fmla="*/ 1477175 w 7556500"/>
              <a:gd name="connsiteY9" fmla="*/ 711099 h 3270250"/>
              <a:gd name="connsiteX10" fmla="*/ 1244386 w 7556500"/>
              <a:gd name="connsiteY10" fmla="*/ 478310 h 3270250"/>
              <a:gd name="connsiteX11" fmla="*/ 62037 w 7556500"/>
              <a:gd name="connsiteY11" fmla="*/ 478310 h 3270250"/>
              <a:gd name="connsiteX12" fmla="*/ 15122 w 7556500"/>
              <a:gd name="connsiteY12" fmla="*/ 483040 h 3270250"/>
              <a:gd name="connsiteX13" fmla="*/ 0 w 7556500"/>
              <a:gd name="connsiteY13" fmla="*/ 487734 h 3270250"/>
              <a:gd name="connsiteX14" fmla="*/ 0 w 7556500"/>
              <a:gd name="connsiteY14" fmla="*/ 325344 h 3270250"/>
              <a:gd name="connsiteX15" fmla="*/ 84835 w 7556500"/>
              <a:gd name="connsiteY15" fmla="*/ 410178 h 3270250"/>
              <a:gd name="connsiteX16" fmla="*/ 2264630 w 7556500"/>
              <a:gd name="connsiteY16" fmla="*/ 410178 h 3270250"/>
              <a:gd name="connsiteX17" fmla="*/ 2228737 w 7556500"/>
              <a:gd name="connsiteY17" fmla="*/ 434378 h 3270250"/>
              <a:gd name="connsiteX18" fmla="*/ 2174912 w 7556500"/>
              <a:gd name="connsiteY18" fmla="*/ 564322 h 3270250"/>
              <a:gd name="connsiteX19" fmla="*/ 2174912 w 7556500"/>
              <a:gd name="connsiteY19" fmla="*/ 1299375 h 3270250"/>
              <a:gd name="connsiteX20" fmla="*/ 2358681 w 7556500"/>
              <a:gd name="connsiteY20" fmla="*/ 1483144 h 3270250"/>
              <a:gd name="connsiteX21" fmla="*/ 2785202 w 7556500"/>
              <a:gd name="connsiteY21" fmla="*/ 1483144 h 3270250"/>
              <a:gd name="connsiteX22" fmla="*/ 2783463 w 7556500"/>
              <a:gd name="connsiteY22" fmla="*/ 1492878 h 3270250"/>
              <a:gd name="connsiteX23" fmla="*/ 3086005 w 7556500"/>
              <a:gd name="connsiteY23" fmla="*/ 1834834 h 3270250"/>
              <a:gd name="connsiteX24" fmla="*/ 3388547 w 7556500"/>
              <a:gd name="connsiteY24" fmla="*/ 1492878 h 3270250"/>
              <a:gd name="connsiteX25" fmla="*/ 3386808 w 7556500"/>
              <a:gd name="connsiteY25" fmla="*/ 1483144 h 3270250"/>
              <a:gd name="connsiteX26" fmla="*/ 4101287 w 7556500"/>
              <a:gd name="connsiteY26" fmla="*/ 1483144 h 3270250"/>
              <a:gd name="connsiteX27" fmla="*/ 4285056 w 7556500"/>
              <a:gd name="connsiteY27" fmla="*/ 1299375 h 3270250"/>
              <a:gd name="connsiteX28" fmla="*/ 4285056 w 7556500"/>
              <a:gd name="connsiteY28" fmla="*/ 564322 h 3270250"/>
              <a:gd name="connsiteX29" fmla="*/ 4101287 w 7556500"/>
              <a:gd name="connsiteY29" fmla="*/ 380553 h 3270250"/>
              <a:gd name="connsiteX30" fmla="*/ 3324510 w 7556500"/>
              <a:gd name="connsiteY30" fmla="*/ 380553 h 3270250"/>
              <a:gd name="connsiteX31" fmla="*/ 3339470 w 7556500"/>
              <a:gd name="connsiteY31" fmla="*/ 358365 h 3270250"/>
              <a:gd name="connsiteX32" fmla="*/ 3346136 w 7556500"/>
              <a:gd name="connsiteY32" fmla="*/ 325344 h 327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17" h="5347">
                <a:moveTo>
                  <a:pt x="34" y="0"/>
                </a:moveTo>
                <a:lnTo>
                  <a:pt x="6717" y="0"/>
                </a:lnTo>
                <a:lnTo>
                  <a:pt x="6717" y="5347"/>
                </a:lnTo>
                <a:lnTo>
                  <a:pt x="1724" y="5347"/>
                </a:lnTo>
                <a:lnTo>
                  <a:pt x="1724" y="1172"/>
                </a:lnTo>
                <a:lnTo>
                  <a:pt x="1524" y="1172"/>
                </a:lnTo>
                <a:lnTo>
                  <a:pt x="1524" y="923"/>
                </a:lnTo>
                <a:cubicBezTo>
                  <a:pt x="1530" y="754"/>
                  <a:pt x="1380" y="618"/>
                  <a:pt x="1233" y="622"/>
                </a:cubicBezTo>
                <a:lnTo>
                  <a:pt x="0" y="622"/>
                </a:lnTo>
                <a:cubicBezTo>
                  <a:pt x="62" y="523"/>
                  <a:pt x="19" y="573"/>
                  <a:pt x="34" y="532"/>
                </a:cubicBezTo>
                <a:lnTo>
                  <a:pt x="34" y="0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5" name="直接连接符 4"/>
          <p:cNvCxnSpPr/>
          <p:nvPr/>
        </p:nvCxnSpPr>
        <p:spPr>
          <a:xfrm flipH="1">
            <a:off x="6127433" y="1936433"/>
            <a:ext cx="26177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405370" y="836295"/>
            <a:ext cx="0" cy="22494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7374890" y="2846070"/>
            <a:ext cx="68263" cy="61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35533" y="2611120"/>
            <a:ext cx="9486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小梅家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6745923" y="844868"/>
            <a:ext cx="665163" cy="1103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6706553" y="787083"/>
            <a:ext cx="68263" cy="61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88343" y="565785"/>
            <a:ext cx="9486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小方家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2667000" y="1211580"/>
            <a:ext cx="3218180" cy="966470"/>
          </a:xfrm>
          <a:prstGeom prst="wedgeRoundRectCallout">
            <a:avLst>
              <a:gd name="adj1" fmla="val 19984"/>
              <a:gd name="adj2" fmla="val 64191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我家在学校北偏西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30°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400m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处。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71495" y="163830"/>
            <a:ext cx="3224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P94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练习二十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818" b="3182"/>
          <a:stretch>
            <a:fillRect/>
          </a:stretch>
        </p:blipFill>
        <p:spPr>
          <a:xfrm>
            <a:off x="1981200" y="2266950"/>
            <a:ext cx="3619500" cy="15925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00" h="2640">
                <a:moveTo>
                  <a:pt x="0" y="0"/>
                </a:moveTo>
                <a:lnTo>
                  <a:pt x="1793" y="0"/>
                </a:lnTo>
                <a:cubicBezTo>
                  <a:pt x="1823" y="21"/>
                  <a:pt x="1879" y="52"/>
                  <a:pt x="1911" y="52"/>
                </a:cubicBezTo>
                <a:cubicBezTo>
                  <a:pt x="1948" y="49"/>
                  <a:pt x="1994" y="91"/>
                  <a:pt x="2006" y="128"/>
                </a:cubicBezTo>
                <a:cubicBezTo>
                  <a:pt x="2054" y="227"/>
                  <a:pt x="2178" y="334"/>
                  <a:pt x="2248" y="326"/>
                </a:cubicBezTo>
                <a:lnTo>
                  <a:pt x="2250" y="327"/>
                </a:lnTo>
                <a:lnTo>
                  <a:pt x="2252" y="327"/>
                </a:lnTo>
                <a:lnTo>
                  <a:pt x="2254" y="327"/>
                </a:lnTo>
                <a:lnTo>
                  <a:pt x="2256" y="328"/>
                </a:lnTo>
                <a:lnTo>
                  <a:pt x="2258" y="328"/>
                </a:lnTo>
                <a:cubicBezTo>
                  <a:pt x="2269" y="330"/>
                  <a:pt x="2281" y="330"/>
                  <a:pt x="2287" y="330"/>
                </a:cubicBezTo>
                <a:cubicBezTo>
                  <a:pt x="2296" y="330"/>
                  <a:pt x="2307" y="329"/>
                  <a:pt x="2313" y="329"/>
                </a:cubicBezTo>
                <a:cubicBezTo>
                  <a:pt x="2322" y="328"/>
                  <a:pt x="2336" y="327"/>
                  <a:pt x="2345" y="327"/>
                </a:cubicBezTo>
                <a:cubicBezTo>
                  <a:pt x="2352" y="327"/>
                  <a:pt x="2364" y="328"/>
                  <a:pt x="2369" y="328"/>
                </a:cubicBezTo>
                <a:lnTo>
                  <a:pt x="2372" y="328"/>
                </a:lnTo>
                <a:lnTo>
                  <a:pt x="2374" y="329"/>
                </a:lnTo>
                <a:lnTo>
                  <a:pt x="2376" y="329"/>
                </a:lnTo>
                <a:cubicBezTo>
                  <a:pt x="2440" y="332"/>
                  <a:pt x="2530" y="344"/>
                  <a:pt x="2567" y="365"/>
                </a:cubicBezTo>
                <a:cubicBezTo>
                  <a:pt x="2587" y="377"/>
                  <a:pt x="2633" y="386"/>
                  <a:pt x="2665" y="385"/>
                </a:cubicBezTo>
                <a:cubicBezTo>
                  <a:pt x="2678" y="385"/>
                  <a:pt x="2695" y="384"/>
                  <a:pt x="2705" y="384"/>
                </a:cubicBezTo>
                <a:cubicBezTo>
                  <a:pt x="2722" y="383"/>
                  <a:pt x="2734" y="382"/>
                  <a:pt x="2755" y="382"/>
                </a:cubicBezTo>
                <a:lnTo>
                  <a:pt x="2760" y="382"/>
                </a:lnTo>
                <a:lnTo>
                  <a:pt x="2778" y="382"/>
                </a:lnTo>
                <a:lnTo>
                  <a:pt x="2862" y="382"/>
                </a:lnTo>
                <a:lnTo>
                  <a:pt x="2884" y="382"/>
                </a:lnTo>
                <a:lnTo>
                  <a:pt x="2967" y="382"/>
                </a:lnTo>
                <a:cubicBezTo>
                  <a:pt x="2983" y="382"/>
                  <a:pt x="2999" y="381"/>
                  <a:pt x="3008" y="380"/>
                </a:cubicBezTo>
                <a:cubicBezTo>
                  <a:pt x="3018" y="380"/>
                  <a:pt x="3031" y="379"/>
                  <a:pt x="3038" y="379"/>
                </a:cubicBezTo>
                <a:cubicBezTo>
                  <a:pt x="3070" y="378"/>
                  <a:pt x="3114" y="389"/>
                  <a:pt x="3134" y="400"/>
                </a:cubicBezTo>
                <a:cubicBezTo>
                  <a:pt x="3198" y="428"/>
                  <a:pt x="3328" y="459"/>
                  <a:pt x="3395" y="464"/>
                </a:cubicBezTo>
                <a:cubicBezTo>
                  <a:pt x="3425" y="465"/>
                  <a:pt x="3493" y="479"/>
                  <a:pt x="3528" y="491"/>
                </a:cubicBezTo>
                <a:cubicBezTo>
                  <a:pt x="3574" y="507"/>
                  <a:pt x="3654" y="520"/>
                  <a:pt x="3695" y="522"/>
                </a:cubicBezTo>
                <a:cubicBezTo>
                  <a:pt x="3738" y="526"/>
                  <a:pt x="3791" y="534"/>
                  <a:pt x="3810" y="538"/>
                </a:cubicBezTo>
                <a:cubicBezTo>
                  <a:pt x="3822" y="540"/>
                  <a:pt x="3841" y="543"/>
                  <a:pt x="3858" y="546"/>
                </a:cubicBezTo>
                <a:cubicBezTo>
                  <a:pt x="3873" y="548"/>
                  <a:pt x="3890" y="551"/>
                  <a:pt x="3899" y="553"/>
                </a:cubicBezTo>
                <a:cubicBezTo>
                  <a:pt x="3938" y="561"/>
                  <a:pt x="4011" y="567"/>
                  <a:pt x="4049" y="567"/>
                </a:cubicBezTo>
                <a:cubicBezTo>
                  <a:pt x="4067" y="567"/>
                  <a:pt x="4091" y="566"/>
                  <a:pt x="4112" y="564"/>
                </a:cubicBezTo>
                <a:cubicBezTo>
                  <a:pt x="4122" y="563"/>
                  <a:pt x="4136" y="563"/>
                  <a:pt x="4142" y="563"/>
                </a:cubicBezTo>
                <a:cubicBezTo>
                  <a:pt x="4146" y="563"/>
                  <a:pt x="4154" y="563"/>
                  <a:pt x="4155" y="563"/>
                </a:cubicBezTo>
                <a:lnTo>
                  <a:pt x="4157" y="563"/>
                </a:lnTo>
                <a:lnTo>
                  <a:pt x="4159" y="563"/>
                </a:lnTo>
                <a:lnTo>
                  <a:pt x="4161" y="563"/>
                </a:lnTo>
                <a:lnTo>
                  <a:pt x="4163" y="563"/>
                </a:lnTo>
                <a:lnTo>
                  <a:pt x="4165" y="563"/>
                </a:lnTo>
                <a:cubicBezTo>
                  <a:pt x="4219" y="571"/>
                  <a:pt x="4276" y="530"/>
                  <a:pt x="4289" y="481"/>
                </a:cubicBezTo>
                <a:cubicBezTo>
                  <a:pt x="4300" y="452"/>
                  <a:pt x="4328" y="413"/>
                  <a:pt x="4343" y="394"/>
                </a:cubicBezTo>
                <a:cubicBezTo>
                  <a:pt x="4374" y="357"/>
                  <a:pt x="4405" y="291"/>
                  <a:pt x="4410" y="258"/>
                </a:cubicBezTo>
                <a:cubicBezTo>
                  <a:pt x="4413" y="247"/>
                  <a:pt x="4418" y="229"/>
                  <a:pt x="4422" y="217"/>
                </a:cubicBezTo>
                <a:cubicBezTo>
                  <a:pt x="4429" y="194"/>
                  <a:pt x="4435" y="170"/>
                  <a:pt x="4440" y="154"/>
                </a:cubicBezTo>
                <a:cubicBezTo>
                  <a:pt x="4448" y="121"/>
                  <a:pt x="4465" y="68"/>
                  <a:pt x="4474" y="46"/>
                </a:cubicBezTo>
                <a:cubicBezTo>
                  <a:pt x="4479" y="33"/>
                  <a:pt x="4486" y="12"/>
                  <a:pt x="4490" y="0"/>
                </a:cubicBezTo>
                <a:lnTo>
                  <a:pt x="5700" y="0"/>
                </a:lnTo>
                <a:lnTo>
                  <a:pt x="5700" y="2640"/>
                </a:lnTo>
                <a:lnTo>
                  <a:pt x="0" y="26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228600" y="1534795"/>
            <a:ext cx="2129155" cy="1223645"/>
          </a:xfrm>
          <a:prstGeom prst="wedgeRoundRectCallout">
            <a:avLst>
              <a:gd name="adj1" fmla="val 64625"/>
              <a:gd name="adj2" fmla="val 34033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我家在学校正南方向约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300m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处。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2000" y="3729355"/>
            <a:ext cx="31261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300m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30000cm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38600" y="3736975"/>
            <a:ext cx="31261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400m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0000cm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28600" y="4121150"/>
            <a:ext cx="4423410" cy="864870"/>
            <a:chOff x="1200" y="6766"/>
            <a:chExt cx="6966" cy="1362"/>
          </a:xfrm>
        </p:grpSpPr>
        <p:sp>
          <p:nvSpPr>
            <p:cNvPr id="18" name="文本框 17"/>
            <p:cNvSpPr txBox="1"/>
            <p:nvPr/>
          </p:nvSpPr>
          <p:spPr>
            <a:xfrm>
              <a:off x="1200" y="7050"/>
              <a:ext cx="6967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30000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×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           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＝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1.5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（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cm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）</a:t>
              </a:r>
              <a:endPara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29" y="6766"/>
              <a:ext cx="1752" cy="1363"/>
              <a:chOff x="4414" y="7170"/>
              <a:chExt cx="1752" cy="1363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4414" y="7170"/>
                <a:ext cx="1752" cy="136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>
                  <a:lnSpc>
                    <a:spcPct val="90000"/>
                  </a:lnSpc>
                </a:pPr>
                <a:r>
                  <a:rPr lang="en-US" altLang="zh-CN" sz="2800" b="1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  <a:sym typeface="+mn-ea"/>
                  </a:rPr>
                  <a:t>    1</a:t>
                </a:r>
                <a:endPara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800" b="1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  <a:sym typeface="+mn-ea"/>
                  </a:rPr>
                  <a:t>20000</a:t>
                </a:r>
                <a:endPara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4560" y="7825"/>
                <a:ext cx="144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组合 26"/>
          <p:cNvGrpSpPr/>
          <p:nvPr/>
        </p:nvGrpSpPr>
        <p:grpSpPr>
          <a:xfrm>
            <a:off x="4876800" y="4121150"/>
            <a:ext cx="3910965" cy="865505"/>
            <a:chOff x="1200" y="6766"/>
            <a:chExt cx="6159" cy="1363"/>
          </a:xfrm>
        </p:grpSpPr>
        <p:sp>
          <p:nvSpPr>
            <p:cNvPr id="28" name="文本框 27"/>
            <p:cNvSpPr txBox="1"/>
            <p:nvPr/>
          </p:nvSpPr>
          <p:spPr>
            <a:xfrm>
              <a:off x="1200" y="7050"/>
              <a:ext cx="6159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40000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×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           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＝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（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cm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）</a:t>
              </a:r>
              <a:endPara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229" y="6766"/>
              <a:ext cx="1752" cy="1363"/>
              <a:chOff x="4414" y="7170"/>
              <a:chExt cx="1752" cy="1363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4414" y="7170"/>
                <a:ext cx="1752" cy="136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>
                  <a:lnSpc>
                    <a:spcPct val="90000"/>
                  </a:lnSpc>
                </a:pPr>
                <a:r>
                  <a:rPr lang="en-US" altLang="zh-CN" sz="2800" b="1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  <a:sym typeface="+mn-ea"/>
                  </a:rPr>
                  <a:t>    1</a:t>
                </a:r>
                <a:endPara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800" b="1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  <a:sym typeface="+mn-ea"/>
                  </a:rPr>
                  <a:t>20000</a:t>
                </a:r>
                <a:endPara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4560" y="7825"/>
                <a:ext cx="144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1" grpId="0" bldLvl="0" animBg="1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55.xml><?xml version="1.0" encoding="utf-8"?>
<p:tagLst xmlns:p="http://schemas.openxmlformats.org/presentationml/2006/main">
  <p:tag name="KSO_WPP_MARK_KEY" val="e3efb316-9b8f-481a-bc90-5c64056a7452"/>
  <p:tag name="COMMONDATA" val="eyJoZGlkIjoiMGIwODFkOTgzNTQzYjU1NzhjOTQ2MTRiZjFlNDExYTM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1291</Words>
  <Application>WPS 演示</Application>
  <PresentationFormat>在屏幕上显示</PresentationFormat>
  <Paragraphs>203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楷体_GB2312</vt:lpstr>
      <vt:lpstr>新宋体</vt:lpstr>
      <vt:lpstr>等线</vt:lpstr>
      <vt:lpstr>迷你简艺黑</vt:lpstr>
      <vt:lpstr>Calibri</vt:lpstr>
      <vt:lpstr>Arial Unicode MS</vt:lpstr>
      <vt:lpstr>1_Office 主题​​</vt:lpstr>
      <vt:lpstr>6_默认设计模板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269</cp:revision>
  <dcterms:created xsi:type="dcterms:W3CDTF">2015-05-29T07:51:00Z</dcterms:created>
  <dcterms:modified xsi:type="dcterms:W3CDTF">2024-01-23T04:42:55Z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B9B4E89451F949BF807745D1E82C34CA</vt:lpwstr>
  </property>
</Properties>
</file>