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87" r:id="rId5"/>
    <p:sldId id="278" r:id="rId6"/>
    <p:sldId id="338" r:id="rId7"/>
    <p:sldId id="358" r:id="rId8"/>
    <p:sldId id="360" r:id="rId9"/>
    <p:sldId id="361" r:id="rId10"/>
    <p:sldId id="364" r:id="rId11"/>
    <p:sldId id="341" r:id="rId12"/>
    <p:sldId id="362" r:id="rId13"/>
    <p:sldId id="324" r:id="rId14"/>
    <p:sldId id="375" r:id="rId15"/>
    <p:sldId id="336" r:id="rId16"/>
    <p:sldId id="337" r:id="rId17"/>
    <p:sldId id="382" r:id="rId18"/>
    <p:sldId id="325" r:id="rId19"/>
    <p:sldId id="355" r:id="rId20"/>
  </p:sldIdLst>
  <p:sldSz cx="9144000" cy="5143500" type="screen16x9"/>
  <p:notesSz cx="6858000" cy="9144000"/>
  <p:custDataLst>
    <p:tags r:id="rId24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FF"/>
    <a:srgbClr val="FF00FF"/>
    <a:srgbClr val="FFCC00"/>
    <a:srgbClr val="0000FF"/>
    <a:srgbClr val="F6A8CB"/>
    <a:srgbClr val="0033CC"/>
    <a:srgbClr val="6600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1981" autoAdjust="0"/>
  </p:normalViewPr>
  <p:slideViewPr>
    <p:cSldViewPr showGuides="1">
      <p:cViewPr varScale="1">
        <p:scale>
          <a:sx n="149" d="100"/>
          <a:sy n="149" d="100"/>
        </p:scale>
        <p:origin x="504" y="108"/>
      </p:cViewPr>
      <p:guideLst>
        <p:guide orient="horz" pos="15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3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3377961-D76D-4115-9F73-61FDEDDC1D2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33C4ABB-D7AF-4C41-B75C-2E36898BD223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CF7DB5F-3B2D-44CA-9B20-D165A64C1133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73555D48-1D69-47A9-9CE9-559F4942EB2E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06B689E-0725-441C-9308-5C8BBE3E8636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8E39DA4-9DB5-4070-A802-11CE4CC18139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7C355A9-669B-47BA-8E77-DFAB45477079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2AB99FF5-19F8-4181-9803-B38C823292C9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1FE2DC6-BF3E-4075-A1EE-16E452A9F50C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B43A5B57-C520-48BA-A6D4-E4866515761A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125E6EB-D49A-446E-B25A-54A351299A7E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1EEF59D-3E6D-46A5-A2A1-7ED44CB77FAC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334323D-B3E4-4445-A843-B5DE3E7862FA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9AC74A00-2202-49A7-A60B-DE556B253E61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AE67F7D-685B-4DC7-A942-4497319AA9DF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01E5522-A1AD-463A-A89C-38764BC3EC55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68300" y="211138"/>
            <a:ext cx="8135938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41288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Malgun Gothic" panose="020B0503020000020004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4.wav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22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4.wav"/><Relationship Id="rId7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hyperlink" Target="&#20013;&#22269;&#25991;&#21270;.mp4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13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1.wav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2.wav"/><Relationship Id="rId6" Type="http://schemas.openxmlformats.org/officeDocument/2006/relationships/audio" Target="../media/audio3.wav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1.wav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3" Type="http://schemas.openxmlformats.org/officeDocument/2006/relationships/image" Target="../media/image17.png"/><Relationship Id="rId2" Type="http://schemas.openxmlformats.org/officeDocument/2006/relationships/tags" Target="../tags/tag9.xml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2.wav"/><Relationship Id="rId7" Type="http://schemas.openxmlformats.org/officeDocument/2006/relationships/audio" Target="../media/audio3.wav"/><Relationship Id="rId6" Type="http://schemas.openxmlformats.org/officeDocument/2006/relationships/audio" Target="../media/audio6.wav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13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>
            <a:spLocks noChangeArrowheads="1"/>
          </p:cNvSpPr>
          <p:nvPr/>
        </p:nvSpPr>
        <p:spPr bwMode="auto">
          <a:xfrm>
            <a:off x="1474788" y="1443038"/>
            <a:ext cx="6192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圆的面积</a:t>
            </a:r>
            <a:endParaRPr lang="en-US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第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课时 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解决问题</a:t>
            </a:r>
            <a:endParaRPr lang="zh-CN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5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6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文本框 5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椭圆 17"/>
          <p:cNvSpPr>
            <a:spLocks noChangeArrowheads="1"/>
          </p:cNvSpPr>
          <p:nvPr/>
        </p:nvSpPr>
        <p:spPr bwMode="auto">
          <a:xfrm>
            <a:off x="5129213" y="2157413"/>
            <a:ext cx="1458912" cy="146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/>
              <a:t>,</a:t>
            </a:r>
            <a:endParaRPr lang="en-US" altLang="zh-CN"/>
          </a:p>
        </p:txBody>
      </p:sp>
      <p:sp>
        <p:nvSpPr>
          <p:cNvPr id="28675" name="矩形 4"/>
          <p:cNvSpPr>
            <a:spLocks noChangeArrowheads="1"/>
          </p:cNvSpPr>
          <p:nvPr/>
        </p:nvSpPr>
        <p:spPr bwMode="auto">
          <a:xfrm>
            <a:off x="2260600" y="2232025"/>
            <a:ext cx="1397000" cy="13954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8676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图片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矩形 16"/>
          <p:cNvSpPr>
            <a:spLocks noChangeArrowheads="1"/>
          </p:cNvSpPr>
          <p:nvPr/>
        </p:nvSpPr>
        <p:spPr bwMode="auto">
          <a:xfrm>
            <a:off x="5345113" y="2382838"/>
            <a:ext cx="1027112" cy="1009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" name="矩形: 圆角 2"/>
          <p:cNvSpPr/>
          <p:nvPr/>
        </p:nvSpPr>
        <p:spPr bwMode="auto">
          <a:xfrm>
            <a:off x="588963" y="1435100"/>
            <a:ext cx="1579562" cy="446088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latin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回顾与反思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680" name="直接连接符 29"/>
          <p:cNvCxnSpPr>
            <a:cxnSpLocks noChangeShapeType="1"/>
          </p:cNvCxnSpPr>
          <p:nvPr/>
        </p:nvCxnSpPr>
        <p:spPr bwMode="auto">
          <a:xfrm>
            <a:off x="5895975" y="2887663"/>
            <a:ext cx="692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972175" y="2576513"/>
            <a:ext cx="74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r>
              <a:rPr lang="en-US" altLang="zh-CN" b="1">
                <a:latin typeface="Times New Roman" panose="02020603050405020304" pitchFamily="18" charset="0"/>
              </a:rPr>
              <a:t>=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2m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椭圆 1"/>
          <p:cNvSpPr>
            <a:spLocks noChangeArrowheads="1"/>
          </p:cNvSpPr>
          <p:nvPr/>
        </p:nvSpPr>
        <p:spPr bwMode="auto">
          <a:xfrm>
            <a:off x="2260600" y="2228850"/>
            <a:ext cx="1397000" cy="1397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28683" name="直接连接符 6"/>
          <p:cNvCxnSpPr>
            <a:cxnSpLocks noChangeShapeType="1"/>
          </p:cNvCxnSpPr>
          <p:nvPr/>
        </p:nvCxnSpPr>
        <p:spPr bwMode="auto">
          <a:xfrm flipV="1">
            <a:off x="2921000" y="2925763"/>
            <a:ext cx="736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4" name="椭圆 3"/>
          <p:cNvSpPr>
            <a:spLocks noChangeArrowheads="1"/>
          </p:cNvSpPr>
          <p:nvPr/>
        </p:nvSpPr>
        <p:spPr bwMode="auto">
          <a:xfrm flipV="1">
            <a:off x="2921000" y="28908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997200" y="260508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r>
              <a:rPr lang="en-US" altLang="zh-CN" b="1">
                <a:latin typeface="Times New Roman" panose="02020603050405020304" pitchFamily="18" charset="0"/>
              </a:rPr>
              <a:t>=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2m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椭圆 10"/>
          <p:cNvSpPr>
            <a:spLocks noChangeArrowheads="1"/>
          </p:cNvSpPr>
          <p:nvPr/>
        </p:nvSpPr>
        <p:spPr bwMode="auto">
          <a:xfrm flipV="1">
            <a:off x="5821363" y="28495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pic>
        <p:nvPicPr>
          <p:cNvPr id="2868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877282"/>
            <a:ext cx="1441450" cy="141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AutoShape 27"/>
          <p:cNvSpPr>
            <a:spLocks noChangeArrowheads="1"/>
          </p:cNvSpPr>
          <p:nvPr/>
        </p:nvSpPr>
        <p:spPr bwMode="auto">
          <a:xfrm>
            <a:off x="1444625" y="514350"/>
            <a:ext cx="5614988" cy="782638"/>
          </a:xfrm>
          <a:prstGeom prst="wedgeRoundRectCallout">
            <a:avLst>
              <a:gd name="adj1" fmla="val 54046"/>
              <a:gd name="adj2" fmla="val 3872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8689" name="文本框 1"/>
          <p:cNvSpPr txBox="1">
            <a:spLocks noChangeArrowheads="1"/>
          </p:cNvSpPr>
          <p:nvPr/>
        </p:nvSpPr>
        <p:spPr bwMode="auto">
          <a:xfrm>
            <a:off x="1520825" y="528638"/>
            <a:ext cx="5538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如果两个圆半径都是</a:t>
            </a:r>
            <a:r>
              <a:rPr lang="en-US" altLang="zh-CN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2m...,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正方形和圆之间部分的面积结果和前面一致吗？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690" name="直接连接符 13"/>
          <p:cNvCxnSpPr>
            <a:cxnSpLocks noChangeShapeType="1"/>
          </p:cNvCxnSpPr>
          <p:nvPr/>
        </p:nvCxnSpPr>
        <p:spPr bwMode="auto">
          <a:xfrm>
            <a:off x="5330825" y="2382838"/>
            <a:ext cx="1036638" cy="1011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直接连接符 14"/>
          <p:cNvCxnSpPr>
            <a:cxnSpLocks noChangeShapeType="1"/>
          </p:cNvCxnSpPr>
          <p:nvPr/>
        </p:nvCxnSpPr>
        <p:spPr bwMode="auto">
          <a:xfrm flipH="1">
            <a:off x="5345113" y="2382838"/>
            <a:ext cx="1008062" cy="10080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2" name="文本框 28"/>
          <p:cNvSpPr txBox="1">
            <a:spLocks noChangeArrowheads="1"/>
          </p:cNvSpPr>
          <p:nvPr/>
        </p:nvSpPr>
        <p:spPr bwMode="auto">
          <a:xfrm>
            <a:off x="2373313" y="3719513"/>
            <a:ext cx="12033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外方内圆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93" name="文本框 32"/>
          <p:cNvSpPr txBox="1">
            <a:spLocks noChangeArrowheads="1"/>
          </p:cNvSpPr>
          <p:nvPr/>
        </p:nvSpPr>
        <p:spPr bwMode="auto">
          <a:xfrm>
            <a:off x="5335588" y="3640138"/>
            <a:ext cx="12049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外圆内方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043755" y="1204458"/>
            <a:ext cx="4563050" cy="11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右图是一面我国唐代铜镜的背面。铜镜的直径是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24 cm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。外面的圆与内部的正方形之间部分的面积是多少？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71749" y="3867840"/>
            <a:ext cx="741651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答：外面的圆与内部的正方形之间的面积约是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164.16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平方厘米。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30724" name="Picture 10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05" y="987640"/>
            <a:ext cx="17526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6" name="图片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6"/>
          <p:cNvSpPr>
            <a:spLocks noChangeArrowheads="1"/>
          </p:cNvSpPr>
          <p:nvPr/>
        </p:nvSpPr>
        <p:spPr bwMode="auto">
          <a:xfrm>
            <a:off x="971550" y="309563"/>
            <a:ext cx="3900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二、实践运用，巩固提升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grpSp>
        <p:nvGrpSpPr>
          <p:cNvPr id="3" name="组合 5"/>
          <p:cNvGrpSpPr/>
          <p:nvPr/>
        </p:nvGrpSpPr>
        <p:grpSpPr bwMode="auto">
          <a:xfrm>
            <a:off x="6131730" y="1068602"/>
            <a:ext cx="1649412" cy="1647825"/>
            <a:chOff x="546817" y="2723867"/>
            <a:chExt cx="1648695" cy="1648695"/>
          </a:xfrm>
        </p:grpSpPr>
        <p:sp>
          <p:nvSpPr>
            <p:cNvPr id="30734" name="椭圆 2"/>
            <p:cNvSpPr>
              <a:spLocks noChangeArrowheads="1"/>
            </p:cNvSpPr>
            <p:nvPr/>
          </p:nvSpPr>
          <p:spPr bwMode="auto">
            <a:xfrm>
              <a:off x="546817" y="2723867"/>
              <a:ext cx="1648695" cy="16486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30735" name="矩形 4"/>
            <p:cNvSpPr>
              <a:spLocks noChangeArrowheads="1"/>
            </p:cNvSpPr>
            <p:nvPr/>
          </p:nvSpPr>
          <p:spPr bwMode="auto">
            <a:xfrm>
              <a:off x="827584" y="3021172"/>
              <a:ext cx="1080119" cy="1116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sp>
        <p:nvSpPr>
          <p:cNvPr id="18439" name="矩形 5"/>
          <p:cNvSpPr>
            <a:spLocks noChangeArrowheads="1"/>
          </p:cNvSpPr>
          <p:nvPr/>
        </p:nvSpPr>
        <p:spPr bwMode="auto">
          <a:xfrm>
            <a:off x="1894502" y="1629968"/>
            <a:ext cx="1636713" cy="306388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678313" y="2499745"/>
            <a:ext cx="3155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正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400" b="1" baseline="30000" dirty="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  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×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12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400" b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  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164.16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(cm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078113" y="2499745"/>
            <a:ext cx="14446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24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=12(cm)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67095" y="3076234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038225" y="827088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P68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做一做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439" grpId="0" bldLvl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5760" y="4506798"/>
            <a:ext cx="748852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答：外面的圆与内部的正方形之间的面积约是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164.16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平方厘米。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2772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3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3898862" y="2355735"/>
            <a:ext cx="18113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πr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=3.14×12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=144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 i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452.16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(cm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1687475" y="2355735"/>
            <a:ext cx="1289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24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=12(cm)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1452525" y="3341573"/>
            <a:ext cx="19843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    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×2</a:t>
            </a:r>
            <a:b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endParaRPr lang="en-US" altLang="zh-CN" sz="2000" b="1" i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     =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12×24</a:t>
            </a:r>
            <a:endParaRPr lang="en-US" altLang="zh-CN" sz="2000" b="1" i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288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(cm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3328950" y="3752735"/>
            <a:ext cx="2870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</a:t>
            </a:r>
            <a:r>
              <a: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 </a:t>
            </a:r>
            <a:r>
              <a: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452.16</a:t>
            </a:r>
            <a:r>
              <a:rPr lang="zh-CN" altLang="en-US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－</a:t>
            </a: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288</a:t>
            </a:r>
            <a:endParaRPr lang="zh-CN" altLang="zh-CN" sz="2000" b="1" noProof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</a:t>
            </a:r>
            <a:r>
              <a:rPr lang="zh-CN" altLang="zh-CN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164.16</a:t>
            </a:r>
            <a:r>
              <a:rPr lang="en-US" altLang="zh-CN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(cm</a:t>
            </a:r>
            <a:r>
              <a:rPr lang="en-US" altLang="zh-CN" sz="2000" b="1" baseline="30000" noProof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000" b="1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047837" y="3143135"/>
            <a:ext cx="287338" cy="642938"/>
            <a:chOff x="1158" y="4590"/>
            <a:chExt cx="520" cy="1162"/>
          </a:xfrm>
        </p:grpSpPr>
        <p:sp>
          <p:nvSpPr>
            <p:cNvPr id="32783" name="文本框 11"/>
            <p:cNvSpPr txBox="1">
              <a:spLocks noChangeArrowheads="1"/>
            </p:cNvSpPr>
            <p:nvPr/>
          </p:nvSpPr>
          <p:spPr bwMode="auto">
            <a:xfrm>
              <a:off x="1158" y="4590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/>
            </a:p>
          </p:txBody>
        </p:sp>
        <p:sp>
          <p:nvSpPr>
            <p:cNvPr id="32784" name="文本框 12"/>
            <p:cNvSpPr txBox="1">
              <a:spLocks noChangeArrowheads="1"/>
            </p:cNvSpPr>
            <p:nvPr/>
          </p:nvSpPr>
          <p:spPr bwMode="auto">
            <a:xfrm>
              <a:off x="1158" y="5033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/>
            </a:p>
          </p:txBody>
        </p:sp>
        <p:cxnSp>
          <p:nvCxnSpPr>
            <p:cNvPr id="32785" name="直接连接符 13"/>
            <p:cNvCxnSpPr>
              <a:cxnSpLocks noChangeShapeType="1"/>
            </p:cNvCxnSpPr>
            <p:nvPr/>
          </p:nvCxnSpPr>
          <p:spPr bwMode="auto">
            <a:xfrm>
              <a:off x="1220" y="5185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1043755" y="1204458"/>
            <a:ext cx="4563050" cy="115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右图是一面我国唐代铜镜的背面。铜镜的直径是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24 cm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。外面的圆与内部的正方形之间部分的面积是多少？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5"/>
          <p:cNvSpPr>
            <a:spLocks noChangeArrowheads="1"/>
          </p:cNvSpPr>
          <p:nvPr/>
        </p:nvSpPr>
        <p:spPr bwMode="auto">
          <a:xfrm>
            <a:off x="1894502" y="1629968"/>
            <a:ext cx="1636713" cy="306388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22" name="矩形 5"/>
          <p:cNvSpPr>
            <a:spLocks noChangeArrowheads="1"/>
          </p:cNvSpPr>
          <p:nvPr/>
        </p:nvSpPr>
        <p:spPr bwMode="auto">
          <a:xfrm>
            <a:off x="1038225" y="827088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P68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做一做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Picture 10" descr="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05" y="987640"/>
            <a:ext cx="17526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5"/>
          <p:cNvGrpSpPr/>
          <p:nvPr/>
        </p:nvGrpSpPr>
        <p:grpSpPr bwMode="auto">
          <a:xfrm>
            <a:off x="6131730" y="1068602"/>
            <a:ext cx="1649412" cy="1647825"/>
            <a:chOff x="546817" y="2723867"/>
            <a:chExt cx="1648695" cy="1648695"/>
          </a:xfrm>
        </p:grpSpPr>
        <p:sp>
          <p:nvSpPr>
            <p:cNvPr id="25" name="椭圆 2"/>
            <p:cNvSpPr>
              <a:spLocks noChangeArrowheads="1"/>
            </p:cNvSpPr>
            <p:nvPr/>
          </p:nvSpPr>
          <p:spPr bwMode="auto">
            <a:xfrm>
              <a:off x="546817" y="2723867"/>
              <a:ext cx="1648695" cy="16486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26" name="矩形 4"/>
            <p:cNvSpPr>
              <a:spLocks noChangeArrowheads="1"/>
            </p:cNvSpPr>
            <p:nvPr/>
          </p:nvSpPr>
          <p:spPr bwMode="auto">
            <a:xfrm>
              <a:off x="827584" y="3021172"/>
              <a:ext cx="1080119" cy="1116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971550" y="309563"/>
            <a:ext cx="3900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二、实践运用，巩固提升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3" y="537214"/>
            <a:ext cx="219551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20" name="图片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70" y="123580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2"/>
          <p:cNvSpPr txBox="1">
            <a:spLocks noChangeArrowheads="1"/>
          </p:cNvSpPr>
          <p:nvPr/>
        </p:nvSpPr>
        <p:spPr bwMode="auto">
          <a:xfrm>
            <a:off x="1000326" y="803467"/>
            <a:ext cx="3630854" cy="11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右图中铜钱的直径为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 mm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，中间正方形的边长为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 mm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。这枚铜钱的面积是多少？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822" name="椭圆 2"/>
          <p:cNvSpPr>
            <a:spLocks noChangeArrowheads="1"/>
          </p:cNvSpPr>
          <p:nvPr/>
        </p:nvSpPr>
        <p:spPr bwMode="auto">
          <a:xfrm>
            <a:off x="5293303" y="562614"/>
            <a:ext cx="1757363" cy="17557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4823" name="矩形 4"/>
          <p:cNvSpPr>
            <a:spLocks noChangeArrowheads="1"/>
          </p:cNvSpPr>
          <p:nvPr/>
        </p:nvSpPr>
        <p:spPr bwMode="auto">
          <a:xfrm>
            <a:off x="5929891" y="1215077"/>
            <a:ext cx="439737" cy="45561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58685" y="4429255"/>
            <a:ext cx="4686300" cy="3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答：这枚铜钱的面积是 </a:t>
            </a:r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</a:rPr>
              <a:t>579.44 </a:t>
            </a:r>
            <a:r>
              <a:rPr lang="zh-CN" altLang="en-US" b="1" dirty="0">
                <a:latin typeface="Times New Roman" panose="02020603050405020304" pitchFamily="18" charset="0"/>
                <a:ea typeface="楷体" panose="02010609060101010101" pitchFamily="49" charset="-122"/>
              </a:rPr>
              <a:t>平方毫米。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1295185" y="3037432"/>
            <a:ext cx="21923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=3.14×14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 </a:t>
            </a:r>
            <a:endParaRPr lang="en-US" altLang="zh-CN" sz="2000" b="1" i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=196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615.44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(mm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1533310" y="2137320"/>
            <a:ext cx="12890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28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÷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=14(mm)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3797085" y="2059532"/>
            <a:ext cx="1984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000" b="1" i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     =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(mm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3285910" y="3332707"/>
            <a:ext cx="28702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</a:t>
            </a:r>
            <a:r>
              <a: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 </a:t>
            </a:r>
            <a:r>
              <a: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615.44</a:t>
            </a:r>
            <a:r>
              <a:rPr lang="zh-CN" altLang="zh-CN" sz="2000" b="1" noProof="1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36</a:t>
            </a:r>
            <a:endParaRPr lang="zh-CN" altLang="zh-CN" sz="2000" b="1" noProof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</a:t>
            </a:r>
            <a:r>
              <a:rPr lang="zh-CN" altLang="zh-CN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zh-CN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579.44</a:t>
            </a:r>
            <a:r>
              <a:rPr lang="en-US" altLang="zh-CN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(mm</a:t>
            </a:r>
            <a:r>
              <a:rPr lang="en-US" altLang="zh-CN" sz="2000" b="1" baseline="30000" noProof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000" b="1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71940" y="2877264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971750" y="403417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P70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9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5" y="839787"/>
            <a:ext cx="393065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868" name="图片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770" y="865534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755168" y="926364"/>
            <a:ext cx="3837085" cy="15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如右图，一个运动场两端是半圆形，中间是长方形。这个运动场的周长是多少米？面积是多少平方米？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4"/>
          <p:cNvSpPr txBox="1"/>
          <p:nvPr/>
        </p:nvSpPr>
        <p:spPr>
          <a:xfrm>
            <a:off x="5436060" y="2715760"/>
            <a:ext cx="2487612" cy="157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S</a:t>
            </a:r>
            <a:r>
              <a:rPr lang="zh-CN" altLang="en-US" sz="20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endParaRPr lang="en-US" altLang="zh-CN" sz="2000" b="1" baseline="-25000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000" b="1" baseline="30000" noProof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+</a:t>
            </a:r>
            <a:r>
              <a:rPr lang="en-US" altLang="zh-CN" sz="20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ab</a:t>
            </a:r>
            <a:endParaRPr lang="en-US" altLang="zh-CN" sz="2000" b="1" i="1" baseline="3000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=3.14×32</a:t>
            </a:r>
            <a:r>
              <a:rPr lang="en-US" altLang="zh-CN" sz="20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 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+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100</a:t>
            </a:r>
            <a:r>
              <a:rPr lang="zh-CN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64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=1024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+6400</a:t>
            </a:r>
            <a:endParaRPr lang="en-US" altLang="zh-CN" sz="2000" b="1" i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9615.36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sz="2000" b="1" baseline="30000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Box 4"/>
          <p:cNvSpPr txBox="1"/>
          <p:nvPr/>
        </p:nvSpPr>
        <p:spPr>
          <a:xfrm>
            <a:off x="798213" y="2752925"/>
            <a:ext cx="2011363" cy="150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 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圆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C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+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2</a:t>
            </a:r>
            <a:r>
              <a:rPr lang="zh-CN" altLang="en-US" sz="20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条长</a:t>
            </a:r>
            <a:endParaRPr lang="zh-CN" altLang="en-US" sz="2000" b="1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Malgun Gothic" panose="020B0503020000020004" charset="-127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2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πr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+100</a:t>
            </a:r>
            <a:r>
              <a:rPr lang="zh-CN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zh-CN" altLang="en-US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32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200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=64π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200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400.96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(m)</a:t>
            </a:r>
            <a:endParaRPr lang="zh-CN" altLang="en-US" sz="2000" b="1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5596505" y="1169987"/>
            <a:ext cx="21224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5580070" y="2524125"/>
            <a:ext cx="21351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弧形 2"/>
          <p:cNvSpPr>
            <a:spLocks noChangeArrowheads="1"/>
          </p:cNvSpPr>
          <p:nvPr/>
        </p:nvSpPr>
        <p:spPr bwMode="auto">
          <a:xfrm rot="-5400000">
            <a:off x="4901974" y="1229518"/>
            <a:ext cx="1343025" cy="1236663"/>
          </a:xfrm>
          <a:custGeom>
            <a:avLst/>
            <a:gdLst>
              <a:gd name="T0" fmla="*/ 278 w 1343025"/>
              <a:gd name="T1" fmla="*/ 636451 h 1236345"/>
              <a:gd name="T2" fmla="*/ 0 w 1343025"/>
              <a:gd name="T3" fmla="*/ 618649 h 1236345"/>
              <a:gd name="T4" fmla="*/ 671512 w 1343025"/>
              <a:gd name="T5" fmla="*/ 0 h 1236345"/>
              <a:gd name="T6" fmla="*/ 1343024 w 1343025"/>
              <a:gd name="T7" fmla="*/ 618649 h 1236345"/>
              <a:gd name="T8" fmla="*/ 1342887 w 1343025"/>
              <a:gd name="T9" fmla="*/ 631256 h 1236345"/>
              <a:gd name="T10" fmla="*/ 671512 w 1343025"/>
              <a:gd name="T11" fmla="*/ 618649 h 1236345"/>
              <a:gd name="T12" fmla="*/ 278 w 1343025"/>
              <a:gd name="T13" fmla="*/ 636451 h 1236345"/>
              <a:gd name="T14" fmla="*/ 0 w 1343025"/>
              <a:gd name="T15" fmla="*/ 618649 h 1236345"/>
              <a:gd name="T16" fmla="*/ 671512 w 1343025"/>
              <a:gd name="T17" fmla="*/ 0 h 1236345"/>
              <a:gd name="T18" fmla="*/ 1343024 w 1343025"/>
              <a:gd name="T19" fmla="*/ 618649 h 1236345"/>
              <a:gd name="T20" fmla="*/ 1342887 w 1343025"/>
              <a:gd name="T21" fmla="*/ 631256 h 12363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3025" h="1236345" stroke="0">
                <a:moveTo>
                  <a:pt x="278" y="635959"/>
                </a:moveTo>
                <a:cubicBezTo>
                  <a:pt x="91" y="630055"/>
                  <a:pt x="0" y="624123"/>
                  <a:pt x="0" y="618172"/>
                </a:cubicBezTo>
                <a:cubicBezTo>
                  <a:pt x="0" y="276765"/>
                  <a:pt x="300646" y="0"/>
                  <a:pt x="671512" y="0"/>
                </a:cubicBezTo>
                <a:cubicBezTo>
                  <a:pt x="1042378" y="0"/>
                  <a:pt x="1343024" y="276765"/>
                  <a:pt x="1343024" y="618172"/>
                </a:cubicBezTo>
                <a:cubicBezTo>
                  <a:pt x="1343024" y="622401"/>
                  <a:pt x="1342978" y="626621"/>
                  <a:pt x="1342887" y="630770"/>
                </a:cubicBezTo>
                <a:lnTo>
                  <a:pt x="671512" y="618172"/>
                </a:lnTo>
                <a:lnTo>
                  <a:pt x="278" y="635959"/>
                </a:lnTo>
                <a:close/>
              </a:path>
              <a:path w="1343025" h="1236345" fill="none">
                <a:moveTo>
                  <a:pt x="278" y="635959"/>
                </a:moveTo>
                <a:cubicBezTo>
                  <a:pt x="91" y="630055"/>
                  <a:pt x="0" y="624123"/>
                  <a:pt x="0" y="618172"/>
                </a:cubicBezTo>
                <a:cubicBezTo>
                  <a:pt x="0" y="276765"/>
                  <a:pt x="300646" y="0"/>
                  <a:pt x="671512" y="0"/>
                </a:cubicBezTo>
                <a:cubicBezTo>
                  <a:pt x="1042378" y="0"/>
                  <a:pt x="1343024" y="276765"/>
                  <a:pt x="1343024" y="618172"/>
                </a:cubicBezTo>
                <a:cubicBezTo>
                  <a:pt x="1343024" y="622401"/>
                  <a:pt x="1342978" y="626621"/>
                  <a:pt x="1342887" y="63077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弧形 3"/>
          <p:cNvSpPr>
            <a:spLocks noChangeArrowheads="1"/>
          </p:cNvSpPr>
          <p:nvPr/>
        </p:nvSpPr>
        <p:spPr bwMode="auto">
          <a:xfrm rot="16200000" flipV="1">
            <a:off x="7073674" y="1197768"/>
            <a:ext cx="1343025" cy="1300163"/>
          </a:xfrm>
          <a:custGeom>
            <a:avLst/>
            <a:gdLst>
              <a:gd name="T0" fmla="*/ 251 w 1343025"/>
              <a:gd name="T1" fmla="*/ 668863 h 1299210"/>
              <a:gd name="T2" fmla="*/ -1 w 1343025"/>
              <a:gd name="T3" fmla="*/ 651036 h 1299210"/>
              <a:gd name="T4" fmla="*/ 671511 w 1343025"/>
              <a:gd name="T5" fmla="*/ 0 h 1299210"/>
              <a:gd name="T6" fmla="*/ 1343023 w 1343025"/>
              <a:gd name="T7" fmla="*/ 651036 h 1299210"/>
              <a:gd name="T8" fmla="*/ 1341981 w 1343025"/>
              <a:gd name="T9" fmla="*/ 687610 h 1299210"/>
              <a:gd name="T10" fmla="*/ 671512 w 1343025"/>
              <a:gd name="T11" fmla="*/ 651036 h 1299210"/>
              <a:gd name="T12" fmla="*/ 251 w 1343025"/>
              <a:gd name="T13" fmla="*/ 668863 h 1299210"/>
              <a:gd name="T14" fmla="*/ -1 w 1343025"/>
              <a:gd name="T15" fmla="*/ 651036 h 1299210"/>
              <a:gd name="T16" fmla="*/ 671511 w 1343025"/>
              <a:gd name="T17" fmla="*/ 0 h 1299210"/>
              <a:gd name="T18" fmla="*/ 1343023 w 1343025"/>
              <a:gd name="T19" fmla="*/ 651036 h 1299210"/>
              <a:gd name="T20" fmla="*/ 1341981 w 1343025"/>
              <a:gd name="T21" fmla="*/ 687610 h 12992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3025" h="1299210" stroke="0">
                <a:moveTo>
                  <a:pt x="251" y="667393"/>
                </a:moveTo>
                <a:cubicBezTo>
                  <a:pt x="82" y="661487"/>
                  <a:pt x="-1" y="655555"/>
                  <a:pt x="-1" y="649605"/>
                </a:cubicBezTo>
                <a:cubicBezTo>
                  <a:pt x="-1" y="290838"/>
                  <a:pt x="300645" y="0"/>
                  <a:pt x="671511" y="0"/>
                </a:cubicBezTo>
                <a:cubicBezTo>
                  <a:pt x="1042377" y="0"/>
                  <a:pt x="1343023" y="290838"/>
                  <a:pt x="1343023" y="649605"/>
                </a:cubicBezTo>
                <a:cubicBezTo>
                  <a:pt x="1343023" y="661899"/>
                  <a:pt x="1342670" y="674114"/>
                  <a:pt x="1341981" y="686099"/>
                </a:cubicBezTo>
                <a:lnTo>
                  <a:pt x="671512" y="649605"/>
                </a:lnTo>
                <a:lnTo>
                  <a:pt x="251" y="667393"/>
                </a:lnTo>
                <a:close/>
              </a:path>
              <a:path w="1343025" h="1299210" fill="none">
                <a:moveTo>
                  <a:pt x="251" y="667393"/>
                </a:moveTo>
                <a:cubicBezTo>
                  <a:pt x="82" y="661487"/>
                  <a:pt x="-1" y="655555"/>
                  <a:pt x="-1" y="649605"/>
                </a:cubicBezTo>
                <a:cubicBezTo>
                  <a:pt x="-1" y="290838"/>
                  <a:pt x="300645" y="0"/>
                  <a:pt x="671511" y="0"/>
                </a:cubicBezTo>
                <a:cubicBezTo>
                  <a:pt x="1042377" y="0"/>
                  <a:pt x="1343023" y="290838"/>
                  <a:pt x="1343023" y="649605"/>
                </a:cubicBezTo>
                <a:cubicBezTo>
                  <a:pt x="1343023" y="661899"/>
                  <a:pt x="1342670" y="674114"/>
                  <a:pt x="1341981" y="68609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Box 4"/>
          <p:cNvSpPr txBox="1"/>
          <p:nvPr/>
        </p:nvSpPr>
        <p:spPr>
          <a:xfrm>
            <a:off x="2966018" y="3350760"/>
            <a:ext cx="1573212" cy="936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b=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×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=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32</a:t>
            </a:r>
            <a:r>
              <a:rPr lang="zh-CN" alt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64</a:t>
            </a:r>
            <a:r>
              <a:rPr lang="en-US" altLang="zh-CN" sz="20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(m)</a:t>
            </a:r>
            <a:endParaRPr lang="zh-CN" altLang="en-US" sz="2000" b="1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153843" y="1898650"/>
            <a:ext cx="6762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27740" y="4357439"/>
            <a:ext cx="705649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答：这个运动场的周长是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400.96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米。面积是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9615.36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平方米。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7890" y="224497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弧形 2"/>
          <p:cNvSpPr>
            <a:spLocks noChangeArrowheads="1"/>
          </p:cNvSpPr>
          <p:nvPr/>
        </p:nvSpPr>
        <p:spPr bwMode="auto">
          <a:xfrm rot="-5400000">
            <a:off x="4901974" y="1207293"/>
            <a:ext cx="1343025" cy="1236663"/>
          </a:xfrm>
          <a:custGeom>
            <a:avLst/>
            <a:gdLst>
              <a:gd name="T0" fmla="*/ 278 w 1343025"/>
              <a:gd name="T1" fmla="*/ 636451 h 1236345"/>
              <a:gd name="T2" fmla="*/ 0 w 1343025"/>
              <a:gd name="T3" fmla="*/ 618649 h 1236345"/>
              <a:gd name="T4" fmla="*/ 671512 w 1343025"/>
              <a:gd name="T5" fmla="*/ 0 h 1236345"/>
              <a:gd name="T6" fmla="*/ 1343024 w 1343025"/>
              <a:gd name="T7" fmla="*/ 618649 h 1236345"/>
              <a:gd name="T8" fmla="*/ 1342887 w 1343025"/>
              <a:gd name="T9" fmla="*/ 631256 h 1236345"/>
              <a:gd name="T10" fmla="*/ 671512 w 1343025"/>
              <a:gd name="T11" fmla="*/ 618649 h 1236345"/>
              <a:gd name="T12" fmla="*/ 278 w 1343025"/>
              <a:gd name="T13" fmla="*/ 636451 h 1236345"/>
              <a:gd name="T14" fmla="*/ 0 w 1343025"/>
              <a:gd name="T15" fmla="*/ 618649 h 1236345"/>
              <a:gd name="T16" fmla="*/ 671512 w 1343025"/>
              <a:gd name="T17" fmla="*/ 0 h 1236345"/>
              <a:gd name="T18" fmla="*/ 1343024 w 1343025"/>
              <a:gd name="T19" fmla="*/ 618649 h 1236345"/>
              <a:gd name="T20" fmla="*/ 1342887 w 1343025"/>
              <a:gd name="T21" fmla="*/ 631256 h 12363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3025" h="1236345" stroke="0">
                <a:moveTo>
                  <a:pt x="278" y="635959"/>
                </a:moveTo>
                <a:cubicBezTo>
                  <a:pt x="91" y="630055"/>
                  <a:pt x="0" y="624123"/>
                  <a:pt x="0" y="618172"/>
                </a:cubicBezTo>
                <a:cubicBezTo>
                  <a:pt x="0" y="276765"/>
                  <a:pt x="300646" y="0"/>
                  <a:pt x="671512" y="0"/>
                </a:cubicBezTo>
                <a:cubicBezTo>
                  <a:pt x="1042378" y="0"/>
                  <a:pt x="1343024" y="276765"/>
                  <a:pt x="1343024" y="618172"/>
                </a:cubicBezTo>
                <a:cubicBezTo>
                  <a:pt x="1343024" y="622401"/>
                  <a:pt x="1342978" y="626621"/>
                  <a:pt x="1342887" y="630770"/>
                </a:cubicBezTo>
                <a:lnTo>
                  <a:pt x="671512" y="618172"/>
                </a:lnTo>
                <a:lnTo>
                  <a:pt x="278" y="635959"/>
                </a:lnTo>
                <a:close/>
              </a:path>
              <a:path w="1343025" h="1236345" fill="none">
                <a:moveTo>
                  <a:pt x="278" y="635959"/>
                </a:moveTo>
                <a:cubicBezTo>
                  <a:pt x="91" y="630055"/>
                  <a:pt x="0" y="624123"/>
                  <a:pt x="0" y="618172"/>
                </a:cubicBezTo>
                <a:cubicBezTo>
                  <a:pt x="0" y="276765"/>
                  <a:pt x="300646" y="0"/>
                  <a:pt x="671512" y="0"/>
                </a:cubicBezTo>
                <a:cubicBezTo>
                  <a:pt x="1042378" y="0"/>
                  <a:pt x="1343024" y="276765"/>
                  <a:pt x="1343024" y="618172"/>
                </a:cubicBezTo>
                <a:cubicBezTo>
                  <a:pt x="1343024" y="622401"/>
                  <a:pt x="1342978" y="626621"/>
                  <a:pt x="1342887" y="630770"/>
                </a:cubicBezTo>
              </a:path>
            </a:pathLst>
          </a:custGeom>
          <a:solidFill>
            <a:srgbClr val="F6A8CB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弧形 3"/>
          <p:cNvSpPr>
            <a:spLocks noChangeArrowheads="1"/>
          </p:cNvSpPr>
          <p:nvPr/>
        </p:nvSpPr>
        <p:spPr bwMode="auto">
          <a:xfrm rot="16200000" flipV="1">
            <a:off x="7076849" y="1175543"/>
            <a:ext cx="1343025" cy="1300163"/>
          </a:xfrm>
          <a:custGeom>
            <a:avLst/>
            <a:gdLst>
              <a:gd name="T0" fmla="*/ 251 w 1343025"/>
              <a:gd name="T1" fmla="*/ 668863 h 1299210"/>
              <a:gd name="T2" fmla="*/ -1 w 1343025"/>
              <a:gd name="T3" fmla="*/ 651036 h 1299210"/>
              <a:gd name="T4" fmla="*/ 671511 w 1343025"/>
              <a:gd name="T5" fmla="*/ 0 h 1299210"/>
              <a:gd name="T6" fmla="*/ 1343023 w 1343025"/>
              <a:gd name="T7" fmla="*/ 651036 h 1299210"/>
              <a:gd name="T8" fmla="*/ 1341981 w 1343025"/>
              <a:gd name="T9" fmla="*/ 687610 h 1299210"/>
              <a:gd name="T10" fmla="*/ 671512 w 1343025"/>
              <a:gd name="T11" fmla="*/ 651036 h 1299210"/>
              <a:gd name="T12" fmla="*/ 251 w 1343025"/>
              <a:gd name="T13" fmla="*/ 668863 h 1299210"/>
              <a:gd name="T14" fmla="*/ -1 w 1343025"/>
              <a:gd name="T15" fmla="*/ 651036 h 1299210"/>
              <a:gd name="T16" fmla="*/ 671511 w 1343025"/>
              <a:gd name="T17" fmla="*/ 0 h 1299210"/>
              <a:gd name="T18" fmla="*/ 1343023 w 1343025"/>
              <a:gd name="T19" fmla="*/ 651036 h 1299210"/>
              <a:gd name="T20" fmla="*/ 1341981 w 1343025"/>
              <a:gd name="T21" fmla="*/ 687610 h 12992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43025" h="1299210" stroke="0">
                <a:moveTo>
                  <a:pt x="251" y="667393"/>
                </a:moveTo>
                <a:cubicBezTo>
                  <a:pt x="82" y="661487"/>
                  <a:pt x="-1" y="655555"/>
                  <a:pt x="-1" y="649605"/>
                </a:cubicBezTo>
                <a:cubicBezTo>
                  <a:pt x="-1" y="290838"/>
                  <a:pt x="300645" y="0"/>
                  <a:pt x="671511" y="0"/>
                </a:cubicBezTo>
                <a:cubicBezTo>
                  <a:pt x="1042377" y="0"/>
                  <a:pt x="1343023" y="290838"/>
                  <a:pt x="1343023" y="649605"/>
                </a:cubicBezTo>
                <a:cubicBezTo>
                  <a:pt x="1343023" y="661899"/>
                  <a:pt x="1342670" y="674114"/>
                  <a:pt x="1341981" y="686099"/>
                </a:cubicBezTo>
                <a:lnTo>
                  <a:pt x="671512" y="649605"/>
                </a:lnTo>
                <a:lnTo>
                  <a:pt x="251" y="667393"/>
                </a:lnTo>
                <a:close/>
              </a:path>
              <a:path w="1343025" h="1299210" fill="none">
                <a:moveTo>
                  <a:pt x="251" y="667393"/>
                </a:moveTo>
                <a:cubicBezTo>
                  <a:pt x="82" y="661487"/>
                  <a:pt x="-1" y="655555"/>
                  <a:pt x="-1" y="649605"/>
                </a:cubicBezTo>
                <a:cubicBezTo>
                  <a:pt x="-1" y="290838"/>
                  <a:pt x="300645" y="0"/>
                  <a:pt x="671511" y="0"/>
                </a:cubicBezTo>
                <a:cubicBezTo>
                  <a:pt x="1042377" y="0"/>
                  <a:pt x="1343023" y="290838"/>
                  <a:pt x="1343023" y="649605"/>
                </a:cubicBezTo>
                <a:cubicBezTo>
                  <a:pt x="1343023" y="661899"/>
                  <a:pt x="1342670" y="674114"/>
                  <a:pt x="1341981" y="686099"/>
                </a:cubicBezTo>
              </a:path>
            </a:pathLst>
          </a:custGeom>
          <a:solidFill>
            <a:srgbClr val="F6A8CB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66343" y="1157287"/>
            <a:ext cx="2160587" cy="1368425"/>
          </a:xfrm>
          <a:prstGeom prst="rect">
            <a:avLst/>
          </a:prstGeom>
          <a:solidFill>
            <a:srgbClr val="CCFF99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683730" y="483605"/>
            <a:ext cx="36471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P70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>
            <a:cxnSpLocks noChangeShapeType="1"/>
            <a:endCxn id="4" idx="0"/>
          </p:cNvCxnSpPr>
          <p:nvPr/>
        </p:nvCxnSpPr>
        <p:spPr bwMode="auto">
          <a:xfrm flipH="1" flipV="1">
            <a:off x="7718993" y="1157287"/>
            <a:ext cx="0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8" grpId="0"/>
      <p:bldP spid="9" grpId="0"/>
      <p:bldP spid="5" grpId="0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8915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043755" y="915635"/>
            <a:ext cx="6626984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一个圆的周长 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62.8 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，半径增加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m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后，面积增加多少？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2727325" y="2468563"/>
            <a:ext cx="24876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en-US" altLang="zh-CN" sz="2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=3.14×10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 </a:t>
            </a:r>
            <a:endParaRPr lang="en-US" altLang="zh-CN" sz="2000" b="1" baseline="3000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=100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314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727325" y="1976438"/>
            <a:ext cx="30289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r=     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        </a:t>
            </a:r>
            <a:r>
              <a:rPr lang="en-US" altLang="zh-CN" sz="24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10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(m)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3171825" y="1824038"/>
            <a:ext cx="465138" cy="644525"/>
            <a:chOff x="1013" y="4590"/>
            <a:chExt cx="842" cy="1162"/>
          </a:xfrm>
        </p:grpSpPr>
        <p:sp>
          <p:nvSpPr>
            <p:cNvPr id="38944" name="文本框 11"/>
            <p:cNvSpPr txBox="1">
              <a:spLocks noChangeArrowheads="1"/>
            </p:cNvSpPr>
            <p:nvPr/>
          </p:nvSpPr>
          <p:spPr bwMode="auto">
            <a:xfrm>
              <a:off x="1114" y="4590"/>
              <a:ext cx="741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 i="1">
                  <a:latin typeface="Times New Roman" panose="02020603050405020304" pitchFamily="18" charset="0"/>
                  <a:ea typeface="黑体" panose="02010609060101010101" pitchFamily="49" charset="-122"/>
                </a:rPr>
                <a:t>C</a:t>
              </a:r>
              <a:endParaRPr lang="en-US" altLang="zh-CN" i="1"/>
            </a:p>
          </p:txBody>
        </p:sp>
        <p:sp>
          <p:nvSpPr>
            <p:cNvPr id="38945" name="文本框 12"/>
            <p:cNvSpPr txBox="1">
              <a:spLocks noChangeArrowheads="1"/>
            </p:cNvSpPr>
            <p:nvPr/>
          </p:nvSpPr>
          <p:spPr bwMode="auto">
            <a:xfrm>
              <a:off x="1013" y="5033"/>
              <a:ext cx="842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2π</a:t>
              </a:r>
              <a:endParaRPr lang="en-US" altLang="zh-CN"/>
            </a:p>
          </p:txBody>
        </p:sp>
        <p:cxnSp>
          <p:nvCxnSpPr>
            <p:cNvPr id="38946" name="直接连接符 13"/>
            <p:cNvCxnSpPr>
              <a:cxnSpLocks noChangeShapeType="1"/>
            </p:cNvCxnSpPr>
            <p:nvPr/>
          </p:nvCxnSpPr>
          <p:spPr bwMode="auto">
            <a:xfrm>
              <a:off x="1220" y="5185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组合 1"/>
          <p:cNvGrpSpPr/>
          <p:nvPr/>
        </p:nvGrpSpPr>
        <p:grpSpPr bwMode="auto">
          <a:xfrm>
            <a:off x="3833813" y="1824038"/>
            <a:ext cx="720725" cy="644525"/>
            <a:chOff x="1086" y="4590"/>
            <a:chExt cx="1301" cy="1162"/>
          </a:xfrm>
        </p:grpSpPr>
        <p:sp>
          <p:nvSpPr>
            <p:cNvPr id="38941" name="文本框 2"/>
            <p:cNvSpPr txBox="1">
              <a:spLocks noChangeArrowheads="1"/>
            </p:cNvSpPr>
            <p:nvPr/>
          </p:nvSpPr>
          <p:spPr bwMode="auto">
            <a:xfrm>
              <a:off x="1114" y="4590"/>
              <a:ext cx="1184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62.8</a:t>
              </a:r>
              <a:endParaRPr lang="en-US" altLang="zh-CN"/>
            </a:p>
          </p:txBody>
        </p:sp>
        <p:sp>
          <p:nvSpPr>
            <p:cNvPr id="38942" name="文本框 3"/>
            <p:cNvSpPr txBox="1">
              <a:spLocks noChangeArrowheads="1"/>
            </p:cNvSpPr>
            <p:nvPr/>
          </p:nvSpPr>
          <p:spPr bwMode="auto">
            <a:xfrm>
              <a:off x="1086" y="5033"/>
              <a:ext cx="1301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6.28</a:t>
              </a:r>
              <a:endParaRPr lang="en-US" altLang="zh-CN"/>
            </a:p>
          </p:txBody>
        </p:sp>
        <p:cxnSp>
          <p:nvCxnSpPr>
            <p:cNvPr id="38943" name="直接连接符 4"/>
            <p:cNvCxnSpPr>
              <a:cxnSpLocks noChangeShapeType="1"/>
            </p:cNvCxnSpPr>
            <p:nvPr/>
          </p:nvCxnSpPr>
          <p:spPr bwMode="auto">
            <a:xfrm>
              <a:off x="1220" y="5186"/>
              <a:ext cx="89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TextBox 4"/>
          <p:cNvSpPr txBox="1"/>
          <p:nvPr/>
        </p:nvSpPr>
        <p:spPr>
          <a:xfrm>
            <a:off x="5624513" y="1968500"/>
            <a:ext cx="3178175" cy="373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+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2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=10+2=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12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(m)</a:t>
            </a:r>
            <a:endParaRPr lang="en-US" altLang="zh-CN" sz="24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624513" y="2468563"/>
            <a:ext cx="24876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en-US" altLang="zh-CN" sz="2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=3.14×12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 </a:t>
            </a:r>
            <a:endParaRPr lang="en-US" altLang="zh-CN" sz="2000" b="1" baseline="3000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=144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452.16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3227388" y="3790950"/>
            <a:ext cx="4637087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圆</a:t>
            </a:r>
            <a:r>
              <a:rPr lang="en-US" altLang="zh-CN" sz="2000" b="1" baseline="-25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圆</a:t>
            </a:r>
            <a:r>
              <a:rPr lang="en-US" altLang="zh-CN" sz="2000" b="1" baseline="-25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452.16</a:t>
            </a:r>
            <a:r>
              <a:rPr lang="en-US" sz="2000" b="1" noProof="1">
                <a:latin typeface="+mn-ea"/>
                <a:ea typeface="+mn-ea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-</a:t>
            </a:r>
            <a:r>
              <a:rPr lang="en-US" sz="2000" b="1" noProof="1">
                <a:latin typeface="+mn-ea"/>
                <a:ea typeface="+mn-ea"/>
              </a:rPr>
              <a:t> 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314  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= 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138.16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(m</a:t>
            </a:r>
            <a:r>
              <a:rPr lang="en-US" sz="2000" b="1" baseline="30000" noProof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sz="2000" b="1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538538" y="4343400"/>
            <a:ext cx="35448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zh-CN" altLang="en-US" b="1">
                <a:latin typeface="Times New Roman" panose="02020603050405020304" pitchFamily="18" charset="0"/>
                <a:ea typeface="楷体" panose="02010609060101010101" pitchFamily="49" charset="-122"/>
              </a:rPr>
              <a:t>答：面积增加了</a:t>
            </a:r>
            <a:r>
              <a:rPr lang="en-US" altLang="zh-CN" b="1">
                <a:latin typeface="Times New Roman" panose="02020603050405020304" pitchFamily="18" charset="0"/>
                <a:ea typeface="楷体" panose="02010609060101010101" pitchFamily="49" charset="-122"/>
              </a:rPr>
              <a:t>138.16</a:t>
            </a:r>
            <a:r>
              <a:rPr lang="zh-CN" altLang="en-US" b="1">
                <a:latin typeface="Times New Roman" panose="02020603050405020304" pitchFamily="18" charset="0"/>
                <a:ea typeface="楷体" panose="02010609060101010101" pitchFamily="49" charset="-122"/>
              </a:rPr>
              <a:t>平方米。</a:t>
            </a:r>
            <a:endParaRPr lang="zh-CN" altLang="en-US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673100" y="2287588"/>
            <a:ext cx="2054225" cy="2055812"/>
            <a:chOff x="1060" y="3603"/>
            <a:chExt cx="3236" cy="3236"/>
          </a:xfrm>
        </p:grpSpPr>
        <p:sp>
          <p:nvSpPr>
            <p:cNvPr id="38938" name="椭圆 6"/>
            <p:cNvSpPr>
              <a:spLocks noChangeArrowheads="1"/>
            </p:cNvSpPr>
            <p:nvPr/>
          </p:nvSpPr>
          <p:spPr bwMode="auto">
            <a:xfrm>
              <a:off x="1060" y="3603"/>
              <a:ext cx="3236" cy="3236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38939" name="椭圆 7"/>
            <p:cNvSpPr>
              <a:spLocks noChangeArrowheads="1"/>
            </p:cNvSpPr>
            <p:nvPr/>
          </p:nvSpPr>
          <p:spPr bwMode="auto">
            <a:xfrm>
              <a:off x="1520" y="4062"/>
              <a:ext cx="2315" cy="231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38940" name="椭圆 4"/>
            <p:cNvSpPr>
              <a:spLocks noChangeArrowheads="1"/>
            </p:cNvSpPr>
            <p:nvPr/>
          </p:nvSpPr>
          <p:spPr bwMode="auto">
            <a:xfrm>
              <a:off x="2618" y="5161"/>
              <a:ext cx="120" cy="12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cxnSp>
        <p:nvCxnSpPr>
          <p:cNvPr id="34826" name="直接连接符 8"/>
          <p:cNvCxnSpPr>
            <a:cxnSpLocks noChangeShapeType="1"/>
          </p:cNvCxnSpPr>
          <p:nvPr/>
        </p:nvCxnSpPr>
        <p:spPr bwMode="auto">
          <a:xfrm>
            <a:off x="1711325" y="3313113"/>
            <a:ext cx="711200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7" name="直接连接符 12"/>
          <p:cNvCxnSpPr>
            <a:cxnSpLocks noChangeShapeType="1"/>
          </p:cNvCxnSpPr>
          <p:nvPr/>
        </p:nvCxnSpPr>
        <p:spPr bwMode="auto">
          <a:xfrm>
            <a:off x="1712913" y="3335338"/>
            <a:ext cx="709612" cy="715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文本框 13"/>
          <p:cNvSpPr txBox="1">
            <a:spLocks noChangeArrowheads="1"/>
          </p:cNvSpPr>
          <p:nvPr/>
        </p:nvSpPr>
        <p:spPr bwMode="auto">
          <a:xfrm>
            <a:off x="1931988" y="2903538"/>
            <a:ext cx="271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r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9" name="文本框 16"/>
          <p:cNvSpPr txBox="1">
            <a:spLocks noChangeArrowheads="1"/>
          </p:cNvSpPr>
          <p:nvPr/>
        </p:nvSpPr>
        <p:spPr bwMode="auto">
          <a:xfrm>
            <a:off x="1738313" y="3590925"/>
            <a:ext cx="347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R</a:t>
            </a:r>
            <a:endParaRPr lang="zh-CN" alt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516313" y="2509838"/>
            <a:ext cx="3722687" cy="1630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en-US" altLang="zh-CN" sz="2000" b="1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000" b="1" baseline="-25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=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 dirty="0">
                <a:latin typeface="+mn-ea"/>
                <a:ea typeface="+mn-ea"/>
                <a:sym typeface="宋体" panose="02010600030101010101" pitchFamily="2" charset="-122"/>
              </a:rPr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sym typeface="宋体" panose="02010600030101010101" pitchFamily="2" charset="-122"/>
              </a:rPr>
              <a:t>-</a:t>
            </a:r>
            <a:r>
              <a:rPr lang="en-US" altLang="zh-CN" sz="2000" b="1" i="1" dirty="0">
                <a:latin typeface="+mn-ea"/>
                <a:ea typeface="+mn-ea"/>
                <a:sym typeface="宋体" panose="02010600030101010101" pitchFamily="2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  = 3.14×12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 i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-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3.14×10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baseline="30000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          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144π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sym typeface="宋体" panose="02010600030101010101" pitchFamily="2" charset="-122"/>
              </a:rPr>
              <a:t> -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100π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 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=44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 i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  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138.16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(m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46" name="直接箭头连接符 45"/>
          <p:cNvCxnSpPr>
            <a:cxnSpLocks noChangeShapeType="1"/>
          </p:cNvCxnSpPr>
          <p:nvPr/>
        </p:nvCxnSpPr>
        <p:spPr bwMode="auto">
          <a:xfrm>
            <a:off x="1979613" y="2859088"/>
            <a:ext cx="550862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1393825" y="2468563"/>
            <a:ext cx="61277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2m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2446338" y="3316288"/>
            <a:ext cx="2778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3587750" y="2884488"/>
            <a:ext cx="2339975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文本框 2"/>
          <p:cNvSpPr txBox="1"/>
          <p:nvPr/>
        </p:nvSpPr>
        <p:spPr>
          <a:xfrm>
            <a:off x="5641975" y="391858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1060450" y="523875"/>
            <a:ext cx="36471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P71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13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8" grpId="0"/>
      <p:bldP spid="6" grpId="0"/>
      <p:bldP spid="11" grpId="0"/>
      <p:bldP spid="11" grpId="1"/>
      <p:bldP spid="41" grpId="0"/>
      <p:bldP spid="41" grpId="1"/>
      <p:bldP spid="15" grpId="0"/>
      <p:bldP spid="34828" grpId="0"/>
      <p:bldP spid="34829" grpId="0"/>
      <p:bldP spid="18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63" name="图片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6"/>
          <p:cNvSpPr>
            <a:spLocks noChangeArrowheads="1"/>
          </p:cNvSpPr>
          <p:nvPr/>
        </p:nvSpPr>
        <p:spPr bwMode="auto">
          <a:xfrm>
            <a:off x="971550" y="309563"/>
            <a:ext cx="233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三、课堂小结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40965" name="椭圆 17"/>
          <p:cNvSpPr>
            <a:spLocks noChangeArrowheads="1"/>
          </p:cNvSpPr>
          <p:nvPr/>
        </p:nvSpPr>
        <p:spPr bwMode="auto">
          <a:xfrm>
            <a:off x="5129213" y="1023938"/>
            <a:ext cx="1458912" cy="146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/>
              <a:t>,</a:t>
            </a:r>
            <a:endParaRPr lang="en-US" altLang="zh-CN"/>
          </a:p>
        </p:txBody>
      </p:sp>
      <p:sp>
        <p:nvSpPr>
          <p:cNvPr id="40966" name="矩形 4"/>
          <p:cNvSpPr>
            <a:spLocks noChangeArrowheads="1"/>
          </p:cNvSpPr>
          <p:nvPr/>
        </p:nvSpPr>
        <p:spPr bwMode="auto">
          <a:xfrm>
            <a:off x="2260600" y="1096963"/>
            <a:ext cx="1397000" cy="139541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40967" name="矩形 16"/>
          <p:cNvSpPr>
            <a:spLocks noChangeArrowheads="1"/>
          </p:cNvSpPr>
          <p:nvPr/>
        </p:nvSpPr>
        <p:spPr bwMode="auto">
          <a:xfrm>
            <a:off x="5345113" y="1249363"/>
            <a:ext cx="1027112" cy="1009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40968" name="直接连接符 29"/>
          <p:cNvCxnSpPr>
            <a:cxnSpLocks noChangeShapeType="1"/>
          </p:cNvCxnSpPr>
          <p:nvPr/>
        </p:nvCxnSpPr>
        <p:spPr bwMode="auto">
          <a:xfrm>
            <a:off x="5895975" y="1754188"/>
            <a:ext cx="692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6129338" y="1443038"/>
            <a:ext cx="56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0" name="椭圆 1"/>
          <p:cNvSpPr>
            <a:spLocks noChangeArrowheads="1"/>
          </p:cNvSpPr>
          <p:nvPr/>
        </p:nvSpPr>
        <p:spPr bwMode="auto">
          <a:xfrm>
            <a:off x="2260600" y="1093788"/>
            <a:ext cx="1397000" cy="1397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40971" name="直接连接符 6"/>
          <p:cNvCxnSpPr>
            <a:cxnSpLocks noChangeShapeType="1"/>
          </p:cNvCxnSpPr>
          <p:nvPr/>
        </p:nvCxnSpPr>
        <p:spPr bwMode="auto">
          <a:xfrm flipV="1">
            <a:off x="2921000" y="1792288"/>
            <a:ext cx="736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椭圆 3"/>
          <p:cNvSpPr>
            <a:spLocks noChangeArrowheads="1"/>
          </p:cNvSpPr>
          <p:nvPr/>
        </p:nvSpPr>
        <p:spPr bwMode="auto">
          <a:xfrm flipV="1">
            <a:off x="2921000" y="175577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165475" y="1471613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4" name="椭圆 10"/>
          <p:cNvSpPr>
            <a:spLocks noChangeArrowheads="1"/>
          </p:cNvSpPr>
          <p:nvPr/>
        </p:nvSpPr>
        <p:spPr bwMode="auto">
          <a:xfrm flipV="1">
            <a:off x="5821363" y="17160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40975" name="直接连接符 13"/>
          <p:cNvCxnSpPr>
            <a:cxnSpLocks noChangeShapeType="1"/>
          </p:cNvCxnSpPr>
          <p:nvPr/>
        </p:nvCxnSpPr>
        <p:spPr bwMode="auto">
          <a:xfrm>
            <a:off x="5330825" y="1249363"/>
            <a:ext cx="1036638" cy="1011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直接连接符 14"/>
          <p:cNvCxnSpPr>
            <a:cxnSpLocks noChangeShapeType="1"/>
          </p:cNvCxnSpPr>
          <p:nvPr/>
        </p:nvCxnSpPr>
        <p:spPr bwMode="auto">
          <a:xfrm flipH="1">
            <a:off x="5345113" y="1249363"/>
            <a:ext cx="1008062" cy="10080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7" name="文本框 28"/>
          <p:cNvSpPr txBox="1">
            <a:spLocks noChangeArrowheads="1"/>
          </p:cNvSpPr>
          <p:nvPr/>
        </p:nvSpPr>
        <p:spPr bwMode="auto">
          <a:xfrm>
            <a:off x="2373313" y="2584450"/>
            <a:ext cx="1203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外方内圆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78" name="文本框 32"/>
          <p:cNvSpPr txBox="1">
            <a:spLocks noChangeArrowheads="1"/>
          </p:cNvSpPr>
          <p:nvPr/>
        </p:nvSpPr>
        <p:spPr bwMode="auto">
          <a:xfrm>
            <a:off x="5335588" y="2506663"/>
            <a:ext cx="12049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外圆内方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1711325" y="3108325"/>
            <a:ext cx="6159500" cy="7956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外方内圆图</a:t>
            </a: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，正方形与圆之间的面积是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0.86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²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0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外圆内方</a:t>
            </a: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图中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，圆与正方形之间的面积是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1.14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²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1998663" y="4033838"/>
            <a:ext cx="2644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正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05413" y="4033838"/>
            <a:ext cx="2074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正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πr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dr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26" grpId="0"/>
      <p:bldP spid="41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ChangeArrowheads="1"/>
          </p:cNvSpPr>
          <p:nvPr/>
        </p:nvSpPr>
        <p:spPr bwMode="auto">
          <a:xfrm>
            <a:off x="755650" y="268288"/>
            <a:ext cx="3889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四、课后作业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3012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03800" y="-20638"/>
            <a:ext cx="10080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3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-20638"/>
            <a:ext cx="184150" cy="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动作按钮: 前进或下一项 1">
            <a:hlinkClick r:id="" action="ppaction://hlinkshowjump?jump=nextslide" highlightClick="1"/>
          </p:cNvPr>
          <p:cNvSpPr/>
          <p:nvPr/>
        </p:nvSpPr>
        <p:spPr bwMode="auto">
          <a:xfrm>
            <a:off x="8692160" y="4761250"/>
            <a:ext cx="432030" cy="360025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动作按钮: 后退或前一项 2">
            <a:hlinkClick r:id="" action="ppaction://hlinkshowjump?jump=previousslide" highlightClick="1"/>
          </p:cNvPr>
          <p:cNvSpPr/>
          <p:nvPr/>
        </p:nvSpPr>
        <p:spPr bwMode="auto">
          <a:xfrm>
            <a:off x="8242288" y="4761250"/>
            <a:ext cx="432030" cy="360025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 advClick="0" advTm="1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971550" y="309563"/>
            <a:ext cx="3744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一、提出问题，探寻策略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pic>
        <p:nvPicPr>
          <p:cNvPr id="10253" name="Picture 6" descr="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255713"/>
            <a:ext cx="25225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74750"/>
            <a:ext cx="25368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2" name="图片 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279650" y="3940175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外方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内圆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329238" y="3940175"/>
            <a:ext cx="1408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外圆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内方</a:t>
            </a:r>
            <a:endParaRPr lang="zh-CN" altLang="en-US" sz="2400" b="1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874838" y="1382713"/>
            <a:ext cx="2247900" cy="22479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>
            <a:off x="4868863" y="1266825"/>
            <a:ext cx="2355850" cy="2357438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17688" y="1346200"/>
            <a:ext cx="2338387" cy="2295525"/>
          </a:xfrm>
          <a:prstGeom prst="rect">
            <a:avLst/>
          </a:prstGeom>
          <a:noFill/>
          <a:ln w="317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219700" y="1652588"/>
            <a:ext cx="1628775" cy="1581150"/>
          </a:xfrm>
          <a:prstGeom prst="rect">
            <a:avLst/>
          </a:prstGeom>
          <a:noFill/>
          <a:ln w="317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bldLvl="0" animBg="1"/>
      <p:bldP spid="13" grpId="0" bldLvl="0" animBg="1"/>
      <p:bldP spid="7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椭圆 17"/>
          <p:cNvSpPr>
            <a:spLocks noChangeArrowheads="1"/>
          </p:cNvSpPr>
          <p:nvPr/>
        </p:nvSpPr>
        <p:spPr bwMode="auto">
          <a:xfrm>
            <a:off x="5129213" y="2054225"/>
            <a:ext cx="1851025" cy="1852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5129213" y="2057400"/>
            <a:ext cx="1851025" cy="1852613"/>
          </a:xfrm>
          <a:prstGeom prst="ellipse">
            <a:avLst/>
          </a:prstGeom>
          <a:solidFill>
            <a:srgbClr val="F6A8C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2260600" y="2049463"/>
            <a:ext cx="1873250" cy="18716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260600" y="2043113"/>
            <a:ext cx="1873250" cy="1871662"/>
          </a:xfrm>
          <a:prstGeom prst="rect">
            <a:avLst/>
          </a:prstGeom>
          <a:solidFill>
            <a:srgbClr val="F6A8C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6390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91" name="图片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矩形 16"/>
          <p:cNvSpPr>
            <a:spLocks noChangeArrowheads="1"/>
          </p:cNvSpPr>
          <p:nvPr/>
        </p:nvSpPr>
        <p:spPr bwMode="auto">
          <a:xfrm>
            <a:off x="5405438" y="2339975"/>
            <a:ext cx="1303337" cy="1281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6393" name="文本框 1"/>
          <p:cNvSpPr txBox="1">
            <a:spLocks noChangeArrowheads="1"/>
          </p:cNvSpPr>
          <p:nvPr/>
        </p:nvSpPr>
        <p:spPr bwMode="auto">
          <a:xfrm>
            <a:off x="1115760" y="339595"/>
            <a:ext cx="604842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中国建筑中经常能见到“外方内圆”和“外圆内方”的设计。下图中的两个圆半径都是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1m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，你能求出正方形和圆之间部分的面积吗？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: 圆角 2"/>
          <p:cNvSpPr/>
          <p:nvPr/>
        </p:nvSpPr>
        <p:spPr bwMode="auto">
          <a:xfrm>
            <a:off x="684213" y="1566863"/>
            <a:ext cx="1579562" cy="446087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latin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阅读与理解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 flipV="1">
            <a:off x="6078538" y="2981325"/>
            <a:ext cx="9017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6151563" y="2662238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r>
              <a:rPr lang="en-US" altLang="zh-CN" b="1">
                <a:latin typeface="Times New Roman" panose="02020603050405020304" pitchFamily="18" charset="0"/>
              </a:rPr>
              <a:t>=1m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865313" y="4060825"/>
            <a:ext cx="2609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正方形面积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圆面积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8" name="椭圆 1"/>
          <p:cNvSpPr>
            <a:spLocks noChangeArrowheads="1"/>
          </p:cNvSpPr>
          <p:nvPr/>
        </p:nvSpPr>
        <p:spPr bwMode="auto">
          <a:xfrm>
            <a:off x="2260600" y="2047875"/>
            <a:ext cx="1873250" cy="18732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3232150" y="2984500"/>
            <a:ext cx="901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椭圆 3"/>
          <p:cNvSpPr>
            <a:spLocks noChangeArrowheads="1"/>
          </p:cNvSpPr>
          <p:nvPr/>
        </p:nvSpPr>
        <p:spPr bwMode="auto">
          <a:xfrm flipV="1">
            <a:off x="3187700" y="2962275"/>
            <a:ext cx="46038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91027" y="750840"/>
            <a:ext cx="2297113" cy="306388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2339990" y="1085957"/>
            <a:ext cx="3344862" cy="306388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ln w="9525">
            <a:noFill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 sz="900" noProof="1"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14700" y="2647950"/>
            <a:ext cx="73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r>
              <a:rPr lang="en-US" altLang="zh-CN" b="1">
                <a:latin typeface="Times New Roman" panose="02020603050405020304" pitchFamily="18" charset="0"/>
              </a:rPr>
              <a:t>=1m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4" name="椭圆 10"/>
          <p:cNvSpPr>
            <a:spLocks noChangeArrowheads="1"/>
          </p:cNvSpPr>
          <p:nvPr/>
        </p:nvSpPr>
        <p:spPr bwMode="auto">
          <a:xfrm flipV="1">
            <a:off x="6032500" y="2962275"/>
            <a:ext cx="46038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789488" y="4038600"/>
            <a:ext cx="2609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圆面积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正方形面积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2252663" y="3916363"/>
            <a:ext cx="1881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951163" y="3575050"/>
            <a:ext cx="6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>
                <a:latin typeface="Times New Roman" panose="02020603050405020304" pitchFamily="18" charset="0"/>
              </a:rPr>
              <a:t>=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>
            <a:off x="5405438" y="3609975"/>
            <a:ext cx="12969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5835650" y="3309938"/>
            <a:ext cx="6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>
                <a:latin typeface="Times New Roman" panose="02020603050405020304" pitchFamily="18" charset="0"/>
              </a:rPr>
              <a:t>=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866900" y="4060825"/>
            <a:ext cx="1458913" cy="3984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正方形面积</a:t>
            </a:r>
            <a:endParaRPr lang="zh-CN" altLang="en-US" sz="2000" b="1" noProof="1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40425" y="4025900"/>
            <a:ext cx="14589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正方形面积</a:t>
            </a:r>
            <a:endParaRPr lang="zh-CN" altLang="en-US" sz="2000" b="1" noProof="1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11413" y="4292600"/>
            <a:ext cx="5397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00800" y="4249738"/>
            <a:ext cx="539750" cy="520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41975" y="391858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0" y="411600"/>
            <a:ext cx="572915" cy="57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6" grpId="0" bldLvl="0" animBg="1"/>
      <p:bldP spid="3" grpId="0" animBg="1"/>
      <p:bldP spid="31" grpId="0"/>
      <p:bldP spid="19" grpId="0" bldLvl="0" animBg="1"/>
      <p:bldP spid="6" grpId="0" bldLvl="0" animBg="1"/>
      <p:bldP spid="9" grpId="0" bldLvl="0" animBg="1"/>
      <p:bldP spid="13" grpId="0"/>
      <p:bldP spid="12" grpId="0" bldLvl="0" animBg="1"/>
      <p:bldP spid="25" grpId="0"/>
      <p:bldP spid="28" grpId="0"/>
      <p:bldP spid="32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287588" y="2047875"/>
            <a:ext cx="1873250" cy="1871663"/>
          </a:xfrm>
          <a:prstGeom prst="rect">
            <a:avLst/>
          </a:prstGeom>
          <a:noFill/>
          <a:ln w="25400">
            <a:solidFill>
              <a:srgbClr val="C00000">
                <a:alpha val="50195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>
            <a:off x="2263775" y="2047875"/>
            <a:ext cx="1873250" cy="1873250"/>
          </a:xfrm>
          <a:prstGeom prst="ellipse">
            <a:avLst/>
          </a:prstGeom>
          <a:noFill/>
          <a:ln w="25400">
            <a:solidFill>
              <a:srgbClr val="C00000">
                <a:alpha val="50195"/>
              </a:srgb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2274888" y="2049463"/>
            <a:ext cx="1874837" cy="1871662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8437" name="椭圆 1"/>
          <p:cNvSpPr>
            <a:spLocks noChangeArrowheads="1"/>
          </p:cNvSpPr>
          <p:nvPr/>
        </p:nvSpPr>
        <p:spPr bwMode="auto">
          <a:xfrm>
            <a:off x="2274888" y="2047875"/>
            <a:ext cx="1873250" cy="18732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8438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9" name="图片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2"/>
          <p:cNvSpPr/>
          <p:nvPr/>
        </p:nvSpPr>
        <p:spPr bwMode="auto">
          <a:xfrm>
            <a:off x="684213" y="1566863"/>
            <a:ext cx="1579562" cy="446087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latin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分析与解答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865313" y="4060825"/>
            <a:ext cx="2609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正方形面积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圆面积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443" name="直接连接符 6"/>
          <p:cNvCxnSpPr>
            <a:cxnSpLocks noChangeShapeType="1"/>
          </p:cNvCxnSpPr>
          <p:nvPr/>
        </p:nvCxnSpPr>
        <p:spPr bwMode="auto">
          <a:xfrm>
            <a:off x="3232150" y="2984500"/>
            <a:ext cx="901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4" name="椭圆 3"/>
          <p:cNvSpPr>
            <a:spLocks noChangeArrowheads="1"/>
          </p:cNvSpPr>
          <p:nvPr/>
        </p:nvSpPr>
        <p:spPr bwMode="auto">
          <a:xfrm flipV="1">
            <a:off x="3187700" y="2962275"/>
            <a:ext cx="46038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8447" name="文本框 12"/>
          <p:cNvSpPr txBox="1">
            <a:spLocks noChangeArrowheads="1"/>
          </p:cNvSpPr>
          <p:nvPr/>
        </p:nvSpPr>
        <p:spPr bwMode="auto">
          <a:xfrm>
            <a:off x="3314700" y="2925763"/>
            <a:ext cx="738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r>
              <a:rPr lang="en-US" altLang="zh-CN" b="1">
                <a:latin typeface="Times New Roman" panose="02020603050405020304" pitchFamily="18" charset="0"/>
              </a:rPr>
              <a:t>=1m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2263775" y="3916363"/>
            <a:ext cx="1881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2933700" y="3575050"/>
            <a:ext cx="6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>
                <a:latin typeface="Times New Roman" panose="02020603050405020304" pitchFamily="18" charset="0"/>
              </a:rPr>
              <a:t>=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933700" y="2627313"/>
            <a:ext cx="554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2640013" y="4375238"/>
            <a:ext cx="56626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答：正方形和圆之间部分的面积是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0.86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平方米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6307138" y="2265363"/>
            <a:ext cx="1811337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圆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=π×1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=1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3.14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(m²)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4652963" y="2265363"/>
            <a:ext cx="1289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a=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=r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=1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=2(m)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4724400" y="3200400"/>
            <a:ext cx="15049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en-US" sz="2000" b="1" i="1" baseline="-2500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en-US" altLang="zh-CN" sz="2000" b="1" i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b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</a:rPr>
              <a:t>      =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2×2</a:t>
            </a:r>
            <a:endParaRPr lang="en-US" altLang="zh-CN" sz="2000" b="1" i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6229350" y="3660775"/>
            <a:ext cx="2271713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 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3.14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en-US" sz="2000" b="1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            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0.86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(m</a:t>
            </a:r>
            <a:r>
              <a:rPr lang="en-US" sz="2000" b="1" baseline="30000" noProof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sz="2000" b="1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41975" y="391858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文本框 1"/>
          <p:cNvSpPr txBox="1">
            <a:spLocks noChangeArrowheads="1"/>
          </p:cNvSpPr>
          <p:nvPr/>
        </p:nvSpPr>
        <p:spPr bwMode="auto">
          <a:xfrm>
            <a:off x="1115760" y="339595"/>
            <a:ext cx="604842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中国建筑中经常能见到“外方内圆”和“外圆内方”的设计。下图中的两个圆半径都是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1m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，你能求出正方形和圆之间部分的面积吗？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291027" y="750840"/>
            <a:ext cx="2297113" cy="306388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29" name="矩形 28"/>
          <p:cNvSpPr/>
          <p:nvPr/>
        </p:nvSpPr>
        <p:spPr>
          <a:xfrm>
            <a:off x="2339990" y="1085957"/>
            <a:ext cx="3344862" cy="306388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ln w="9525">
            <a:noFill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 sz="900" noProof="1">
              <a:sym typeface="+mn-ea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0" y="411600"/>
            <a:ext cx="572915" cy="57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617 L 0.000000 -0.181358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02847 -0.454198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bldLvl="0" animBg="1"/>
      <p:bldP spid="14" grpId="0" bldLvl="0" animBg="1"/>
      <p:bldP spid="14" grpId="1" bldLvl="0" animBg="1"/>
      <p:bldP spid="3" grpId="0" bldLvl="0" animBg="1"/>
      <p:bldP spid="19" grpId="0"/>
      <p:bldP spid="25" grpId="0"/>
      <p:bldP spid="10" grpId="0"/>
      <p:bldP spid="26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: 圆角 2"/>
          <p:cNvSpPr/>
          <p:nvPr/>
        </p:nvSpPr>
        <p:spPr bwMode="auto">
          <a:xfrm>
            <a:off x="684213" y="1566863"/>
            <a:ext cx="1579562" cy="446087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latin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分析与解答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562100" y="4060825"/>
            <a:ext cx="2609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圆面积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正方形面积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5648325" y="4056063"/>
            <a:ext cx="30146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答：正方形和圆之间部分的面积是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平方米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6043613" y="2016125"/>
            <a:ext cx="18113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圆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=3.14×1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=1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3.14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4124325" y="2057400"/>
            <a:ext cx="1289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a=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=r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=1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=2(m)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4192588" y="3098800"/>
            <a:ext cx="1962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en-US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i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=      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dr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×2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=2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endParaRPr lang="en-US" altLang="zh-CN" sz="2000" b="1" i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6088063" y="3314700"/>
            <a:ext cx="2270125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 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3.14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-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</a:t>
            </a:r>
            <a:endParaRPr lang="en-US" sz="2000" b="1" noProof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           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(m</a:t>
            </a:r>
            <a:r>
              <a:rPr lang="en-US" sz="2000" b="1" baseline="30000" noProof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sz="2000" b="1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494" name="椭圆 17"/>
          <p:cNvSpPr>
            <a:spLocks noChangeArrowheads="1"/>
          </p:cNvSpPr>
          <p:nvPr/>
        </p:nvSpPr>
        <p:spPr bwMode="auto">
          <a:xfrm>
            <a:off x="1838325" y="2054225"/>
            <a:ext cx="1851025" cy="1852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0495" name="矩形 16"/>
          <p:cNvSpPr>
            <a:spLocks noChangeArrowheads="1"/>
          </p:cNvSpPr>
          <p:nvPr/>
        </p:nvSpPr>
        <p:spPr bwMode="auto">
          <a:xfrm>
            <a:off x="2112963" y="2339975"/>
            <a:ext cx="1303337" cy="12811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2833688" y="4410075"/>
            <a:ext cx="12509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文本框 35"/>
          <p:cNvSpPr txBox="1"/>
          <p:nvPr/>
        </p:nvSpPr>
        <p:spPr>
          <a:xfrm>
            <a:off x="3251200" y="4387850"/>
            <a:ext cx="539750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直角三角形 7"/>
          <p:cNvSpPr>
            <a:spLocks noChangeArrowheads="1"/>
          </p:cNvSpPr>
          <p:nvPr/>
        </p:nvSpPr>
        <p:spPr bwMode="auto">
          <a:xfrm rot="5400000">
            <a:off x="2108994" y="2343944"/>
            <a:ext cx="1304925" cy="1303337"/>
          </a:xfrm>
          <a:prstGeom prst="rtTriangle">
            <a:avLst/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15" name="直角三角形 14"/>
          <p:cNvSpPr>
            <a:spLocks noChangeArrowheads="1"/>
          </p:cNvSpPr>
          <p:nvPr/>
        </p:nvSpPr>
        <p:spPr bwMode="auto">
          <a:xfrm rot="5400000">
            <a:off x="2109788" y="2320925"/>
            <a:ext cx="1295400" cy="1339850"/>
          </a:xfrm>
          <a:prstGeom prst="rtTriangle">
            <a:avLst/>
          </a:prstGeom>
          <a:solidFill>
            <a:srgbClr val="FFC0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0500" name="文本框 24"/>
          <p:cNvSpPr txBox="1">
            <a:spLocks noChangeArrowheads="1"/>
          </p:cNvSpPr>
          <p:nvPr/>
        </p:nvSpPr>
        <p:spPr bwMode="auto">
          <a:xfrm>
            <a:off x="2466975" y="3309938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a</a:t>
            </a:r>
            <a:r>
              <a:rPr lang="en-US" altLang="zh-CN" b="1">
                <a:latin typeface="Times New Roman" panose="02020603050405020304" pitchFamily="18" charset="0"/>
              </a:rPr>
              <a:t>=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916238" y="2660650"/>
            <a:ext cx="84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latin typeface="Times New Roman" panose="02020603050405020304" pitchFamily="18" charset="0"/>
              </a:rPr>
              <a:t>r</a:t>
            </a:r>
            <a:r>
              <a:rPr lang="en-US" altLang="zh-CN" b="1">
                <a:latin typeface="Times New Roman" panose="02020603050405020304" pitchFamily="18" charset="0"/>
              </a:rPr>
              <a:t>=1m</a:t>
            </a:r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 flipV="1">
            <a:off x="2787650" y="2981325"/>
            <a:ext cx="9017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直接连接符 26"/>
          <p:cNvCxnSpPr>
            <a:cxnSpLocks noChangeShapeType="1"/>
          </p:cNvCxnSpPr>
          <p:nvPr/>
        </p:nvCxnSpPr>
        <p:spPr bwMode="auto">
          <a:xfrm>
            <a:off x="2112963" y="3621088"/>
            <a:ext cx="12969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04" name="椭圆 10"/>
          <p:cNvSpPr>
            <a:spLocks noChangeArrowheads="1"/>
          </p:cNvSpPr>
          <p:nvPr/>
        </p:nvSpPr>
        <p:spPr bwMode="auto">
          <a:xfrm flipV="1">
            <a:off x="2741613" y="2962275"/>
            <a:ext cx="46037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 flipH="1">
            <a:off x="2111375" y="2336800"/>
            <a:ext cx="1317625" cy="13017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432050" y="2903538"/>
            <a:ext cx="554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b="1" i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>
            <a:off x="2124075" y="2346325"/>
            <a:ext cx="647700" cy="657225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98713" y="2387600"/>
            <a:ext cx="661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h=r</a:t>
            </a:r>
            <a:endParaRPr lang="en-US" altLang="zh-CN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760913" y="3359150"/>
            <a:ext cx="287337" cy="644525"/>
            <a:chOff x="1158" y="4590"/>
            <a:chExt cx="520" cy="1162"/>
          </a:xfrm>
        </p:grpSpPr>
        <p:sp>
          <p:nvSpPr>
            <p:cNvPr id="20510" name="文本框 12"/>
            <p:cNvSpPr txBox="1">
              <a:spLocks noChangeArrowheads="1"/>
            </p:cNvSpPr>
            <p:nvPr/>
          </p:nvSpPr>
          <p:spPr bwMode="auto">
            <a:xfrm>
              <a:off x="1158" y="4590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/>
            </a:p>
          </p:txBody>
        </p:sp>
        <p:sp>
          <p:nvSpPr>
            <p:cNvPr id="20511" name="文本框 13"/>
            <p:cNvSpPr txBox="1">
              <a:spLocks noChangeArrowheads="1"/>
            </p:cNvSpPr>
            <p:nvPr/>
          </p:nvSpPr>
          <p:spPr bwMode="auto">
            <a:xfrm>
              <a:off x="1158" y="5033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/>
            </a:p>
          </p:txBody>
        </p:sp>
        <p:cxnSp>
          <p:nvCxnSpPr>
            <p:cNvPr id="20512" name="直接连接符 16"/>
            <p:cNvCxnSpPr>
              <a:cxnSpLocks noChangeShapeType="1"/>
            </p:cNvCxnSpPr>
            <p:nvPr/>
          </p:nvCxnSpPr>
          <p:spPr bwMode="auto">
            <a:xfrm>
              <a:off x="1220" y="5185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" name="文本框 1"/>
          <p:cNvSpPr txBox="1">
            <a:spLocks noChangeArrowheads="1"/>
          </p:cNvSpPr>
          <p:nvPr/>
        </p:nvSpPr>
        <p:spPr bwMode="auto">
          <a:xfrm>
            <a:off x="1115760" y="339595"/>
            <a:ext cx="604842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中国建筑中经常能见到“外方内圆”和“外圆内方”的设计。下图中的两个圆半径都是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1m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，你能求出正方形和圆之间部分的面积吗？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4291027" y="750840"/>
            <a:ext cx="2297113" cy="306388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35" name="矩形 34"/>
          <p:cNvSpPr/>
          <p:nvPr/>
        </p:nvSpPr>
        <p:spPr>
          <a:xfrm>
            <a:off x="2339990" y="1085957"/>
            <a:ext cx="3344862" cy="306388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ln w="9525">
            <a:noFill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 sz="900" noProof="1"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0" y="411600"/>
            <a:ext cx="572915" cy="57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36111 -0.482222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00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38" grpId="0"/>
      <p:bldP spid="39" grpId="0"/>
      <p:bldP spid="40" grpId="0"/>
      <p:bldP spid="41" grpId="0"/>
      <p:bldP spid="36" grpId="0"/>
      <p:bldP spid="36" grpId="1"/>
      <p:bldP spid="8" grpId="0" bldLvl="0" animBg="1"/>
      <p:bldP spid="8" grpId="1" bldLvl="0" animBg="1"/>
      <p:bldP spid="15" grpId="0" bldLvl="0" animBg="1"/>
      <p:bldP spid="15" grpId="1" bldLvl="0" animBg="1"/>
      <p:bldP spid="31" grpId="0"/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1" name="图片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2"/>
          <p:cNvSpPr/>
          <p:nvPr/>
        </p:nvSpPr>
        <p:spPr bwMode="auto">
          <a:xfrm>
            <a:off x="684213" y="1566863"/>
            <a:ext cx="1579562" cy="446087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latin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分析与解答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文本框 18"/>
          <p:cNvSpPr txBox="1">
            <a:spLocks noChangeArrowheads="1"/>
          </p:cNvSpPr>
          <p:nvPr/>
        </p:nvSpPr>
        <p:spPr bwMode="auto">
          <a:xfrm>
            <a:off x="4533900" y="1568450"/>
            <a:ext cx="26098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圆面积 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正方形面积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5726113" y="4006850"/>
            <a:ext cx="3051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答：正方形和圆之间部分的面积是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平方米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6307138" y="1997075"/>
            <a:ext cx="18113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 dirty="0"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=π</a:t>
            </a: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r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=3.14×1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000" b="1" baseline="30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=1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3.14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4184650" y="2066925"/>
            <a:ext cx="19685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三</a:t>
            </a:r>
            <a:r>
              <a:rPr lang="zh-CN" altLang="en-US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     a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h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endParaRPr lang="en-US" altLang="zh-CN" sz="2000" b="1" i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endParaRPr lang="en-US" altLang="zh-CN" sz="2000" b="1" i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=      r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 i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r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=     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=0.5(m</a:t>
            </a:r>
            <a:r>
              <a:rPr lang="en-US" altLang="zh-CN" sz="2000" b="1" baseline="3000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endParaRPr lang="en-US" altLang="zh-CN" sz="2000" b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4194175" y="3773488"/>
            <a:ext cx="19621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en-US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000" b="1" baseline="-25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三</a:t>
            </a:r>
            <a:r>
              <a:rPr lang="zh-CN" altLang="en-US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4</a:t>
            </a:r>
            <a:endParaRPr lang="en-US" altLang="zh-CN" sz="2000" b="1" i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 =0.5×4</a:t>
            </a:r>
            <a:endParaRPr lang="en-US" altLang="zh-CN" sz="2000" b="1" i="1" baseline="30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      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(m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" name="TextBox 7"/>
          <p:cNvSpPr txBox="1"/>
          <p:nvPr/>
        </p:nvSpPr>
        <p:spPr>
          <a:xfrm>
            <a:off x="6203950" y="3290888"/>
            <a:ext cx="22701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圆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0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0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 </a:t>
            </a:r>
            <a:r>
              <a:rPr lang="en-US" altLang="zh-CN" sz="20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3.14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- 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</a:t>
            </a:r>
            <a:endParaRPr lang="en-US" sz="2000" b="1" noProof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            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(m</a:t>
            </a:r>
            <a:r>
              <a:rPr lang="en-US" sz="2000" b="1" baseline="30000" noProof="1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sz="2000" b="1" noProof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sz="2000" b="1" noProof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 rot="2760000">
            <a:off x="1838325" y="2054226"/>
            <a:ext cx="1849437" cy="1852612"/>
            <a:chOff x="2895" y="3235"/>
            <a:chExt cx="2914" cy="2918"/>
          </a:xfrm>
        </p:grpSpPr>
        <p:sp>
          <p:nvSpPr>
            <p:cNvPr id="22560" name="椭圆 17"/>
            <p:cNvSpPr>
              <a:spLocks noChangeArrowheads="1"/>
            </p:cNvSpPr>
            <p:nvPr/>
          </p:nvSpPr>
          <p:spPr bwMode="auto">
            <a:xfrm rot="2640000">
              <a:off x="2895" y="3235"/>
              <a:ext cx="2915" cy="291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22561" name="矩形 16"/>
            <p:cNvSpPr>
              <a:spLocks noChangeArrowheads="1"/>
            </p:cNvSpPr>
            <p:nvPr/>
          </p:nvSpPr>
          <p:spPr bwMode="auto">
            <a:xfrm rot="2640000">
              <a:off x="3327" y="3685"/>
              <a:ext cx="2052" cy="201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sp>
        <p:nvSpPr>
          <p:cNvPr id="22543" name="椭圆 10"/>
          <p:cNvSpPr>
            <a:spLocks noChangeArrowheads="1"/>
          </p:cNvSpPr>
          <p:nvPr/>
        </p:nvSpPr>
        <p:spPr bwMode="auto">
          <a:xfrm flipV="1">
            <a:off x="2741613" y="2962275"/>
            <a:ext cx="46037" cy="44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22" name="直接连接符 21"/>
          <p:cNvCxnSpPr>
            <a:cxnSpLocks noChangeShapeType="1"/>
            <a:stCxn id="22560" idx="0"/>
          </p:cNvCxnSpPr>
          <p:nvPr/>
        </p:nvCxnSpPr>
        <p:spPr bwMode="auto">
          <a:xfrm flipH="1">
            <a:off x="1835150" y="2981325"/>
            <a:ext cx="1854200" cy="1111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851150" y="2682875"/>
            <a:ext cx="636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4" name="直接连接符 3"/>
          <p:cNvCxnSpPr>
            <a:cxnSpLocks noChangeShapeType="1"/>
            <a:stCxn id="22560" idx="0"/>
          </p:cNvCxnSpPr>
          <p:nvPr/>
        </p:nvCxnSpPr>
        <p:spPr bwMode="auto">
          <a:xfrm rot="2640000">
            <a:off x="2124075" y="2335213"/>
            <a:ext cx="1289050" cy="1304925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17800" y="2387600"/>
            <a:ext cx="661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h = r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6950" y="2327275"/>
            <a:ext cx="287338" cy="642938"/>
            <a:chOff x="1158" y="4590"/>
            <a:chExt cx="520" cy="1162"/>
          </a:xfrm>
        </p:grpSpPr>
        <p:sp>
          <p:nvSpPr>
            <p:cNvPr id="22557" name="文本框 11"/>
            <p:cNvSpPr txBox="1">
              <a:spLocks noChangeArrowheads="1"/>
            </p:cNvSpPr>
            <p:nvPr/>
          </p:nvSpPr>
          <p:spPr bwMode="auto">
            <a:xfrm>
              <a:off x="1158" y="4590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/>
            </a:p>
          </p:txBody>
        </p:sp>
        <p:sp>
          <p:nvSpPr>
            <p:cNvPr id="22558" name="文本框 12"/>
            <p:cNvSpPr txBox="1">
              <a:spLocks noChangeArrowheads="1"/>
            </p:cNvSpPr>
            <p:nvPr/>
          </p:nvSpPr>
          <p:spPr bwMode="auto">
            <a:xfrm>
              <a:off x="1158" y="5033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/>
            </a:p>
          </p:txBody>
        </p:sp>
        <p:cxnSp>
          <p:nvCxnSpPr>
            <p:cNvPr id="22559" name="直接连接符 13"/>
            <p:cNvCxnSpPr>
              <a:cxnSpLocks noChangeShapeType="1"/>
              <a:stCxn id="22560" idx="0"/>
            </p:cNvCxnSpPr>
            <p:nvPr/>
          </p:nvCxnSpPr>
          <p:spPr bwMode="auto">
            <a:xfrm>
              <a:off x="1220" y="5185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组合 14"/>
          <p:cNvGrpSpPr/>
          <p:nvPr/>
        </p:nvGrpSpPr>
        <p:grpSpPr bwMode="auto">
          <a:xfrm>
            <a:off x="4806950" y="1865313"/>
            <a:ext cx="287338" cy="644525"/>
            <a:chOff x="1158" y="4590"/>
            <a:chExt cx="520" cy="1162"/>
          </a:xfrm>
        </p:grpSpPr>
        <p:sp>
          <p:nvSpPr>
            <p:cNvPr id="22554" name="文本框 15"/>
            <p:cNvSpPr txBox="1">
              <a:spLocks noChangeArrowheads="1"/>
            </p:cNvSpPr>
            <p:nvPr/>
          </p:nvSpPr>
          <p:spPr bwMode="auto">
            <a:xfrm>
              <a:off x="1158" y="4590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/>
            </a:p>
          </p:txBody>
        </p:sp>
        <p:sp>
          <p:nvSpPr>
            <p:cNvPr id="22555" name="文本框 16"/>
            <p:cNvSpPr txBox="1">
              <a:spLocks noChangeArrowheads="1"/>
            </p:cNvSpPr>
            <p:nvPr/>
          </p:nvSpPr>
          <p:spPr bwMode="auto">
            <a:xfrm>
              <a:off x="1158" y="5033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/>
            </a:p>
          </p:txBody>
        </p:sp>
        <p:cxnSp>
          <p:nvCxnSpPr>
            <p:cNvPr id="22556" name="直接连接符 17"/>
            <p:cNvCxnSpPr>
              <a:cxnSpLocks noChangeShapeType="1"/>
              <a:stCxn id="22560" idx="0"/>
            </p:cNvCxnSpPr>
            <p:nvPr/>
          </p:nvCxnSpPr>
          <p:spPr bwMode="auto">
            <a:xfrm>
              <a:off x="1220" y="5185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9" name="组合 18"/>
          <p:cNvGrpSpPr/>
          <p:nvPr/>
        </p:nvGrpSpPr>
        <p:grpSpPr bwMode="auto">
          <a:xfrm>
            <a:off x="4806950" y="2795588"/>
            <a:ext cx="287338" cy="644525"/>
            <a:chOff x="1158" y="4590"/>
            <a:chExt cx="520" cy="1162"/>
          </a:xfrm>
        </p:grpSpPr>
        <p:sp>
          <p:nvSpPr>
            <p:cNvPr id="22551" name="文本框 19"/>
            <p:cNvSpPr txBox="1">
              <a:spLocks noChangeArrowheads="1"/>
            </p:cNvSpPr>
            <p:nvPr/>
          </p:nvSpPr>
          <p:spPr bwMode="auto">
            <a:xfrm>
              <a:off x="1158" y="4590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en-US" altLang="zh-CN"/>
            </a:p>
          </p:txBody>
        </p:sp>
        <p:sp>
          <p:nvSpPr>
            <p:cNvPr id="22552" name="文本框 20"/>
            <p:cNvSpPr txBox="1">
              <a:spLocks noChangeArrowheads="1"/>
            </p:cNvSpPr>
            <p:nvPr/>
          </p:nvSpPr>
          <p:spPr bwMode="auto">
            <a:xfrm>
              <a:off x="1158" y="5033"/>
              <a:ext cx="50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/>
            </a:p>
          </p:txBody>
        </p:sp>
        <p:cxnSp>
          <p:nvCxnSpPr>
            <p:cNvPr id="22553" name="直接连接符 22"/>
            <p:cNvCxnSpPr>
              <a:cxnSpLocks noChangeShapeType="1"/>
              <a:stCxn id="22560" idx="0"/>
            </p:cNvCxnSpPr>
            <p:nvPr/>
          </p:nvCxnSpPr>
          <p:spPr bwMode="auto">
            <a:xfrm>
              <a:off x="1220" y="5185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4" name="文本框 1"/>
          <p:cNvSpPr txBox="1">
            <a:spLocks noChangeArrowheads="1"/>
          </p:cNvSpPr>
          <p:nvPr/>
        </p:nvSpPr>
        <p:spPr bwMode="auto">
          <a:xfrm>
            <a:off x="1115760" y="339595"/>
            <a:ext cx="604842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中国建筑中经常能见到“外方内圆”和“外圆内方”的设计。下图中的两个圆半径都是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1m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，你能求出正方形和圆之间部分的面积吗？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4291027" y="750840"/>
            <a:ext cx="2297113" cy="306388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36" name="矩形 35"/>
          <p:cNvSpPr/>
          <p:nvPr/>
        </p:nvSpPr>
        <p:spPr>
          <a:xfrm>
            <a:off x="2339990" y="1085957"/>
            <a:ext cx="3344862" cy="306388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  <a:ln w="9525">
            <a:noFill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 sz="900" noProof="1"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0" y="411600"/>
            <a:ext cx="572915" cy="57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39" grpId="0"/>
      <p:bldP spid="40" grpId="0"/>
      <p:bldP spid="41" grpId="0"/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椭圆 17"/>
          <p:cNvSpPr>
            <a:spLocks noChangeArrowheads="1"/>
          </p:cNvSpPr>
          <p:nvPr/>
        </p:nvSpPr>
        <p:spPr bwMode="auto">
          <a:xfrm>
            <a:off x="5129213" y="1917700"/>
            <a:ext cx="1458912" cy="146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/>
              <a:t>,</a:t>
            </a:r>
            <a:endParaRPr lang="en-US" altLang="zh-CN"/>
          </a:p>
        </p:txBody>
      </p:sp>
      <p:sp>
        <p:nvSpPr>
          <p:cNvPr id="24579" name="矩形 4"/>
          <p:cNvSpPr>
            <a:spLocks noChangeArrowheads="1"/>
          </p:cNvSpPr>
          <p:nvPr/>
        </p:nvSpPr>
        <p:spPr bwMode="auto">
          <a:xfrm>
            <a:off x="2260600" y="2016125"/>
            <a:ext cx="1397000" cy="13954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4580" name="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581" name="图片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矩形 16"/>
          <p:cNvSpPr>
            <a:spLocks noChangeArrowheads="1"/>
          </p:cNvSpPr>
          <p:nvPr/>
        </p:nvSpPr>
        <p:spPr bwMode="auto">
          <a:xfrm>
            <a:off x="5345113" y="2143125"/>
            <a:ext cx="1027112" cy="1009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3" name="矩形: 圆角 2"/>
          <p:cNvSpPr/>
          <p:nvPr/>
        </p:nvSpPr>
        <p:spPr bwMode="auto">
          <a:xfrm>
            <a:off x="588963" y="1435100"/>
            <a:ext cx="1579562" cy="446088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latin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回顾与反思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584" name="直接连接符 29"/>
          <p:cNvCxnSpPr>
            <a:cxnSpLocks noChangeShapeType="1"/>
          </p:cNvCxnSpPr>
          <p:nvPr/>
        </p:nvCxnSpPr>
        <p:spPr bwMode="auto">
          <a:xfrm>
            <a:off x="5895975" y="2647950"/>
            <a:ext cx="692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5" name="椭圆 1"/>
          <p:cNvSpPr>
            <a:spLocks noChangeArrowheads="1"/>
          </p:cNvSpPr>
          <p:nvPr/>
        </p:nvSpPr>
        <p:spPr bwMode="auto">
          <a:xfrm>
            <a:off x="2260600" y="2012950"/>
            <a:ext cx="1397000" cy="1397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24586" name="直接连接符 6"/>
          <p:cNvCxnSpPr>
            <a:cxnSpLocks noChangeShapeType="1"/>
            <a:endCxn id="24585" idx="6"/>
          </p:cNvCxnSpPr>
          <p:nvPr/>
        </p:nvCxnSpPr>
        <p:spPr bwMode="auto">
          <a:xfrm flipV="1">
            <a:off x="2921000" y="2700338"/>
            <a:ext cx="7366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椭圆 3"/>
          <p:cNvSpPr>
            <a:spLocks noChangeArrowheads="1"/>
          </p:cNvSpPr>
          <p:nvPr/>
        </p:nvSpPr>
        <p:spPr bwMode="auto">
          <a:xfrm flipV="1">
            <a:off x="2921000" y="26749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151188" y="2400300"/>
            <a:ext cx="468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zh-CN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9" name="椭圆 10"/>
          <p:cNvSpPr>
            <a:spLocks noChangeArrowheads="1"/>
          </p:cNvSpPr>
          <p:nvPr/>
        </p:nvSpPr>
        <p:spPr bwMode="auto">
          <a:xfrm flipV="1">
            <a:off x="5821363" y="26098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pic>
        <p:nvPicPr>
          <p:cNvPr id="2459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878393"/>
            <a:ext cx="1441450" cy="140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AutoShape 27"/>
          <p:cNvSpPr>
            <a:spLocks noChangeArrowheads="1"/>
          </p:cNvSpPr>
          <p:nvPr/>
        </p:nvSpPr>
        <p:spPr bwMode="auto">
          <a:xfrm>
            <a:off x="1444625" y="514350"/>
            <a:ext cx="5389563" cy="782638"/>
          </a:xfrm>
          <a:prstGeom prst="wedgeRoundRectCallout">
            <a:avLst>
              <a:gd name="adj1" fmla="val 54046"/>
              <a:gd name="adj2" fmla="val 3872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592" name="文本框 1"/>
          <p:cNvSpPr txBox="1">
            <a:spLocks noChangeArrowheads="1"/>
          </p:cNvSpPr>
          <p:nvPr/>
        </p:nvSpPr>
        <p:spPr bwMode="auto">
          <a:xfrm>
            <a:off x="1520825" y="528638"/>
            <a:ext cx="53133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如果两个圆半径都是</a:t>
            </a:r>
            <a:r>
              <a:rPr lang="en-US" altLang="zh-CN" sz="22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，正方形和圆之间部分的面积结果又怎样？</a:t>
            </a:r>
            <a:endParaRPr lang="zh-CN" altLang="en-US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7"/>
          <p:cNvSpPr txBox="1">
            <a:spLocks noChangeArrowheads="1"/>
          </p:cNvSpPr>
          <p:nvPr/>
        </p:nvSpPr>
        <p:spPr bwMode="auto">
          <a:xfrm>
            <a:off x="1054100" y="3897313"/>
            <a:ext cx="38417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正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d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(2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en-US" altLang="zh-CN" sz="2000" b="1" i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πr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=4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-π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endParaRPr lang="en-US" altLang="zh-CN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           =(4-3.14)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0.86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95850" y="3892550"/>
            <a:ext cx="3841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000" b="1" baseline="-25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正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dr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-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=(π-2)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          </a:t>
            </a:r>
            <a:r>
              <a:rPr lang="en-US" altLang="zh-CN" sz="2000" b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4595" name="直接连接符 13"/>
          <p:cNvCxnSpPr>
            <a:cxnSpLocks noChangeShapeType="1"/>
            <a:endCxn id="24585" idx="6"/>
          </p:cNvCxnSpPr>
          <p:nvPr/>
        </p:nvCxnSpPr>
        <p:spPr bwMode="auto">
          <a:xfrm>
            <a:off x="5337175" y="2143125"/>
            <a:ext cx="1035050" cy="10112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直接连接符 14"/>
          <p:cNvCxnSpPr>
            <a:cxnSpLocks noChangeShapeType="1"/>
            <a:endCxn id="24585" idx="6"/>
          </p:cNvCxnSpPr>
          <p:nvPr/>
        </p:nvCxnSpPr>
        <p:spPr bwMode="auto">
          <a:xfrm flipH="1">
            <a:off x="5341938" y="2160588"/>
            <a:ext cx="1008062" cy="10080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文本框 28"/>
          <p:cNvSpPr txBox="1">
            <a:spLocks noChangeArrowheads="1"/>
          </p:cNvSpPr>
          <p:nvPr/>
        </p:nvSpPr>
        <p:spPr bwMode="auto">
          <a:xfrm>
            <a:off x="2373313" y="3503613"/>
            <a:ext cx="12033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外方内圆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98" name="文本框 32"/>
          <p:cNvSpPr txBox="1">
            <a:spLocks noChangeArrowheads="1"/>
          </p:cNvSpPr>
          <p:nvPr/>
        </p:nvSpPr>
        <p:spPr bwMode="auto">
          <a:xfrm>
            <a:off x="5337175" y="3503613"/>
            <a:ext cx="12049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外圆内方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099175" y="2339975"/>
            <a:ext cx="469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zh-CN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41975" y="391858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2700" y="3924300"/>
            <a:ext cx="10509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0.86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568950" y="3902075"/>
            <a:ext cx="9921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1.14</a:t>
            </a:r>
            <a:r>
              <a:rPr lang="en-US" altLang="zh-CN" sz="20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000" b="1" baseline="30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0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1" grpId="0"/>
      <p:bldP spid="41" grpId="1"/>
      <p:bldP spid="8" grpId="0"/>
      <p:bldP spid="8" grpId="1"/>
      <p:bldP spid="6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876505"/>
            <a:ext cx="1443038" cy="14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27"/>
          <p:cNvSpPr>
            <a:spLocks noChangeArrowheads="1"/>
          </p:cNvSpPr>
          <p:nvPr/>
        </p:nvSpPr>
        <p:spPr bwMode="auto">
          <a:xfrm>
            <a:off x="1619250" y="676275"/>
            <a:ext cx="5448300" cy="501650"/>
          </a:xfrm>
          <a:prstGeom prst="wedgeRoundRectCallout">
            <a:avLst>
              <a:gd name="adj1" fmla="val 52407"/>
              <a:gd name="adj2" fmla="val 3107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当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 m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时，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6628" name="文本框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9" name="图片 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: 圆角 14"/>
          <p:cNvSpPr/>
          <p:nvPr/>
        </p:nvSpPr>
        <p:spPr bwMode="auto">
          <a:xfrm>
            <a:off x="681038" y="1358900"/>
            <a:ext cx="1579562" cy="446088"/>
          </a:xfrm>
          <a:prstGeom prst="roundRect">
            <a:avLst>
              <a:gd name="adj" fmla="val 4357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1" latinLnBrk="1" hangingPunct="1"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回顾与反思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1798638" y="3829050"/>
            <a:ext cx="6161087" cy="7956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外方内圆图</a:t>
            </a: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，正方形与圆之间的面积是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0.86m²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0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外圆内方</a:t>
            </a:r>
            <a:r>
              <a:rPr lang="zh-CN" altLang="en-US" sz="2000" b="1" noProof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图中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，圆与正方形之间的面积是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1.14m²</a:t>
            </a:r>
            <a:r>
              <a:rPr lang="zh-CN" altLang="en-US" sz="2000" b="1" noProof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noProof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632" name="椭圆 17"/>
          <p:cNvSpPr>
            <a:spLocks noChangeArrowheads="1"/>
          </p:cNvSpPr>
          <p:nvPr/>
        </p:nvSpPr>
        <p:spPr bwMode="auto">
          <a:xfrm>
            <a:off x="5237163" y="1797050"/>
            <a:ext cx="1458912" cy="1460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zh-CN"/>
              <a:t>,</a:t>
            </a:r>
            <a:endParaRPr lang="en-US" altLang="zh-CN"/>
          </a:p>
        </p:txBody>
      </p:sp>
      <p:sp>
        <p:nvSpPr>
          <p:cNvPr id="26633" name="矩形 4"/>
          <p:cNvSpPr>
            <a:spLocks noChangeArrowheads="1"/>
          </p:cNvSpPr>
          <p:nvPr/>
        </p:nvSpPr>
        <p:spPr bwMode="auto">
          <a:xfrm>
            <a:off x="2368550" y="1895475"/>
            <a:ext cx="1397000" cy="1395413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6634" name="矩形 16"/>
          <p:cNvSpPr>
            <a:spLocks noChangeArrowheads="1"/>
          </p:cNvSpPr>
          <p:nvPr/>
        </p:nvSpPr>
        <p:spPr bwMode="auto">
          <a:xfrm>
            <a:off x="5453063" y="2022475"/>
            <a:ext cx="1027112" cy="10096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26635" name="直接连接符 29"/>
          <p:cNvCxnSpPr>
            <a:cxnSpLocks noChangeShapeType="1"/>
          </p:cNvCxnSpPr>
          <p:nvPr/>
        </p:nvCxnSpPr>
        <p:spPr bwMode="auto">
          <a:xfrm>
            <a:off x="6003925" y="2527300"/>
            <a:ext cx="692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6" name="椭圆 1"/>
          <p:cNvSpPr>
            <a:spLocks noChangeArrowheads="1"/>
          </p:cNvSpPr>
          <p:nvPr/>
        </p:nvSpPr>
        <p:spPr bwMode="auto">
          <a:xfrm>
            <a:off x="2368550" y="1892300"/>
            <a:ext cx="1397000" cy="1397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26637" name="直接连接符 6"/>
          <p:cNvCxnSpPr>
            <a:cxnSpLocks noChangeShapeType="1"/>
            <a:endCxn id="26636" idx="6"/>
          </p:cNvCxnSpPr>
          <p:nvPr/>
        </p:nvCxnSpPr>
        <p:spPr bwMode="auto">
          <a:xfrm flipV="1">
            <a:off x="3041650" y="2590800"/>
            <a:ext cx="7366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椭圆 3"/>
          <p:cNvSpPr>
            <a:spLocks noChangeArrowheads="1"/>
          </p:cNvSpPr>
          <p:nvPr/>
        </p:nvSpPr>
        <p:spPr bwMode="auto">
          <a:xfrm flipV="1">
            <a:off x="3028950" y="25542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6639" name="文本框 12"/>
          <p:cNvSpPr txBox="1">
            <a:spLocks noChangeArrowheads="1"/>
          </p:cNvSpPr>
          <p:nvPr/>
        </p:nvSpPr>
        <p:spPr bwMode="auto">
          <a:xfrm>
            <a:off x="3105150" y="2279650"/>
            <a:ext cx="785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=1m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0" name="椭圆 10"/>
          <p:cNvSpPr>
            <a:spLocks noChangeArrowheads="1"/>
          </p:cNvSpPr>
          <p:nvPr/>
        </p:nvSpPr>
        <p:spPr bwMode="auto">
          <a:xfrm flipV="1">
            <a:off x="5929313" y="248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26641" name="直接连接符 13"/>
          <p:cNvCxnSpPr>
            <a:cxnSpLocks noChangeShapeType="1"/>
            <a:endCxn id="26636" idx="6"/>
          </p:cNvCxnSpPr>
          <p:nvPr/>
        </p:nvCxnSpPr>
        <p:spPr bwMode="auto">
          <a:xfrm>
            <a:off x="5449888" y="2022475"/>
            <a:ext cx="1035050" cy="10112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2" name="直接连接符 14"/>
          <p:cNvCxnSpPr>
            <a:cxnSpLocks noChangeShapeType="1"/>
            <a:endCxn id="26636" idx="6"/>
          </p:cNvCxnSpPr>
          <p:nvPr/>
        </p:nvCxnSpPr>
        <p:spPr bwMode="auto">
          <a:xfrm flipH="1">
            <a:off x="5472113" y="2025650"/>
            <a:ext cx="1008062" cy="10080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3" name="文本框 28"/>
          <p:cNvSpPr txBox="1">
            <a:spLocks noChangeArrowheads="1"/>
          </p:cNvSpPr>
          <p:nvPr/>
        </p:nvSpPr>
        <p:spPr bwMode="auto">
          <a:xfrm>
            <a:off x="2481263" y="3382963"/>
            <a:ext cx="12033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外方内圆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44" name="文本框 32"/>
          <p:cNvSpPr txBox="1">
            <a:spLocks noChangeArrowheads="1"/>
          </p:cNvSpPr>
          <p:nvPr/>
        </p:nvSpPr>
        <p:spPr bwMode="auto">
          <a:xfrm>
            <a:off x="5443538" y="3279775"/>
            <a:ext cx="12049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外圆内方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45" name="文本框 2"/>
          <p:cNvSpPr txBox="1">
            <a:spLocks noChangeArrowheads="1"/>
          </p:cNvSpPr>
          <p:nvPr/>
        </p:nvSpPr>
        <p:spPr bwMode="auto">
          <a:xfrm>
            <a:off x="6067425" y="2220913"/>
            <a:ext cx="78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=1m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rot="600000">
            <a:off x="3835400" y="622300"/>
            <a:ext cx="4873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?</a:t>
            </a:r>
            <a:endParaRPr lang="en-US" altLang="zh-CN" sz="48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68688" y="720725"/>
            <a:ext cx="3549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和前面的结果完全一致。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6" grpId="0"/>
      <p:bldP spid="4" grpId="0"/>
      <p:bldP spid="4" grpId="1"/>
      <p:bldP spid="5" grpId="0"/>
    </p:bldLst>
  </p:timing>
</p:sld>
</file>

<file path=ppt/tags/tag1.xml><?xml version="1.0" encoding="utf-8"?>
<p:tagLst xmlns:p="http://schemas.openxmlformats.org/presentationml/2006/main">
  <p:tag name="ISLIDE.ADDREMOVEWATERMARK" val="Gdl5tlJc6A"/>
</p:tagLst>
</file>

<file path=ppt/tags/tag10.xml><?xml version="1.0" encoding="utf-8"?>
<p:tagLst xmlns:p="http://schemas.openxmlformats.org/presentationml/2006/main">
  <p:tag name="ISLIDE.ADDREMOVEWATERMARK" val="Gdl5tlJc6A"/>
</p:tagLst>
</file>

<file path=ppt/tags/tag11.xml><?xml version="1.0" encoding="utf-8"?>
<p:tagLst xmlns:p="http://schemas.openxmlformats.org/presentationml/2006/main">
  <p:tag name="ISLIDE.ADDREMOVEWATERMARK" val="hdpcbQetcm"/>
</p:tagLst>
</file>

<file path=ppt/tags/tag12.xml><?xml version="1.0" encoding="utf-8"?>
<p:tagLst xmlns:p="http://schemas.openxmlformats.org/presentationml/2006/main">
  <p:tag name="ISLIDE.ADDREMOVEWATERMARK" val="Gdl5tlJc6A"/>
</p:tagLst>
</file>

<file path=ppt/tags/tag13.xml><?xml version="1.0" encoding="utf-8"?>
<p:tagLst xmlns:p="http://schemas.openxmlformats.org/presentationml/2006/main">
  <p:tag name="ISLIDE.ADDREMOVEWATERMARK" val="hdpcbQetcm"/>
</p:tagLst>
</file>

<file path=ppt/tags/tag14.xml><?xml version="1.0" encoding="utf-8"?>
<p:tagLst xmlns:p="http://schemas.openxmlformats.org/presentationml/2006/main">
  <p:tag name="ISLIDE.ADDREMOVEWATERMARK" val="Gdl5tlJc6A"/>
</p:tagLst>
</file>

<file path=ppt/tags/tag15.xml><?xml version="1.0" encoding="utf-8"?>
<p:tagLst xmlns:p="http://schemas.openxmlformats.org/presentationml/2006/main">
  <p:tag name="ISLIDE.ADDREMOVEWATERMARK" val="hdpcbQetcm"/>
</p:tagLst>
</file>

<file path=ppt/tags/tag16.xml><?xml version="1.0" encoding="utf-8"?>
<p:tagLst xmlns:p="http://schemas.openxmlformats.org/presentationml/2006/main">
  <p:tag name="ISLIDE.ADDREMOVEWATERMARK" val="Gdl5tlJc6A"/>
</p:tagLst>
</file>

<file path=ppt/tags/tag17.xml><?xml version="1.0" encoding="utf-8"?>
<p:tagLst xmlns:p="http://schemas.openxmlformats.org/presentationml/2006/main">
  <p:tag name="ISLIDE.ADDREMOVEWATERMARK" val="hdpcbQetcm"/>
</p:tagLst>
</file>

<file path=ppt/tags/tag18.xml><?xml version="1.0" encoding="utf-8"?>
<p:tagLst xmlns:p="http://schemas.openxmlformats.org/presentationml/2006/main">
  <p:tag name="ISLIDE.ADDREMOVEWATERMARK" val="Gdl5tlJc6A"/>
</p:tagLst>
</file>

<file path=ppt/tags/tag19.xml><?xml version="1.0" encoding="utf-8"?>
<p:tagLst xmlns:p="http://schemas.openxmlformats.org/presentationml/2006/main">
  <p:tag name="ISLIDE.ADDREMOVEWATERMARK" val="hdpcbQetcm"/>
</p:tagLst>
</file>

<file path=ppt/tags/tag2.xml><?xml version="1.0" encoding="utf-8"?>
<p:tagLst xmlns:p="http://schemas.openxmlformats.org/presentationml/2006/main">
  <p:tag name="ISLIDE.ADDREMOVEWATERMARK" val="hdpcbQetcm"/>
</p:tagLst>
</file>

<file path=ppt/tags/tag20.xml><?xml version="1.0" encoding="utf-8"?>
<p:tagLst xmlns:p="http://schemas.openxmlformats.org/presentationml/2006/main">
  <p:tag name="ISLIDE.ADDREMOVEWATERMARK" val="Gdl5tlJc6A"/>
</p:tagLst>
</file>

<file path=ppt/tags/tag21.xml><?xml version="1.0" encoding="utf-8"?>
<p:tagLst xmlns:p="http://schemas.openxmlformats.org/presentationml/2006/main">
  <p:tag name="ISLIDE.ADDREMOVEWATERMARK" val="hdpcbQetcm"/>
</p:tagLst>
</file>

<file path=ppt/tags/tag22.xml><?xml version="1.0" encoding="utf-8"?>
<p:tagLst xmlns:p="http://schemas.openxmlformats.org/presentationml/2006/main">
  <p:tag name="ISLIDE.ADDREMOVEWATERMARK" val="Gdl5tlJc6A"/>
</p:tagLst>
</file>

<file path=ppt/tags/tag23.xml><?xml version="1.0" encoding="utf-8"?>
<p:tagLst xmlns:p="http://schemas.openxmlformats.org/presentationml/2006/main">
  <p:tag name="ISLIDE.ADDREMOVEWATERMARK" val="hdpcbQetcm"/>
</p:tagLst>
</file>

<file path=ppt/tags/tag24.xml><?xml version="1.0" encoding="utf-8"?>
<p:tagLst xmlns:p="http://schemas.openxmlformats.org/presentationml/2006/main">
  <p:tag name="ISLIDE.ADDREMOVEWATERMARK" val="Gdl5tlJc6A"/>
</p:tagLst>
</file>

<file path=ppt/tags/tag25.xml><?xml version="1.0" encoding="utf-8"?>
<p:tagLst xmlns:p="http://schemas.openxmlformats.org/presentationml/2006/main">
  <p:tag name="ISLIDE.ADDREMOVEWATERMARK" val="hdpcbQetcm"/>
</p:tagLst>
</file>

<file path=ppt/tags/tag26.xml><?xml version="1.0" encoding="utf-8"?>
<p:tagLst xmlns:p="http://schemas.openxmlformats.org/presentationml/2006/main">
  <p:tag name="ISLIDE.ADDREMOVEWATERMARK" val="Gdl5tlJc6A"/>
</p:tagLst>
</file>

<file path=ppt/tags/tag27.xml><?xml version="1.0" encoding="utf-8"?>
<p:tagLst xmlns:p="http://schemas.openxmlformats.org/presentationml/2006/main">
  <p:tag name="ISLIDE.ADDREMOVEWATERMARK" val="hdpcbQetcm"/>
</p:tagLst>
</file>

<file path=ppt/tags/tag28.xml><?xml version="1.0" encoding="utf-8"?>
<p:tagLst xmlns:p="http://schemas.openxmlformats.org/presentationml/2006/main">
  <p:tag name="ISLIDE.ADDREMOVEWATERMARK" val="Gdl5tlJc6A"/>
</p:tagLst>
</file>

<file path=ppt/tags/tag29.xml><?xml version="1.0" encoding="utf-8"?>
<p:tagLst xmlns:p="http://schemas.openxmlformats.org/presentationml/2006/main">
  <p:tag name="ISLIDE.ADDREMOVEWATERMARK" val="hdpcbQetcm"/>
</p:tagLst>
</file>

<file path=ppt/tags/tag3.xml><?xml version="1.0" encoding="utf-8"?>
<p:tagLst xmlns:p="http://schemas.openxmlformats.org/presentationml/2006/main">
  <p:tag name="ISLIDE.ADDREMOVEWATERMARK" val="Gdl5tlJc6A"/>
</p:tagLst>
</file>

<file path=ppt/tags/tag30.xml><?xml version="1.0" encoding="utf-8"?>
<p:tagLst xmlns:p="http://schemas.openxmlformats.org/presentationml/2006/main">
  <p:tag name="ISLIDE.ADDREMOVEWATERMARK" val="ndDjqKPMGN"/>
</p:tagLst>
</file>

<file path=ppt/tags/tag31.xml><?xml version="1.0" encoding="utf-8"?>
<p:tagLst xmlns:p="http://schemas.openxmlformats.org/presentationml/2006/main">
  <p:tag name="ISLIDE.ADDREMOVEWATERMARK" val="4J2DWMeMGz"/>
</p:tagLst>
</file>

<file path=ppt/tags/tag32.xml><?xml version="1.0" encoding="utf-8"?>
<p:tagLst xmlns:p="http://schemas.openxmlformats.org/presentationml/2006/main">
  <p:tag name="COMMONDATA" val="eyJoZGlkIjoiYzJmYmM0OTc5ZTFiNzBkNzQzODgwOGQyYTI1NDgyMGUifQ=="/>
</p:tagLst>
</file>

<file path=ppt/tags/tag4.xml><?xml version="1.0" encoding="utf-8"?>
<p:tagLst xmlns:p="http://schemas.openxmlformats.org/presentationml/2006/main">
  <p:tag name="ISLIDE.ADDREMOVEWATERMARK" val="hdpcbQetcm"/>
</p:tagLst>
</file>

<file path=ppt/tags/tag5.xml><?xml version="1.0" encoding="utf-8"?>
<p:tagLst xmlns:p="http://schemas.openxmlformats.org/presentationml/2006/main">
  <p:tag name="ISLIDE.ADDREMOVEWATERMARK" val="Gdl5tlJc6A"/>
</p:tagLst>
</file>

<file path=ppt/tags/tag6.xml><?xml version="1.0" encoding="utf-8"?>
<p:tagLst xmlns:p="http://schemas.openxmlformats.org/presentationml/2006/main">
  <p:tag name="ISLIDE.ADDREMOVEWATERMARK" val="hdpcbQetcm"/>
</p:tagLst>
</file>

<file path=ppt/tags/tag7.xml><?xml version="1.0" encoding="utf-8"?>
<p:tagLst xmlns:p="http://schemas.openxmlformats.org/presentationml/2006/main">
  <p:tag name="ISLIDE.ADDREMOVEWATERMARK" val="Gdl5tlJc6A"/>
</p:tagLst>
</file>

<file path=ppt/tags/tag8.xml><?xml version="1.0" encoding="utf-8"?>
<p:tagLst xmlns:p="http://schemas.openxmlformats.org/presentationml/2006/main">
  <p:tag name="ISLIDE.ADDREMOVEWATERMARK" val="hdpcbQetcm"/>
</p:tagLst>
</file>

<file path=ppt/tags/tag9.xml><?xml version="1.0" encoding="utf-8"?>
<p:tagLst xmlns:p="http://schemas.openxmlformats.org/presentationml/2006/main">
  <p:tag name="ISLIDE.ADDREMOVEWATERMARK" val="Gdl5tlJc6A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2823</Words>
  <Application>WPS 演示</Application>
  <PresentationFormat>全屏显示(16:9)</PresentationFormat>
  <Paragraphs>411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幼圆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662</cp:revision>
  <dcterms:created xsi:type="dcterms:W3CDTF">2008-03-19T06:41:00Z</dcterms:created>
  <dcterms:modified xsi:type="dcterms:W3CDTF">2023-09-06T13:04:21Z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F2C746D404BA46BD9075B1C9250ADD78_12</vt:lpwstr>
  </property>
</Properties>
</file>