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19"/>
  </p:notesMasterIdLst>
  <p:sldIdLst>
    <p:sldId id="260" r:id="rId2"/>
    <p:sldId id="277" r:id="rId3"/>
    <p:sldId id="278" r:id="rId4"/>
    <p:sldId id="279" r:id="rId5"/>
    <p:sldId id="281" r:id="rId6"/>
    <p:sldId id="282" r:id="rId7"/>
    <p:sldId id="280" r:id="rId8"/>
    <p:sldId id="283" r:id="rId9"/>
    <p:sldId id="286" r:id="rId10"/>
    <p:sldId id="287" r:id="rId11"/>
    <p:sldId id="288" r:id="rId12"/>
    <p:sldId id="284" r:id="rId13"/>
    <p:sldId id="285" r:id="rId14"/>
    <p:sldId id="289" r:id="rId15"/>
    <p:sldId id="295" r:id="rId16"/>
    <p:sldId id="290" r:id="rId17"/>
    <p:sldId id="291" r:id="rId18"/>
  </p:sldIdLst>
  <p:sldSz cx="9144000" cy="5143500" type="screen16x9"/>
  <p:notesSz cx="6858000" cy="9144000"/>
  <p:defaultTextStyle>
    <a:defPPr>
      <a:defRPr lang="zh-CN"/>
    </a:defPPr>
    <a:lvl1pPr algn="l" defTabSz="91281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黑体" panose="02010609060101010101" pitchFamily="49" charset="-122"/>
        <a:cs typeface="+mn-cs"/>
      </a:defRPr>
    </a:lvl1pPr>
    <a:lvl2pPr marL="455613" indent="1588" algn="l" defTabSz="91281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黑体" panose="02010609060101010101" pitchFamily="49" charset="-122"/>
        <a:cs typeface="+mn-cs"/>
      </a:defRPr>
    </a:lvl2pPr>
    <a:lvl3pPr marL="912813" indent="1588" algn="l" defTabSz="91281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黑体" panose="02010609060101010101" pitchFamily="49" charset="-122"/>
        <a:cs typeface="+mn-cs"/>
      </a:defRPr>
    </a:lvl3pPr>
    <a:lvl4pPr marL="1370013" indent="1588" algn="l" defTabSz="91281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黑体" panose="02010609060101010101" pitchFamily="49" charset="-122"/>
        <a:cs typeface="+mn-cs"/>
      </a:defRPr>
    </a:lvl4pPr>
    <a:lvl5pPr marL="1827213" indent="1588" algn="l" defTabSz="91281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黑体" panose="02010609060101010101" pitchFamily="49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黑体" panose="02010609060101010101" pitchFamily="49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黑体" panose="02010609060101010101" pitchFamily="49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黑体" panose="02010609060101010101" pitchFamily="49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黑体" panose="02010609060101010101" pitchFamily="49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311A"/>
    <a:srgbClr val="0E2D07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中度样式 1 - 强调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591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701" y="8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6878846B-A41F-4792-AC45-1E821F36F6C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14378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D375FD1F-9FB3-44F5-A159-B2BB7B3BB935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914378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BB5A0C3D-2954-477E-B65B-369782FD9684}" type="datetimeFigureOut">
              <a:rPr lang="zh-CN" altLang="en-US"/>
              <a:pPr>
                <a:defRPr/>
              </a:pPr>
              <a:t>2023/2/12</a:t>
            </a:fld>
            <a:endParaRPr lang="zh-CN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1A515CFD-45EA-4723-8B67-E5E29C9CA9E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545B1378-EEF8-45FE-8D35-2A151FE568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/>
              <a:t>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09326E72-612C-47C2-877F-2F7871D1098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14378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48B5BCD8-01B6-4A3F-9E94-4FCA9673FE6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等线" panose="02010600030101010101" pitchFamily="2" charset="-122"/>
                <a:ea typeface="等线" panose="02010600030101010101" pitchFamily="2" charset="-122"/>
              </a:defRPr>
            </a:lvl1pPr>
          </a:lstStyle>
          <a:p>
            <a:pPr>
              <a:defRPr/>
            </a:pPr>
            <a:fld id="{5BB7AAAF-07D1-40C3-B000-E44D4CD4548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56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28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00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7213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943" algn="l" defTabSz="9143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132" algn="l" defTabSz="9143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9143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9143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自定义版式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25">
            <a:extLst>
              <a:ext uri="{FF2B5EF4-FFF2-40B4-BE49-F238E27FC236}">
                <a16:creationId xmlns:a16="http://schemas.microsoft.com/office/drawing/2014/main" id="{723FD72B-05C6-4F8E-A750-D659F51BAC9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0"/>
            <a:ext cx="9147175" cy="514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4230746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自定义版式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25">
            <a:extLst>
              <a:ext uri="{FF2B5EF4-FFF2-40B4-BE49-F238E27FC236}">
                <a16:creationId xmlns:a16="http://schemas.microsoft.com/office/drawing/2014/main" id="{0F884D55-597D-4EB7-8ABE-18EBBAE2CB0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0"/>
            <a:ext cx="9147175" cy="514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矩形 2">
            <a:extLst>
              <a:ext uri="{FF2B5EF4-FFF2-40B4-BE49-F238E27FC236}">
                <a16:creationId xmlns:a16="http://schemas.microsoft.com/office/drawing/2014/main" id="{151F5E3F-3112-4EDC-B735-CF30F0FC5E4E}"/>
              </a:ext>
            </a:extLst>
          </p:cNvPr>
          <p:cNvSpPr/>
          <p:nvPr userDrawn="1"/>
        </p:nvSpPr>
        <p:spPr>
          <a:xfrm>
            <a:off x="0" y="449263"/>
            <a:ext cx="9144000" cy="42433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559499BB-063F-48E3-B36B-854A441AA561}"/>
              </a:ext>
            </a:extLst>
          </p:cNvPr>
          <p:cNvSpPr/>
          <p:nvPr userDrawn="1"/>
        </p:nvSpPr>
        <p:spPr>
          <a:xfrm>
            <a:off x="0" y="449263"/>
            <a:ext cx="9144000" cy="76200"/>
          </a:xfrm>
          <a:prstGeom prst="rect">
            <a:avLst/>
          </a:prstGeom>
          <a:solidFill>
            <a:srgbClr val="E9A6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DCAEC22E-4563-42ED-BE1A-45F589009F21}"/>
              </a:ext>
            </a:extLst>
          </p:cNvPr>
          <p:cNvSpPr/>
          <p:nvPr userDrawn="1"/>
        </p:nvSpPr>
        <p:spPr>
          <a:xfrm>
            <a:off x="-3175" y="4654550"/>
            <a:ext cx="9144000" cy="76200"/>
          </a:xfrm>
          <a:prstGeom prst="rect">
            <a:avLst/>
          </a:prstGeom>
          <a:solidFill>
            <a:srgbClr val="E9A6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0960456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自定义版式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25">
            <a:extLst>
              <a:ext uri="{FF2B5EF4-FFF2-40B4-BE49-F238E27FC236}">
                <a16:creationId xmlns:a16="http://schemas.microsoft.com/office/drawing/2014/main" id="{198BF370-8C8A-478D-B266-BD22C238AB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0"/>
            <a:ext cx="9147175" cy="514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圆角矩形 8">
            <a:extLst>
              <a:ext uri="{FF2B5EF4-FFF2-40B4-BE49-F238E27FC236}">
                <a16:creationId xmlns:a16="http://schemas.microsoft.com/office/drawing/2014/main" id="{F99619B3-5898-4BFB-89E0-D3D0110150DC}"/>
              </a:ext>
            </a:extLst>
          </p:cNvPr>
          <p:cNvSpPr/>
          <p:nvPr userDrawn="1"/>
        </p:nvSpPr>
        <p:spPr>
          <a:xfrm>
            <a:off x="196850" y="184150"/>
            <a:ext cx="8747125" cy="4773613"/>
          </a:xfrm>
          <a:prstGeom prst="roundRect">
            <a:avLst>
              <a:gd name="adj" fmla="val 8696"/>
            </a:avLst>
          </a:prstGeom>
          <a:solidFill>
            <a:schemeClr val="bg1"/>
          </a:solidFill>
          <a:ln w="38100">
            <a:solidFill>
              <a:srgbClr val="E9A6A4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1726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blipFill dpi="0" rotWithShape="0">
          <a:blip r:embed="rId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图片 4">
            <a:extLst>
              <a:ext uri="{FF2B5EF4-FFF2-40B4-BE49-F238E27FC236}">
                <a16:creationId xmlns:a16="http://schemas.microsoft.com/office/drawing/2014/main" id="{1B9E8437-58A4-44BF-B077-1762D2A9142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标题 1">
            <a:extLst>
              <a:ext uri="{FF2B5EF4-FFF2-40B4-BE49-F238E27FC236}">
                <a16:creationId xmlns:a16="http://schemas.microsoft.com/office/drawing/2014/main" id="{90F4D42E-97BA-4CF3-A40F-6EBA76C1BDB9}"/>
              </a:ext>
            </a:extLst>
          </p:cNvPr>
          <p:cNvSpPr txBox="1">
            <a:spLocks/>
          </p:cNvSpPr>
          <p:nvPr userDrawn="1"/>
        </p:nvSpPr>
        <p:spPr>
          <a:xfrm>
            <a:off x="676275" y="798513"/>
            <a:ext cx="7772400" cy="1400175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  <a:ea typeface="黑体" panose="02010600030101010101" pitchFamily="49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  <a:ea typeface="黑体" panose="02010600030101010101" pitchFamily="49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  <a:ea typeface="黑体" panose="02010600030101010101" pitchFamily="49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  <a:ea typeface="黑体" panose="02010600030101010101" pitchFamily="49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  <a:ea typeface="黑体" panose="02010600030101010101" pitchFamily="49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  <a:ea typeface="黑体" panose="02010600030101010101" pitchFamily="49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  <a:ea typeface="黑体" panose="02010600030101010101" pitchFamily="49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  <a:ea typeface="黑体" panose="02010600030101010101" pitchFamily="49" charset="-122"/>
              </a:defRPr>
            </a:lvl9pPr>
          </a:lstStyle>
          <a:p>
            <a:pPr>
              <a:defRPr/>
            </a:pPr>
            <a:r>
              <a:rPr lang="zh-CN" altLang="en-US" noProof="1"/>
              <a:t>单击此处编辑母版标题样式</a:t>
            </a:r>
          </a:p>
        </p:txBody>
      </p:sp>
      <p:sp>
        <p:nvSpPr>
          <p:cNvPr id="4" name="副标题 2">
            <a:extLst>
              <a:ext uri="{FF2B5EF4-FFF2-40B4-BE49-F238E27FC236}">
                <a16:creationId xmlns:a16="http://schemas.microsoft.com/office/drawing/2014/main" id="{D9CD90E2-7301-4E56-9B42-0F73D530E190}"/>
              </a:ext>
            </a:extLst>
          </p:cNvPr>
          <p:cNvSpPr txBox="1">
            <a:spLocks/>
          </p:cNvSpPr>
          <p:nvPr userDrawn="1"/>
        </p:nvSpPr>
        <p:spPr>
          <a:xfrm>
            <a:off x="1362075" y="2087563"/>
            <a:ext cx="6400800" cy="665162"/>
          </a:xfrm>
          <a:prstGeom prst="rect">
            <a:avLst/>
          </a:prstGeom>
        </p:spPr>
        <p:txBody>
          <a:bodyPr anchor="ctr"/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 b="1" kern="1200">
                <a:solidFill>
                  <a:schemeClr val="tx1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zh-CN" altLang="en-US" noProof="1"/>
              <a:t>单击此处编辑母版副标题样式</a:t>
            </a:r>
          </a:p>
        </p:txBody>
      </p:sp>
      <p:pic>
        <p:nvPicPr>
          <p:cNvPr id="1029" name="图片 7">
            <a:extLst>
              <a:ext uri="{FF2B5EF4-FFF2-40B4-BE49-F238E27FC236}">
                <a16:creationId xmlns:a16="http://schemas.microsoft.com/office/drawing/2014/main" id="{61633F59-DF8C-43B2-98AD-56C83A703F1A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矩形 6">
            <a:extLst>
              <a:ext uri="{FF2B5EF4-FFF2-40B4-BE49-F238E27FC236}">
                <a16:creationId xmlns:a16="http://schemas.microsoft.com/office/drawing/2014/main" id="{24723F20-4E24-40DD-A170-CE06376CD4E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lnSpc>
                <a:spcPct val="120000"/>
              </a:lnSpc>
              <a:defRPr/>
            </a:pPr>
            <a:endParaRPr lang="zh-CN" altLang="en-US" sz="3200" b="1">
              <a:solidFill>
                <a:srgbClr val="1C1C1C"/>
              </a:solidFill>
              <a:latin typeface="宋体" panose="02010600030101010101" pitchFamily="2" charset="-122"/>
            </a:endParaRPr>
          </a:p>
        </p:txBody>
      </p:sp>
      <p:pic>
        <p:nvPicPr>
          <p:cNvPr id="1031" name="图片 1">
            <a:extLst>
              <a:ext uri="{FF2B5EF4-FFF2-40B4-BE49-F238E27FC236}">
                <a16:creationId xmlns:a16="http://schemas.microsoft.com/office/drawing/2014/main" id="{FBF50593-7A1C-48D6-9707-8621D691C50F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19" t="23634" r="3419" b="23878"/>
          <a:stretch>
            <a:fillRect/>
          </a:stretch>
        </p:blipFill>
        <p:spPr bwMode="auto">
          <a:xfrm>
            <a:off x="-9525" y="-9525"/>
            <a:ext cx="9163050" cy="5159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Times New Roman" panose="02020603050405020304" pitchFamily="18" charset="0"/>
          <a:ea typeface="黑体" panose="02010600030101010101" pitchFamily="49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Times New Roman" panose="02020603050405020304" pitchFamily="18" charset="0"/>
          <a:ea typeface="黑体" panose="02010600030101010101" pitchFamily="49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Times New Roman" panose="02020603050405020304" pitchFamily="18" charset="0"/>
          <a:ea typeface="黑体" panose="02010600030101010101" pitchFamily="49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Times New Roman" panose="02020603050405020304" pitchFamily="18" charset="0"/>
          <a:ea typeface="黑体" panose="02010600030101010101" pitchFamily="49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Times New Roman" panose="02020603050405020304" pitchFamily="18" charset="0"/>
          <a:ea typeface="黑体" panose="02010600030101010101" pitchFamily="49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Times New Roman" panose="02020603050405020304" pitchFamily="18" charset="0"/>
          <a:ea typeface="黑体" panose="02010600030101010101" pitchFamily="49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Times New Roman" panose="02020603050405020304" pitchFamily="18" charset="0"/>
          <a:ea typeface="黑体" panose="02010600030101010101" pitchFamily="49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Times New Roman" panose="02020603050405020304" pitchFamily="18" charset="0"/>
          <a:ea typeface="黑体" panose="02010600030101010101" pitchFamily="49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13" Type="http://schemas.openxmlformats.org/officeDocument/2006/relationships/image" Target="../media/image16.wmf"/><Relationship Id="rId3" Type="http://schemas.openxmlformats.org/officeDocument/2006/relationships/image" Target="../media/image11.wmf"/><Relationship Id="rId7" Type="http://schemas.openxmlformats.org/officeDocument/2006/relationships/image" Target="../media/image13.wmf"/><Relationship Id="rId12" Type="http://schemas.openxmlformats.org/officeDocument/2006/relationships/oleObject" Target="../embeddings/oleObject11.bin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.bin"/><Relationship Id="rId11" Type="http://schemas.openxmlformats.org/officeDocument/2006/relationships/image" Target="../media/image15.wmf"/><Relationship Id="rId5" Type="http://schemas.openxmlformats.org/officeDocument/2006/relationships/image" Target="../media/image12.wmf"/><Relationship Id="rId10" Type="http://schemas.openxmlformats.org/officeDocument/2006/relationships/oleObject" Target="../embeddings/oleObject10.bin"/><Relationship Id="rId4" Type="http://schemas.openxmlformats.org/officeDocument/2006/relationships/oleObject" Target="../embeddings/oleObject7.bin"/><Relationship Id="rId9" Type="http://schemas.openxmlformats.org/officeDocument/2006/relationships/image" Target="../media/image14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13" Type="http://schemas.openxmlformats.org/officeDocument/2006/relationships/image" Target="../media/image22.wmf"/><Relationship Id="rId3" Type="http://schemas.openxmlformats.org/officeDocument/2006/relationships/image" Target="../media/image17.wmf"/><Relationship Id="rId7" Type="http://schemas.openxmlformats.org/officeDocument/2006/relationships/image" Target="../media/image19.wmf"/><Relationship Id="rId12" Type="http://schemas.openxmlformats.org/officeDocument/2006/relationships/oleObject" Target="../embeddings/oleObject17.bin"/><Relationship Id="rId2" Type="http://schemas.openxmlformats.org/officeDocument/2006/relationships/oleObject" Target="../embeddings/oleObject12.bin"/><Relationship Id="rId1" Type="http://schemas.openxmlformats.org/officeDocument/2006/relationships/slideLayout" Target="../slideLayouts/slideLayout3.xml"/><Relationship Id="rId6" Type="http://schemas.openxmlformats.org/officeDocument/2006/relationships/oleObject" Target="../embeddings/oleObject14.bin"/><Relationship Id="rId11" Type="http://schemas.openxmlformats.org/officeDocument/2006/relationships/image" Target="../media/image21.wmf"/><Relationship Id="rId5" Type="http://schemas.openxmlformats.org/officeDocument/2006/relationships/image" Target="../media/image18.wmf"/><Relationship Id="rId15" Type="http://schemas.openxmlformats.org/officeDocument/2006/relationships/image" Target="../media/image23.wmf"/><Relationship Id="rId10" Type="http://schemas.openxmlformats.org/officeDocument/2006/relationships/oleObject" Target="../embeddings/oleObject16.bin"/><Relationship Id="rId4" Type="http://schemas.openxmlformats.org/officeDocument/2006/relationships/oleObject" Target="../embeddings/oleObject13.bin"/><Relationship Id="rId9" Type="http://schemas.openxmlformats.org/officeDocument/2006/relationships/image" Target="../media/image20.wmf"/><Relationship Id="rId14" Type="http://schemas.openxmlformats.org/officeDocument/2006/relationships/oleObject" Target="../embeddings/oleObject18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3" Type="http://schemas.openxmlformats.org/officeDocument/2006/relationships/image" Target="../media/image24.wmf"/><Relationship Id="rId7" Type="http://schemas.openxmlformats.org/officeDocument/2006/relationships/image" Target="../media/image26.wmf"/><Relationship Id="rId2" Type="http://schemas.openxmlformats.org/officeDocument/2006/relationships/oleObject" Target="../embeddings/oleObject1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1.bin"/><Relationship Id="rId5" Type="http://schemas.openxmlformats.org/officeDocument/2006/relationships/image" Target="../media/image25.wmf"/><Relationship Id="rId4" Type="http://schemas.openxmlformats.org/officeDocument/2006/relationships/oleObject" Target="../embeddings/oleObject20.bin"/><Relationship Id="rId9" Type="http://schemas.openxmlformats.org/officeDocument/2006/relationships/image" Target="../media/image27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2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7" Type="http://schemas.openxmlformats.org/officeDocument/2006/relationships/image" Target="../media/image10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4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标题 5">
            <a:extLst>
              <a:ext uri="{FF2B5EF4-FFF2-40B4-BE49-F238E27FC236}">
                <a16:creationId xmlns:a16="http://schemas.microsoft.com/office/drawing/2014/main" id="{596AD27B-002A-4AF8-A73C-A3516B42AD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96814" y="1711325"/>
            <a:ext cx="4502748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/>
            <a:r>
              <a:rPr lang="zh-CN" altLang="en-US" sz="4400" b="1" dirty="0"/>
              <a:t>练习十四</a:t>
            </a:r>
          </a:p>
        </p:txBody>
      </p:sp>
      <p:sp>
        <p:nvSpPr>
          <p:cNvPr id="9219" name="标题 5">
            <a:extLst>
              <a:ext uri="{FF2B5EF4-FFF2-40B4-BE49-F238E27FC236}">
                <a16:creationId xmlns:a16="http://schemas.microsoft.com/office/drawing/2014/main" id="{2F84F54A-D2EF-400D-91FA-42E3A6F7EE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4934" y="2511425"/>
            <a:ext cx="4846508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algn="ctr"/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（选自教材</a:t>
            </a:r>
            <a:r>
              <a:rPr lang="en-US" altLang="zh-CN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P73-P74</a:t>
            </a: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练习十四）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文本框 1">
            <a:extLst>
              <a:ext uri="{FF2B5EF4-FFF2-40B4-BE49-F238E27FC236}">
                <a16:creationId xmlns:a16="http://schemas.microsoft.com/office/drawing/2014/main" id="{47923D84-E836-4711-B45B-FE57976F7C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7813" y="984322"/>
            <a:ext cx="8493125" cy="14761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3200" b="1" dirty="0"/>
              <a:t>（</a:t>
            </a:r>
            <a:r>
              <a:rPr lang="en-US" altLang="zh-CN" sz="3200" b="1" dirty="0"/>
              <a:t>3</a:t>
            </a:r>
            <a:r>
              <a:rPr lang="zh-CN" altLang="en-US" sz="3200" b="1" dirty="0"/>
              <a:t>）这些两位数中，哪些是</a:t>
            </a:r>
            <a:r>
              <a:rPr lang="en-US" altLang="zh-CN" sz="3200" b="1" dirty="0"/>
              <a:t>2</a:t>
            </a:r>
            <a:r>
              <a:rPr lang="zh-CN" altLang="en-US" sz="3200" b="1" dirty="0"/>
              <a:t>的倍数？哪些是</a:t>
            </a:r>
            <a:r>
              <a:rPr lang="en-US" altLang="zh-CN" sz="3200" b="1" dirty="0"/>
              <a:t>3</a:t>
            </a:r>
            <a:r>
              <a:rPr lang="zh-CN" altLang="en-US" sz="3200" b="1" dirty="0"/>
              <a:t>的倍数？哪些是</a:t>
            </a:r>
            <a:r>
              <a:rPr lang="en-US" altLang="zh-CN" sz="3200" b="1" dirty="0"/>
              <a:t>5</a:t>
            </a:r>
            <a:r>
              <a:rPr lang="zh-CN" altLang="en-US" sz="3200" b="1" dirty="0"/>
              <a:t>的倍数？</a:t>
            </a: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F0B5857D-3B7D-4245-B9A2-6FF866CEA6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12863" y="2382838"/>
            <a:ext cx="6794500" cy="627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>
              <a:lnSpc>
                <a:spcPct val="120000"/>
              </a:lnSpc>
            </a:pPr>
            <a:r>
              <a:rPr lang="en-US" altLang="zh-CN" sz="3200" b="1" dirty="0">
                <a:solidFill>
                  <a:srgbClr val="FF0000"/>
                </a:solidFill>
              </a:rPr>
              <a:t>2</a:t>
            </a:r>
            <a:r>
              <a:rPr lang="zh-CN" altLang="en-US" sz="3200" b="1" dirty="0">
                <a:solidFill>
                  <a:srgbClr val="FF0000"/>
                </a:solidFill>
              </a:rPr>
              <a:t>的倍数：</a:t>
            </a:r>
            <a:r>
              <a:rPr lang="en-US" altLang="zh-CN" sz="3200" b="1" dirty="0">
                <a:solidFill>
                  <a:srgbClr val="FF0000"/>
                </a:solidFill>
              </a:rPr>
              <a:t>24</a:t>
            </a:r>
            <a:r>
              <a:rPr lang="zh-CN" altLang="en-US" sz="3200" b="1" dirty="0">
                <a:solidFill>
                  <a:srgbClr val="FF0000"/>
                </a:solidFill>
              </a:rPr>
              <a:t>，</a:t>
            </a:r>
            <a:r>
              <a:rPr lang="en-US" altLang="zh-CN" sz="3200" b="1" dirty="0">
                <a:solidFill>
                  <a:srgbClr val="FF0000"/>
                </a:solidFill>
              </a:rPr>
              <a:t>32</a:t>
            </a:r>
            <a:r>
              <a:rPr lang="zh-CN" altLang="en-US" sz="3200" b="1" dirty="0">
                <a:solidFill>
                  <a:srgbClr val="FF0000"/>
                </a:solidFill>
              </a:rPr>
              <a:t>，</a:t>
            </a:r>
            <a:r>
              <a:rPr lang="en-US" altLang="zh-CN" sz="3200" b="1" dirty="0">
                <a:solidFill>
                  <a:srgbClr val="FF0000"/>
                </a:solidFill>
              </a:rPr>
              <a:t>34</a:t>
            </a:r>
            <a:r>
              <a:rPr lang="zh-CN" altLang="en-US" sz="3200" b="1" dirty="0">
                <a:solidFill>
                  <a:srgbClr val="FF0000"/>
                </a:solidFill>
              </a:rPr>
              <a:t>，</a:t>
            </a:r>
            <a:r>
              <a:rPr lang="en-US" altLang="zh-CN" sz="3200" b="1" dirty="0">
                <a:solidFill>
                  <a:srgbClr val="FF0000"/>
                </a:solidFill>
              </a:rPr>
              <a:t>42</a:t>
            </a:r>
            <a:r>
              <a:rPr lang="zh-CN" altLang="en-US" sz="3200" b="1" dirty="0">
                <a:solidFill>
                  <a:srgbClr val="FF0000"/>
                </a:solidFill>
              </a:rPr>
              <a:t>，</a:t>
            </a:r>
            <a:r>
              <a:rPr lang="en-US" altLang="zh-CN" sz="3200" b="1" dirty="0">
                <a:solidFill>
                  <a:srgbClr val="FF0000"/>
                </a:solidFill>
              </a:rPr>
              <a:t>52</a:t>
            </a:r>
            <a:r>
              <a:rPr lang="zh-CN" altLang="en-US" sz="3200" b="1" dirty="0">
                <a:solidFill>
                  <a:srgbClr val="FF0000"/>
                </a:solidFill>
              </a:rPr>
              <a:t>，</a:t>
            </a:r>
            <a:r>
              <a:rPr lang="en-US" altLang="zh-CN" sz="3200" b="1" dirty="0">
                <a:solidFill>
                  <a:srgbClr val="FF0000"/>
                </a:solidFill>
              </a:rPr>
              <a:t>54</a:t>
            </a:r>
            <a:endParaRPr lang="zh-CN" altLang="en-US" sz="3200" b="1" dirty="0">
              <a:solidFill>
                <a:srgbClr val="FF0000"/>
              </a:solidFill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5819AD36-6E9B-4E6C-A4AB-9F65029621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12863" y="3067050"/>
            <a:ext cx="6794500" cy="627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>
              <a:lnSpc>
                <a:spcPct val="120000"/>
              </a:lnSpc>
            </a:pPr>
            <a:r>
              <a:rPr lang="en-US" altLang="zh-CN" sz="3200" b="1">
                <a:solidFill>
                  <a:srgbClr val="FF0000"/>
                </a:solidFill>
              </a:rPr>
              <a:t>3</a:t>
            </a:r>
            <a:r>
              <a:rPr lang="zh-CN" altLang="en-US" sz="3200" b="1">
                <a:solidFill>
                  <a:srgbClr val="FF0000"/>
                </a:solidFill>
              </a:rPr>
              <a:t>的倍数：</a:t>
            </a:r>
            <a:r>
              <a:rPr lang="en-US" altLang="zh-CN" sz="3200" b="1">
                <a:solidFill>
                  <a:srgbClr val="FF0000"/>
                </a:solidFill>
              </a:rPr>
              <a:t>24</a:t>
            </a:r>
            <a:r>
              <a:rPr lang="zh-CN" altLang="en-US" sz="3200" b="1">
                <a:solidFill>
                  <a:srgbClr val="FF0000"/>
                </a:solidFill>
              </a:rPr>
              <a:t>，</a:t>
            </a:r>
            <a:r>
              <a:rPr lang="en-US" altLang="zh-CN" sz="3200" b="1">
                <a:solidFill>
                  <a:srgbClr val="FF0000"/>
                </a:solidFill>
              </a:rPr>
              <a:t>42</a:t>
            </a:r>
            <a:r>
              <a:rPr lang="zh-CN" altLang="en-US" sz="3200" b="1">
                <a:solidFill>
                  <a:srgbClr val="FF0000"/>
                </a:solidFill>
              </a:rPr>
              <a:t>，</a:t>
            </a:r>
            <a:r>
              <a:rPr lang="en-US" altLang="zh-CN" sz="3200" b="1">
                <a:solidFill>
                  <a:srgbClr val="FF0000"/>
                </a:solidFill>
              </a:rPr>
              <a:t>45</a:t>
            </a:r>
            <a:r>
              <a:rPr lang="zh-CN" altLang="en-US" sz="3200" b="1">
                <a:solidFill>
                  <a:srgbClr val="FF0000"/>
                </a:solidFill>
              </a:rPr>
              <a:t>，</a:t>
            </a:r>
            <a:r>
              <a:rPr lang="en-US" altLang="zh-CN" sz="3200" b="1">
                <a:solidFill>
                  <a:srgbClr val="FF0000"/>
                </a:solidFill>
              </a:rPr>
              <a:t>54</a:t>
            </a:r>
            <a:endParaRPr lang="zh-CN" altLang="en-US" sz="3200" b="1">
              <a:solidFill>
                <a:srgbClr val="FF0000"/>
              </a:solidFill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1DD93BE8-6161-4250-AD09-4944477216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12863" y="3749675"/>
            <a:ext cx="4527550" cy="627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>
              <a:lnSpc>
                <a:spcPct val="120000"/>
              </a:lnSpc>
            </a:pPr>
            <a:r>
              <a:rPr lang="en-US" altLang="zh-CN" sz="3200" b="1">
                <a:solidFill>
                  <a:srgbClr val="FF0000"/>
                </a:solidFill>
              </a:rPr>
              <a:t>5</a:t>
            </a:r>
            <a:r>
              <a:rPr lang="zh-CN" altLang="en-US" sz="3200" b="1">
                <a:solidFill>
                  <a:srgbClr val="FF0000"/>
                </a:solidFill>
              </a:rPr>
              <a:t>的倍数：</a:t>
            </a:r>
            <a:r>
              <a:rPr lang="en-US" altLang="zh-CN" sz="3200" b="1">
                <a:solidFill>
                  <a:srgbClr val="FF0000"/>
                </a:solidFill>
              </a:rPr>
              <a:t>25</a:t>
            </a:r>
            <a:r>
              <a:rPr lang="zh-CN" altLang="en-US" sz="3200" b="1">
                <a:solidFill>
                  <a:srgbClr val="FF0000"/>
                </a:solidFill>
              </a:rPr>
              <a:t>，</a:t>
            </a:r>
            <a:r>
              <a:rPr lang="en-US" altLang="zh-CN" sz="3200" b="1">
                <a:solidFill>
                  <a:srgbClr val="FF0000"/>
                </a:solidFill>
              </a:rPr>
              <a:t>35</a:t>
            </a:r>
            <a:r>
              <a:rPr lang="zh-CN" altLang="en-US" sz="3200" b="1">
                <a:solidFill>
                  <a:srgbClr val="FF0000"/>
                </a:solidFill>
              </a:rPr>
              <a:t>，</a:t>
            </a:r>
            <a:r>
              <a:rPr lang="en-US" altLang="zh-CN" sz="3200" b="1">
                <a:solidFill>
                  <a:srgbClr val="FF0000"/>
                </a:solidFill>
              </a:rPr>
              <a:t>45</a:t>
            </a:r>
            <a:endParaRPr lang="zh-CN" altLang="en-US" sz="3200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文本框 1">
            <a:extLst>
              <a:ext uri="{FF2B5EF4-FFF2-40B4-BE49-F238E27FC236}">
                <a16:creationId xmlns:a16="http://schemas.microsoft.com/office/drawing/2014/main" id="{4BD658FF-6462-4C3B-996F-E2B2F75658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7413" y="1528345"/>
            <a:ext cx="7404100" cy="14761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3200" b="1"/>
              <a:t>（</a:t>
            </a:r>
            <a:r>
              <a:rPr lang="en-US" altLang="zh-CN" sz="3200" b="1"/>
              <a:t>4</a:t>
            </a:r>
            <a:r>
              <a:rPr lang="zh-CN" altLang="en-US" sz="3200" b="1"/>
              <a:t>）这些两位数中，</a:t>
            </a:r>
            <a:r>
              <a:rPr lang="en-US" altLang="zh-CN" sz="3200" b="1"/>
              <a:t>2</a:t>
            </a:r>
            <a:r>
              <a:rPr lang="zh-CN" altLang="en-US" sz="3200" b="1"/>
              <a:t>和</a:t>
            </a:r>
            <a:r>
              <a:rPr lang="en-US" altLang="zh-CN" sz="3200" b="1"/>
              <a:t>3</a:t>
            </a:r>
            <a:r>
              <a:rPr lang="zh-CN" altLang="en-US" sz="3200" b="1"/>
              <a:t>的公倍数是</a:t>
            </a:r>
            <a:r>
              <a:rPr lang="en-US" altLang="zh-CN" sz="3200" b="1"/>
              <a:t>___________</a:t>
            </a:r>
            <a:r>
              <a:rPr lang="zh-CN" altLang="en-US" sz="3200" b="1"/>
              <a:t>，</a:t>
            </a:r>
            <a:r>
              <a:rPr lang="en-US" altLang="zh-CN" sz="3200" b="1"/>
              <a:t>3</a:t>
            </a:r>
            <a:r>
              <a:rPr lang="zh-CN" altLang="en-US" sz="3200" b="1"/>
              <a:t>和</a:t>
            </a:r>
            <a:r>
              <a:rPr lang="en-US" altLang="zh-CN" sz="3200" b="1"/>
              <a:t>5</a:t>
            </a:r>
            <a:r>
              <a:rPr lang="zh-CN" altLang="en-US" sz="3200" b="1"/>
              <a:t>的公倍数是</a:t>
            </a:r>
            <a:r>
              <a:rPr lang="en-US" altLang="zh-CN" sz="3200" b="1"/>
              <a:t>______</a:t>
            </a:r>
            <a:r>
              <a:rPr lang="zh-CN" altLang="en-US" sz="3200" b="1"/>
              <a:t>。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47E355A7-546E-448A-BDB0-1B70066E03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7263" y="2279650"/>
            <a:ext cx="2239962" cy="627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>
              <a:lnSpc>
                <a:spcPct val="120000"/>
              </a:lnSpc>
            </a:pPr>
            <a:r>
              <a:rPr lang="en-US" altLang="zh-CN" sz="3200" b="1">
                <a:solidFill>
                  <a:srgbClr val="FF0000"/>
                </a:solidFill>
              </a:rPr>
              <a:t>24</a:t>
            </a:r>
            <a:r>
              <a:rPr lang="zh-CN" altLang="en-US" sz="3200" b="1">
                <a:solidFill>
                  <a:srgbClr val="FF0000"/>
                </a:solidFill>
              </a:rPr>
              <a:t>，</a:t>
            </a:r>
            <a:r>
              <a:rPr lang="en-US" altLang="zh-CN" sz="3200" b="1">
                <a:solidFill>
                  <a:srgbClr val="FF0000"/>
                </a:solidFill>
              </a:rPr>
              <a:t>42</a:t>
            </a:r>
            <a:r>
              <a:rPr lang="zh-CN" altLang="en-US" sz="3200" b="1">
                <a:solidFill>
                  <a:srgbClr val="FF0000"/>
                </a:solidFill>
              </a:rPr>
              <a:t>，</a:t>
            </a:r>
            <a:r>
              <a:rPr lang="en-US" altLang="zh-CN" sz="3200" b="1">
                <a:solidFill>
                  <a:srgbClr val="FF0000"/>
                </a:solidFill>
              </a:rPr>
              <a:t>54</a:t>
            </a:r>
            <a:endParaRPr lang="zh-CN" altLang="en-US" sz="3200" b="1">
              <a:solidFill>
                <a:srgbClr val="FF0000"/>
              </a:solidFill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F4FC06C5-99FB-4297-8E26-BD1D69ABD6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92913" y="2274888"/>
            <a:ext cx="595312" cy="63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>
              <a:lnSpc>
                <a:spcPct val="120000"/>
              </a:lnSpc>
            </a:pPr>
            <a:r>
              <a:rPr lang="en-US" altLang="zh-CN" sz="3200" b="1">
                <a:solidFill>
                  <a:srgbClr val="FF0000"/>
                </a:solidFill>
              </a:rPr>
              <a:t>45</a:t>
            </a:r>
            <a:endParaRPr lang="zh-CN" altLang="en-US" sz="3200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本框 8203">
            <a:extLst>
              <a:ext uri="{FF2B5EF4-FFF2-40B4-BE49-F238E27FC236}">
                <a16:creationId xmlns:a16="http://schemas.microsoft.com/office/drawing/2014/main" id="{B23E345F-396D-43FD-BB7B-DB4117EFE9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0767" y="393380"/>
            <a:ext cx="8197850" cy="446276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ts val="1200"/>
              </a:spcBef>
              <a:defRPr/>
            </a:pPr>
            <a:r>
              <a:rPr lang="en-US" altLang="zh-CN" sz="3200" b="1" dirty="0">
                <a:latin typeface="+mj-lt"/>
                <a:ea typeface="黑体" panose="02010600030101010101" pitchFamily="2" charset="-122"/>
              </a:rPr>
              <a:t>6. </a:t>
            </a:r>
            <a:r>
              <a:rPr lang="zh-CN" altLang="en-US" sz="3200" b="1" dirty="0">
                <a:latin typeface="+mj-lt"/>
                <a:ea typeface="黑体" panose="02010600030101010101" pitchFamily="2" charset="-122"/>
              </a:rPr>
              <a:t>判断下面的说法是否正确，并说一说</a:t>
            </a:r>
            <a:endParaRPr lang="en-US" altLang="zh-CN" sz="3200" b="1" dirty="0">
              <a:latin typeface="+mj-lt"/>
              <a:ea typeface="黑体" panose="02010600030101010101" pitchFamily="2" charset="-122"/>
            </a:endParaRPr>
          </a:p>
          <a:p>
            <a:pPr eaLnBrk="1" hangingPunct="1">
              <a:spcBef>
                <a:spcPts val="1200"/>
              </a:spcBef>
              <a:defRPr/>
            </a:pPr>
            <a:r>
              <a:rPr lang="zh-CN" altLang="en-US" sz="3200" b="1" dirty="0">
                <a:latin typeface="+mj-lt"/>
                <a:ea typeface="黑体" panose="02010600030101010101" pitchFamily="2" charset="-122"/>
              </a:rPr>
              <a:t>你的理由。</a:t>
            </a:r>
            <a:endParaRPr lang="en-US" altLang="zh-CN" sz="3200" b="1" dirty="0">
              <a:latin typeface="+mj-lt"/>
              <a:ea typeface="黑体" panose="02010600030101010101" pitchFamily="2" charset="-122"/>
            </a:endParaRPr>
          </a:p>
          <a:p>
            <a:pPr eaLnBrk="1" hangingPunct="1">
              <a:spcBef>
                <a:spcPts val="1200"/>
              </a:spcBef>
              <a:defRPr/>
            </a:pPr>
            <a:r>
              <a:rPr lang="zh-CN" altLang="en-US" sz="3200" b="1" dirty="0">
                <a:latin typeface="+mj-lt"/>
                <a:ea typeface="黑体" panose="02010600030101010101" pitchFamily="2" charset="-122"/>
              </a:rPr>
              <a:t>（</a:t>
            </a:r>
            <a:r>
              <a:rPr lang="en-US" altLang="zh-CN" sz="3200" b="1" dirty="0">
                <a:latin typeface="+mj-lt"/>
                <a:ea typeface="黑体" panose="02010600030101010101" pitchFamily="2" charset="-122"/>
              </a:rPr>
              <a:t>1</a:t>
            </a:r>
            <a:r>
              <a:rPr lang="zh-CN" altLang="en-US" sz="3200" b="1" dirty="0">
                <a:latin typeface="+mj-lt"/>
                <a:ea typeface="黑体" panose="02010600030101010101" pitchFamily="2" charset="-122"/>
              </a:rPr>
              <a:t>）把</a:t>
            </a:r>
            <a:r>
              <a:rPr lang="en-US" altLang="zh-CN" sz="3200" b="1" dirty="0">
                <a:latin typeface="+mj-lt"/>
                <a:ea typeface="黑体" panose="02010600030101010101" pitchFamily="2" charset="-122"/>
              </a:rPr>
              <a:t>0.56</a:t>
            </a:r>
            <a:r>
              <a:rPr lang="zh-CN" altLang="en-US" sz="3200" b="1" dirty="0">
                <a:latin typeface="+mj-lt"/>
                <a:ea typeface="黑体" panose="02010600030101010101" pitchFamily="2" charset="-122"/>
              </a:rPr>
              <a:t>扩大到它的</a:t>
            </a:r>
            <a:r>
              <a:rPr lang="en-US" altLang="zh-CN" sz="3200" b="1" dirty="0">
                <a:latin typeface="+mj-lt"/>
                <a:ea typeface="黑体" panose="02010600030101010101" pitchFamily="2" charset="-122"/>
              </a:rPr>
              <a:t>100</a:t>
            </a:r>
            <a:r>
              <a:rPr lang="zh-CN" altLang="en-US" sz="3200" b="1" dirty="0">
                <a:latin typeface="+mj-lt"/>
                <a:ea typeface="黑体" panose="02010600030101010101" pitchFamily="2" charset="-122"/>
              </a:rPr>
              <a:t>倍是</a:t>
            </a:r>
            <a:r>
              <a:rPr lang="en-US" altLang="zh-CN" sz="3200" b="1" dirty="0">
                <a:latin typeface="+mj-lt"/>
                <a:ea typeface="黑体" panose="02010600030101010101" pitchFamily="2" charset="-122"/>
              </a:rPr>
              <a:t>560</a:t>
            </a:r>
            <a:r>
              <a:rPr lang="zh-CN" altLang="en-US" sz="3200" b="1" dirty="0">
                <a:latin typeface="+mj-lt"/>
                <a:ea typeface="黑体" panose="02010600030101010101" pitchFamily="2" charset="-122"/>
              </a:rPr>
              <a:t>。 （     ）</a:t>
            </a:r>
            <a:endParaRPr lang="en-US" altLang="zh-CN" sz="3200" b="1" dirty="0">
              <a:latin typeface="+mj-lt"/>
              <a:ea typeface="黑体" panose="02010600030101010101" pitchFamily="2" charset="-122"/>
            </a:endParaRPr>
          </a:p>
          <a:p>
            <a:pPr eaLnBrk="1" hangingPunct="1">
              <a:spcBef>
                <a:spcPts val="1200"/>
              </a:spcBef>
              <a:defRPr/>
            </a:pPr>
            <a:r>
              <a:rPr lang="zh-CN" altLang="en-US" sz="3200" b="1" dirty="0">
                <a:latin typeface="+mj-lt"/>
                <a:ea typeface="黑体" panose="02010600030101010101" pitchFamily="2" charset="-122"/>
              </a:rPr>
              <a:t>（</a:t>
            </a:r>
            <a:r>
              <a:rPr lang="en-US" altLang="zh-CN" sz="3200" b="1" dirty="0">
                <a:latin typeface="+mj-lt"/>
                <a:ea typeface="黑体" panose="02010600030101010101" pitchFamily="2" charset="-122"/>
              </a:rPr>
              <a:t>2</a:t>
            </a:r>
            <a:r>
              <a:rPr lang="zh-CN" altLang="en-US" sz="3200" b="1" dirty="0">
                <a:latin typeface="+mj-lt"/>
                <a:ea typeface="黑体" panose="02010600030101010101" pitchFamily="2" charset="-122"/>
              </a:rPr>
              <a:t>）</a:t>
            </a:r>
            <a:r>
              <a:rPr lang="en-US" altLang="zh-CN" sz="3200" b="1" dirty="0">
                <a:latin typeface="+mj-lt"/>
                <a:ea typeface="黑体" panose="02010600030101010101" pitchFamily="2" charset="-122"/>
              </a:rPr>
              <a:t>0</a:t>
            </a:r>
            <a:r>
              <a:rPr lang="zh-CN" altLang="en-US" sz="3200" b="1" dirty="0">
                <a:latin typeface="+mj-lt"/>
                <a:ea typeface="黑体" panose="02010600030101010101" pitchFamily="2" charset="-122"/>
              </a:rPr>
              <a:t>是正数。                                      （     ）</a:t>
            </a:r>
            <a:endParaRPr lang="en-US" altLang="zh-CN" sz="3200" b="1" dirty="0">
              <a:latin typeface="+mj-lt"/>
              <a:ea typeface="黑体" panose="02010600030101010101" pitchFamily="2" charset="-122"/>
            </a:endParaRPr>
          </a:p>
          <a:p>
            <a:pPr eaLnBrk="1" hangingPunct="1">
              <a:spcBef>
                <a:spcPts val="1200"/>
              </a:spcBef>
              <a:defRPr/>
            </a:pPr>
            <a:r>
              <a:rPr lang="zh-CN" altLang="en-US" sz="3200" b="1" dirty="0">
                <a:latin typeface="+mj-lt"/>
                <a:ea typeface="黑体" panose="02010600030101010101" pitchFamily="2" charset="-122"/>
              </a:rPr>
              <a:t>（</a:t>
            </a:r>
            <a:r>
              <a:rPr lang="en-US" altLang="zh-CN" sz="3200" b="1" dirty="0">
                <a:latin typeface="+mj-lt"/>
                <a:ea typeface="黑体" panose="02010600030101010101" pitchFamily="2" charset="-122"/>
              </a:rPr>
              <a:t>3</a:t>
            </a:r>
            <a:r>
              <a:rPr lang="zh-CN" altLang="en-US" sz="3200" b="1" dirty="0">
                <a:latin typeface="+mj-lt"/>
                <a:ea typeface="黑体" panose="02010600030101010101" pitchFamily="2" charset="-122"/>
              </a:rPr>
              <a:t>）假分数的倒数一定都是真分数。（     ）</a:t>
            </a:r>
            <a:endParaRPr lang="en-US" altLang="zh-CN" sz="3200" b="1" dirty="0">
              <a:latin typeface="+mj-lt"/>
              <a:ea typeface="黑体" panose="02010600030101010101" pitchFamily="2" charset="-122"/>
            </a:endParaRPr>
          </a:p>
          <a:p>
            <a:pPr eaLnBrk="1" hangingPunct="1">
              <a:spcBef>
                <a:spcPts val="1200"/>
              </a:spcBef>
              <a:defRPr/>
            </a:pPr>
            <a:r>
              <a:rPr lang="zh-CN" altLang="en-US" sz="3200" b="1" dirty="0">
                <a:latin typeface="+mj-lt"/>
                <a:ea typeface="黑体" panose="02010600030101010101" pitchFamily="2" charset="-122"/>
              </a:rPr>
              <a:t>（</a:t>
            </a:r>
            <a:r>
              <a:rPr lang="en-US" altLang="zh-CN" sz="3200" b="1" dirty="0">
                <a:latin typeface="+mj-lt"/>
                <a:ea typeface="黑体" panose="02010600030101010101" pitchFamily="2" charset="-122"/>
              </a:rPr>
              <a:t>4</a:t>
            </a:r>
            <a:r>
              <a:rPr lang="zh-CN" altLang="en-US" sz="3200" b="1" dirty="0">
                <a:latin typeface="+mj-lt"/>
                <a:ea typeface="黑体" panose="02010600030101010101" pitchFamily="2" charset="-122"/>
              </a:rPr>
              <a:t>）所有的偶数都是合数。                （     ）</a:t>
            </a:r>
            <a:endParaRPr lang="en-US" altLang="zh-CN" sz="3200" b="1" dirty="0">
              <a:latin typeface="+mj-lt"/>
              <a:ea typeface="黑体" panose="02010600030101010101" pitchFamily="2" charset="-122"/>
            </a:endParaRPr>
          </a:p>
          <a:p>
            <a:pPr eaLnBrk="1" hangingPunct="1">
              <a:spcBef>
                <a:spcPts val="1200"/>
              </a:spcBef>
              <a:defRPr/>
            </a:pPr>
            <a:r>
              <a:rPr lang="zh-CN" altLang="en-US" sz="3200" b="1" dirty="0">
                <a:latin typeface="+mj-lt"/>
                <a:ea typeface="黑体" panose="02010600030101010101" pitchFamily="2" charset="-122"/>
              </a:rPr>
              <a:t>（</a:t>
            </a:r>
            <a:r>
              <a:rPr lang="en-US" altLang="zh-CN" sz="3200" b="1" dirty="0">
                <a:latin typeface="+mj-lt"/>
                <a:ea typeface="黑体" panose="02010600030101010101" pitchFamily="2" charset="-122"/>
              </a:rPr>
              <a:t>5</a:t>
            </a:r>
            <a:r>
              <a:rPr lang="zh-CN" altLang="en-US" sz="3200" b="1" dirty="0">
                <a:latin typeface="+mj-lt"/>
                <a:ea typeface="黑体" panose="02010600030101010101" pitchFamily="2" charset="-122"/>
              </a:rPr>
              <a:t>）</a:t>
            </a:r>
            <a:r>
              <a:rPr lang="en-US" altLang="zh-CN" sz="3200" b="1" i="1" dirty="0">
                <a:latin typeface="+mj-lt"/>
                <a:ea typeface="黑体" panose="02010600030101010101" pitchFamily="2" charset="-122"/>
              </a:rPr>
              <a:t>a</a:t>
            </a:r>
            <a:r>
              <a:rPr lang="zh-CN" altLang="en-US" sz="3200" b="1" dirty="0">
                <a:latin typeface="+mj-lt"/>
                <a:ea typeface="黑体" panose="02010600030101010101" pitchFamily="2" charset="-122"/>
              </a:rPr>
              <a:t>（</a:t>
            </a:r>
            <a:r>
              <a:rPr lang="en-US" altLang="zh-CN" sz="3200" b="1" i="1" dirty="0">
                <a:latin typeface="+mj-lt"/>
                <a:ea typeface="黑体" panose="02010600030101010101" pitchFamily="2" charset="-122"/>
              </a:rPr>
              <a:t>a</a:t>
            </a:r>
            <a:r>
              <a:rPr lang="zh-CN" altLang="en-US" sz="3200" b="1" dirty="0">
                <a:latin typeface="+mj-lt"/>
                <a:ea typeface="黑体" panose="02010600030101010101" pitchFamily="2" charset="-122"/>
              </a:rPr>
              <a:t>＞</a:t>
            </a:r>
            <a:r>
              <a:rPr lang="en-US" altLang="zh-CN" sz="3200" b="1" dirty="0">
                <a:latin typeface="+mj-lt"/>
                <a:ea typeface="黑体" panose="02010600030101010101" pitchFamily="2" charset="-122"/>
              </a:rPr>
              <a:t>1</a:t>
            </a:r>
            <a:r>
              <a:rPr lang="zh-CN" altLang="en-US" sz="3200" b="1" dirty="0">
                <a:latin typeface="+mj-lt"/>
                <a:ea typeface="黑体" panose="02010600030101010101" pitchFamily="2" charset="-122"/>
              </a:rPr>
              <a:t>）的所有因数都小于</a:t>
            </a:r>
            <a:r>
              <a:rPr lang="en-US" altLang="zh-CN" sz="3200" b="1" i="1" dirty="0">
                <a:latin typeface="+mj-lt"/>
                <a:ea typeface="黑体" panose="02010600030101010101" pitchFamily="2" charset="-122"/>
              </a:rPr>
              <a:t>a</a:t>
            </a:r>
            <a:r>
              <a:rPr lang="zh-CN" altLang="en-US" sz="3200" b="1" dirty="0">
                <a:latin typeface="+mj-lt"/>
                <a:ea typeface="黑体" panose="02010600030101010101" pitchFamily="2" charset="-122"/>
              </a:rPr>
              <a:t>。（     ）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EAE46853-4A8F-4FE8-B69F-45905042E5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9442" y="1602762"/>
            <a:ext cx="622300" cy="62706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  <a:defRPr/>
            </a:pPr>
            <a:r>
              <a:rPr lang="en-US" altLang="zh-CN" sz="3200" b="1" dirty="0">
                <a:solidFill>
                  <a:srgbClr val="FF0000"/>
                </a:solidFill>
                <a:latin typeface="+mj-lt"/>
                <a:ea typeface="黑体" panose="02010600030101010101" pitchFamily="2" charset="-122"/>
              </a:rPr>
              <a:t>×</a:t>
            </a: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25BE849C-1EC6-4A2F-8EFA-936738F894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9442" y="2245465"/>
            <a:ext cx="622300" cy="62706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  <a:defRPr/>
            </a:pPr>
            <a:r>
              <a:rPr lang="en-US" altLang="zh-CN" sz="3200" b="1" dirty="0">
                <a:solidFill>
                  <a:srgbClr val="FF0000"/>
                </a:solidFill>
                <a:latin typeface="+mj-lt"/>
                <a:ea typeface="黑体" panose="02010600030101010101" pitchFamily="2" charset="-122"/>
              </a:rPr>
              <a:t>×</a:t>
            </a: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52C2C79D-F834-4254-AF06-745FB59CDE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9442" y="2888168"/>
            <a:ext cx="622300" cy="62706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  <a:defRPr/>
            </a:pPr>
            <a:r>
              <a:rPr lang="en-US" altLang="zh-CN" sz="3200" b="1" dirty="0">
                <a:solidFill>
                  <a:srgbClr val="FF0000"/>
                </a:solidFill>
                <a:latin typeface="+mj-lt"/>
                <a:ea typeface="黑体" panose="02010600030101010101" pitchFamily="2" charset="-122"/>
              </a:rPr>
              <a:t>×</a:t>
            </a: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89157F15-02C6-494F-AB78-AE5E55A621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9442" y="3530871"/>
            <a:ext cx="622300" cy="627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  <a:defRPr/>
            </a:pPr>
            <a:r>
              <a:rPr lang="en-US" altLang="zh-CN" sz="3200" b="1" dirty="0">
                <a:solidFill>
                  <a:srgbClr val="FF0000"/>
                </a:solidFill>
                <a:latin typeface="+mj-lt"/>
                <a:ea typeface="黑体" panose="02010600030101010101" pitchFamily="2" charset="-122"/>
              </a:rPr>
              <a:t>×</a:t>
            </a: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C1EDBEDD-AE11-48B2-BD09-8F72A4F9F1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9442" y="4173573"/>
            <a:ext cx="622300" cy="62706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  <a:defRPr/>
            </a:pPr>
            <a:r>
              <a:rPr lang="en-US" altLang="zh-CN" sz="3200" b="1" dirty="0">
                <a:solidFill>
                  <a:srgbClr val="FF0000"/>
                </a:solidFill>
                <a:latin typeface="+mj-lt"/>
                <a:ea typeface="黑体" panose="02010600030101010101" pitchFamily="2" charset="-122"/>
              </a:rPr>
              <a:t>×</a:t>
            </a: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50A15E1F-AD91-4A73-AD37-7CF33041DFAE}"/>
              </a:ext>
            </a:extLst>
          </p:cNvPr>
          <p:cNvSpPr txBox="1"/>
          <p:nvPr/>
        </p:nvSpPr>
        <p:spPr bwMode="auto">
          <a:xfrm>
            <a:off x="6179218" y="1256446"/>
            <a:ext cx="492443" cy="5245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rtlCol="0">
            <a:spAutoFit/>
          </a:bodyPr>
          <a:lstStyle/>
          <a:p>
            <a:pPr algn="just" hangingPunct="1">
              <a:lnSpc>
                <a:spcPct val="130000"/>
              </a:lnSpc>
            </a:pPr>
            <a:r>
              <a:rPr lang="en-US" altLang="zh-CN" sz="2400" b="1" dirty="0">
                <a:solidFill>
                  <a:srgbClr val="FF0000"/>
                </a:solidFill>
                <a:latin typeface="+mn-lt"/>
                <a:ea typeface="黑体" panose="02010609060101010101" pitchFamily="49" charset="-122"/>
              </a:rPr>
              <a:t>56</a:t>
            </a:r>
            <a:endParaRPr lang="zh-CN" altLang="en-US" sz="2400" b="1" dirty="0">
              <a:solidFill>
                <a:srgbClr val="FF0000"/>
              </a:solidFill>
              <a:latin typeface="+mn-lt"/>
              <a:ea typeface="黑体" panose="02010609060101010101" pitchFamily="49" charset="-122"/>
            </a:endParaRPr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F43C5EA0-2D30-47E0-9A99-70FCF704F35C}"/>
              </a:ext>
            </a:extLst>
          </p:cNvPr>
          <p:cNvSpPr txBox="1"/>
          <p:nvPr/>
        </p:nvSpPr>
        <p:spPr bwMode="auto">
          <a:xfrm>
            <a:off x="3193945" y="2353726"/>
            <a:ext cx="3741730" cy="5208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rtlCol="0">
            <a:spAutoFit/>
          </a:bodyPr>
          <a:lstStyle/>
          <a:p>
            <a:pPr algn="just" hangingPunct="1">
              <a:lnSpc>
                <a:spcPct val="130000"/>
              </a:lnSpc>
            </a:pPr>
            <a:r>
              <a:rPr lang="en-US" altLang="zh-CN" sz="2400" b="1" dirty="0">
                <a:solidFill>
                  <a:srgbClr val="FF0000"/>
                </a:solidFill>
                <a:latin typeface="+mn-lt"/>
                <a:ea typeface="黑体" panose="02010609060101010101" pitchFamily="49" charset="-122"/>
              </a:rPr>
              <a:t>0</a:t>
            </a:r>
            <a:r>
              <a:rPr lang="zh-CN" altLang="en-US" sz="2400" b="1" dirty="0">
                <a:solidFill>
                  <a:srgbClr val="FF0000"/>
                </a:solidFill>
                <a:latin typeface="+mn-lt"/>
                <a:ea typeface="黑体" panose="02010609060101010101" pitchFamily="49" charset="-122"/>
              </a:rPr>
              <a:t>既不是正数，也不是负数</a:t>
            </a: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F9B5615C-EE1B-4ACC-95EA-8C31295E008A}"/>
              </a:ext>
            </a:extLst>
          </p:cNvPr>
          <p:cNvSpPr txBox="1"/>
          <p:nvPr/>
        </p:nvSpPr>
        <p:spPr bwMode="auto">
          <a:xfrm>
            <a:off x="3392930" y="2207423"/>
            <a:ext cx="3372666" cy="871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rtlCol="0">
            <a:spAutoFit/>
          </a:bodyPr>
          <a:lstStyle/>
          <a:p>
            <a:pPr algn="just" hangingPunct="1">
              <a:lnSpc>
                <a:spcPct val="110000"/>
              </a:lnSpc>
            </a:pPr>
            <a:r>
              <a:rPr lang="zh-CN" altLang="en-US" sz="2400" b="1" dirty="0">
                <a:solidFill>
                  <a:srgbClr val="FF0000"/>
                </a:solidFill>
                <a:latin typeface="+mn-lt"/>
                <a:ea typeface="黑体" panose="02010609060101010101" pitchFamily="49" charset="-122"/>
              </a:rPr>
              <a:t>分子、分母相同的假分数的倒数依然是假分数</a:t>
            </a:r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E58493C8-E45C-428B-B1DC-1BCF5786112E}"/>
              </a:ext>
            </a:extLst>
          </p:cNvPr>
          <p:cNvSpPr txBox="1"/>
          <p:nvPr/>
        </p:nvSpPr>
        <p:spPr bwMode="auto">
          <a:xfrm>
            <a:off x="5485078" y="3655832"/>
            <a:ext cx="1339040" cy="469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rtlCol="0">
            <a:spAutoFit/>
          </a:bodyPr>
          <a:lstStyle/>
          <a:p>
            <a:pPr algn="just" hangingPunct="1">
              <a:lnSpc>
                <a:spcPct val="110000"/>
              </a:lnSpc>
            </a:pPr>
            <a:r>
              <a:rPr lang="en-US" altLang="zh-CN" sz="2400" b="1" dirty="0">
                <a:solidFill>
                  <a:srgbClr val="FF0000"/>
                </a:solidFill>
                <a:latin typeface="+mn-lt"/>
                <a:ea typeface="黑体" panose="02010609060101010101" pitchFamily="49" charset="-122"/>
              </a:rPr>
              <a:t>2</a:t>
            </a:r>
            <a:r>
              <a:rPr lang="zh-CN" altLang="en-US" sz="2400" b="1" dirty="0">
                <a:solidFill>
                  <a:srgbClr val="FF0000"/>
                </a:solidFill>
                <a:latin typeface="+mn-lt"/>
                <a:ea typeface="黑体" panose="02010609060101010101" pitchFamily="49" charset="-122"/>
              </a:rPr>
              <a:t>是质数</a:t>
            </a:r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CA0EC0F5-6454-439F-966E-E70B384A834A}"/>
              </a:ext>
            </a:extLst>
          </p:cNvPr>
          <p:cNvSpPr txBox="1"/>
          <p:nvPr/>
        </p:nvSpPr>
        <p:spPr bwMode="auto">
          <a:xfrm>
            <a:off x="5411926" y="3487581"/>
            <a:ext cx="1931570" cy="871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rtlCol="0">
            <a:spAutoFit/>
          </a:bodyPr>
          <a:lstStyle/>
          <a:p>
            <a:pPr algn="just" hangingPunct="1">
              <a:lnSpc>
                <a:spcPct val="110000"/>
              </a:lnSpc>
            </a:pPr>
            <a:r>
              <a:rPr lang="en-US" altLang="zh-CN" sz="2400" b="1" i="1" dirty="0">
                <a:solidFill>
                  <a:srgbClr val="FF0000"/>
                </a:solidFill>
                <a:latin typeface="+mn-lt"/>
                <a:ea typeface="黑体" panose="02010609060101010101" pitchFamily="49" charset="-122"/>
              </a:rPr>
              <a:t>a</a:t>
            </a:r>
            <a:r>
              <a:rPr lang="zh-CN" altLang="en-US" sz="2400" b="1" dirty="0">
                <a:solidFill>
                  <a:srgbClr val="FF0000"/>
                </a:solidFill>
                <a:latin typeface="+mn-lt"/>
                <a:ea typeface="黑体" panose="02010609060101010101" pitchFamily="49" charset="-122"/>
              </a:rPr>
              <a:t>的因数还包括它本身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4" grpId="0"/>
      <p:bldP spid="14" grpId="1"/>
      <p:bldP spid="15" grpId="0"/>
      <p:bldP spid="15" grpId="1"/>
      <p:bldP spid="16" grpId="0"/>
      <p:bldP spid="16" grpId="1"/>
      <p:bldP spid="17" grpId="0"/>
      <p:bldP spid="17" grpId="1"/>
      <p:bldP spid="1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文本框 8203">
            <a:extLst>
              <a:ext uri="{FF2B5EF4-FFF2-40B4-BE49-F238E27FC236}">
                <a16:creationId xmlns:a16="http://schemas.microsoft.com/office/drawing/2014/main" id="{9634E0D6-34F9-4AAE-8EB2-E9D7C3414A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625" y="773113"/>
            <a:ext cx="8999538" cy="368776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just" eaLnBrk="1" hangingPunct="1">
              <a:lnSpc>
                <a:spcPct val="110000"/>
              </a:lnSpc>
              <a:spcBef>
                <a:spcPct val="50000"/>
              </a:spcBef>
              <a:defRPr/>
            </a:pPr>
            <a:r>
              <a:rPr lang="en-US" altLang="zh-CN" sz="3200" b="1" dirty="0">
                <a:latin typeface="+mj-lt"/>
                <a:ea typeface="黑体" panose="02010600030101010101" pitchFamily="49" charset="-122"/>
              </a:rPr>
              <a:t>7. </a:t>
            </a:r>
            <a:r>
              <a:rPr lang="zh-CN" altLang="en-US" sz="3200" b="1" dirty="0">
                <a:latin typeface="+mj-lt"/>
                <a:ea typeface="黑体" panose="02010600030101010101" pitchFamily="49" charset="-122"/>
              </a:rPr>
              <a:t>找规律，填数。</a:t>
            </a:r>
            <a:endParaRPr lang="en-US" altLang="zh-CN" sz="3200" b="1" dirty="0">
              <a:latin typeface="+mj-lt"/>
              <a:ea typeface="黑体" panose="02010600030101010101" pitchFamily="49" charset="-122"/>
            </a:endParaRPr>
          </a:p>
          <a:p>
            <a:pPr algn="just" eaLnBrk="1" hangingPunct="1">
              <a:lnSpc>
                <a:spcPct val="110000"/>
              </a:lnSpc>
              <a:spcBef>
                <a:spcPct val="50000"/>
              </a:spcBef>
              <a:defRPr/>
            </a:pPr>
            <a:r>
              <a:rPr lang="zh-CN" altLang="en-US" sz="3200" b="1" dirty="0">
                <a:latin typeface="+mj-lt"/>
                <a:ea typeface="黑体" panose="02010600030101010101" pitchFamily="49" charset="-122"/>
              </a:rPr>
              <a:t>（</a:t>
            </a:r>
            <a:r>
              <a:rPr lang="en-US" altLang="zh-CN" sz="3200" b="1" dirty="0">
                <a:latin typeface="+mj-lt"/>
                <a:ea typeface="黑体" panose="02010600030101010101" pitchFamily="49" charset="-122"/>
              </a:rPr>
              <a:t>1</a:t>
            </a:r>
            <a:r>
              <a:rPr lang="zh-CN" altLang="en-US" sz="3200" b="1" dirty="0">
                <a:latin typeface="+mj-lt"/>
                <a:ea typeface="黑体" panose="02010600030101010101" pitchFamily="49" charset="-122"/>
              </a:rPr>
              <a:t>）</a:t>
            </a:r>
            <a:r>
              <a:rPr lang="en-US" altLang="zh-CN" sz="3200" b="1" dirty="0">
                <a:latin typeface="+mj-lt"/>
                <a:ea typeface="黑体" panose="02010600030101010101" pitchFamily="49" charset="-122"/>
              </a:rPr>
              <a:t>0.9</a:t>
            </a:r>
            <a:r>
              <a:rPr lang="zh-CN" altLang="en-US" sz="3200" b="1" dirty="0">
                <a:latin typeface="+mj-lt"/>
                <a:ea typeface="黑体" panose="02010600030101010101" pitchFamily="49" charset="-122"/>
              </a:rPr>
              <a:t>，</a:t>
            </a:r>
            <a:r>
              <a:rPr lang="en-US" altLang="zh-CN" sz="3200" b="1" dirty="0">
                <a:latin typeface="+mj-lt"/>
                <a:ea typeface="黑体" panose="02010600030101010101" pitchFamily="49" charset="-122"/>
              </a:rPr>
              <a:t>0.99</a:t>
            </a:r>
            <a:r>
              <a:rPr lang="zh-CN" altLang="en-US" sz="3200" b="1" dirty="0">
                <a:latin typeface="+mj-lt"/>
                <a:ea typeface="黑体" panose="02010600030101010101" pitchFamily="49" charset="-122"/>
              </a:rPr>
              <a:t>，</a:t>
            </a:r>
            <a:r>
              <a:rPr lang="en-US" altLang="zh-CN" sz="3200" b="1" dirty="0">
                <a:latin typeface="+mj-lt"/>
                <a:ea typeface="黑体" panose="02010600030101010101" pitchFamily="49" charset="-122"/>
              </a:rPr>
              <a:t>0.999</a:t>
            </a:r>
            <a:r>
              <a:rPr lang="zh-CN" altLang="en-US" sz="3200" b="1" dirty="0">
                <a:latin typeface="+mj-lt"/>
                <a:ea typeface="黑体" panose="02010600030101010101" pitchFamily="49" charset="-122"/>
              </a:rPr>
              <a:t>，</a:t>
            </a:r>
            <a:r>
              <a:rPr lang="en-US" altLang="zh-CN" sz="3200" b="1" dirty="0">
                <a:latin typeface="+mj-lt"/>
                <a:ea typeface="黑体" panose="02010600030101010101" pitchFamily="49" charset="-122"/>
              </a:rPr>
              <a:t>0.9999</a:t>
            </a:r>
            <a:r>
              <a:rPr lang="zh-CN" altLang="en-US" sz="3200" b="1" dirty="0">
                <a:latin typeface="+mj-lt"/>
                <a:ea typeface="黑体" panose="02010600030101010101" pitchFamily="49" charset="-122"/>
              </a:rPr>
              <a:t>，</a:t>
            </a:r>
            <a:r>
              <a:rPr lang="en-US" altLang="zh-CN" sz="3200" b="1" dirty="0">
                <a:latin typeface="+mj-lt"/>
                <a:ea typeface="黑体" panose="02010600030101010101" pitchFamily="49" charset="-122"/>
              </a:rPr>
              <a:t>(             )</a:t>
            </a:r>
            <a:r>
              <a:rPr lang="zh-CN" altLang="en-US" sz="3200" b="1" dirty="0">
                <a:latin typeface="+mj-lt"/>
                <a:ea typeface="黑体" panose="02010600030101010101" pitchFamily="49" charset="-122"/>
              </a:rPr>
              <a:t>，</a:t>
            </a:r>
            <a:r>
              <a:rPr lang="en-US" altLang="zh-CN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…</a:t>
            </a:r>
            <a:r>
              <a:rPr lang="zh-CN" altLang="en-US" sz="3200" b="1" dirty="0">
                <a:latin typeface="+mj-lt"/>
                <a:ea typeface="黑体" panose="02010600030101010101" pitchFamily="49" charset="-122"/>
              </a:rPr>
              <a:t>，这列数越来越大，越来越接近</a:t>
            </a:r>
            <a:r>
              <a:rPr lang="en-US" altLang="zh-CN" sz="3200" b="1" dirty="0">
                <a:latin typeface="+mj-lt"/>
                <a:ea typeface="黑体" panose="02010600030101010101" pitchFamily="49" charset="-122"/>
              </a:rPr>
              <a:t>(       )</a:t>
            </a:r>
            <a:r>
              <a:rPr lang="zh-CN" altLang="en-US" sz="3200" b="1" dirty="0">
                <a:latin typeface="+mj-lt"/>
                <a:ea typeface="黑体" panose="02010600030101010101" pitchFamily="49" charset="-122"/>
              </a:rPr>
              <a:t>。</a:t>
            </a:r>
            <a:endParaRPr lang="en-US" altLang="zh-CN" sz="3200" b="1" dirty="0">
              <a:latin typeface="+mj-lt"/>
              <a:ea typeface="黑体" panose="02010600030101010101" pitchFamily="49" charset="-122"/>
            </a:endParaRPr>
          </a:p>
          <a:p>
            <a:pPr algn="just" eaLnBrk="1" hangingPunct="1">
              <a:lnSpc>
                <a:spcPct val="150000"/>
              </a:lnSpc>
              <a:spcBef>
                <a:spcPct val="50000"/>
              </a:spcBef>
              <a:defRPr/>
            </a:pPr>
            <a:r>
              <a:rPr lang="zh-CN" altLang="en-US" sz="3200" b="1" dirty="0">
                <a:latin typeface="+mj-lt"/>
                <a:ea typeface="黑体" panose="02010600030101010101" pitchFamily="49" charset="-122"/>
              </a:rPr>
              <a:t>（</a:t>
            </a:r>
            <a:r>
              <a:rPr lang="en-US" altLang="zh-CN" sz="3200" b="1" dirty="0">
                <a:latin typeface="+mj-lt"/>
                <a:ea typeface="黑体" panose="02010600030101010101" pitchFamily="49" charset="-122"/>
              </a:rPr>
              <a:t>2</a:t>
            </a:r>
            <a:r>
              <a:rPr lang="zh-CN" altLang="en-US" sz="3200" b="1" dirty="0">
                <a:latin typeface="+mj-lt"/>
                <a:ea typeface="黑体" panose="02010600030101010101" pitchFamily="49" charset="-122"/>
              </a:rPr>
              <a:t>）  ，</a:t>
            </a:r>
            <a:r>
              <a:rPr lang="en-US" altLang="zh-CN" sz="3200" b="1" dirty="0">
                <a:latin typeface="+mj-lt"/>
                <a:ea typeface="黑体" panose="02010600030101010101" pitchFamily="49" charset="-122"/>
              </a:rPr>
              <a:t>  </a:t>
            </a:r>
            <a:r>
              <a:rPr lang="zh-CN" altLang="en-US" sz="3200" b="1" dirty="0">
                <a:latin typeface="+mj-lt"/>
                <a:ea typeface="黑体" panose="02010600030101010101" pitchFamily="49" charset="-122"/>
              </a:rPr>
              <a:t>，</a:t>
            </a:r>
            <a:r>
              <a:rPr lang="en-US" altLang="zh-CN" sz="3200" b="1" dirty="0">
                <a:latin typeface="+mj-lt"/>
                <a:ea typeface="黑体" panose="02010600030101010101" pitchFamily="49" charset="-122"/>
              </a:rPr>
              <a:t>  </a:t>
            </a:r>
            <a:r>
              <a:rPr lang="zh-CN" altLang="en-US" sz="3200" b="1" dirty="0">
                <a:latin typeface="+mj-lt"/>
                <a:ea typeface="黑体" panose="02010600030101010101" pitchFamily="49" charset="-122"/>
              </a:rPr>
              <a:t>，</a:t>
            </a:r>
            <a:r>
              <a:rPr lang="en-US" altLang="zh-CN" sz="3200" b="1" dirty="0">
                <a:latin typeface="+mj-lt"/>
                <a:ea typeface="黑体" panose="02010600030101010101" pitchFamily="49" charset="-122"/>
              </a:rPr>
              <a:t>  </a:t>
            </a:r>
            <a:r>
              <a:rPr lang="zh-CN" altLang="en-US" sz="3200" b="1" dirty="0">
                <a:latin typeface="+mj-lt"/>
                <a:ea typeface="黑体" panose="02010600030101010101" pitchFamily="49" charset="-122"/>
              </a:rPr>
              <a:t>，</a:t>
            </a:r>
            <a:r>
              <a:rPr lang="en-US" altLang="zh-CN" sz="3200" b="1" dirty="0">
                <a:latin typeface="+mj-lt"/>
                <a:ea typeface="黑体" panose="02010600030101010101" pitchFamily="49" charset="-122"/>
              </a:rPr>
              <a:t>  </a:t>
            </a:r>
            <a:r>
              <a:rPr lang="zh-CN" altLang="en-US" sz="3200" b="1" dirty="0">
                <a:latin typeface="+mj-lt"/>
                <a:ea typeface="黑体" panose="02010600030101010101" pitchFamily="49" charset="-122"/>
              </a:rPr>
              <a:t>，</a:t>
            </a:r>
            <a:r>
              <a:rPr lang="en-US" altLang="zh-CN" sz="3200" b="1" dirty="0">
                <a:latin typeface="+mj-lt"/>
                <a:ea typeface="黑体" panose="02010600030101010101" pitchFamily="49" charset="-122"/>
              </a:rPr>
              <a:t>(       )</a:t>
            </a:r>
            <a:r>
              <a:rPr lang="zh-CN" altLang="en-US" sz="3200" b="1" dirty="0">
                <a:latin typeface="+mj-lt"/>
                <a:ea typeface="黑体" panose="02010600030101010101" pitchFamily="49" charset="-122"/>
              </a:rPr>
              <a:t>，</a:t>
            </a:r>
            <a:r>
              <a:rPr lang="en-US" altLang="zh-CN" sz="3200" b="1" dirty="0">
                <a:latin typeface="楷体" panose="02010609060101010101" pitchFamily="49" charset="-122"/>
                <a:ea typeface="楷体" panose="02010609060101010101" pitchFamily="49" charset="-122"/>
              </a:rPr>
              <a:t>…</a:t>
            </a:r>
            <a:r>
              <a:rPr lang="zh-CN" altLang="en-US" sz="3200" b="1" dirty="0">
                <a:latin typeface="+mj-lt"/>
                <a:ea typeface="黑体" panose="02010600030101010101" pitchFamily="49" charset="-122"/>
              </a:rPr>
              <a:t>，这列数越来越小，越来越接近</a:t>
            </a:r>
            <a:r>
              <a:rPr lang="en-US" altLang="zh-CN" sz="3200" b="1" dirty="0">
                <a:latin typeface="+mj-lt"/>
                <a:ea typeface="黑体" panose="02010600030101010101" pitchFamily="49" charset="-122"/>
              </a:rPr>
              <a:t>(       )</a:t>
            </a:r>
            <a:r>
              <a:rPr lang="zh-CN" altLang="en-US" sz="3200" b="1" dirty="0">
                <a:latin typeface="+mj-lt"/>
                <a:ea typeface="黑体" panose="02010600030101010101" pitchFamily="49" charset="-122"/>
              </a:rPr>
              <a:t>。</a:t>
            </a:r>
          </a:p>
        </p:txBody>
      </p:sp>
      <p:graphicFrame>
        <p:nvGraphicFramePr>
          <p:cNvPr id="13" name="Object 14">
            <a:extLst>
              <a:ext uri="{FF2B5EF4-FFF2-40B4-BE49-F238E27FC236}">
                <a16:creationId xmlns:a16="http://schemas.microsoft.com/office/drawing/2014/main" id="{55D4E168-08E6-42F7-A84B-38AF8320DEE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1843728"/>
              </p:ext>
            </p:extLst>
          </p:nvPr>
        </p:nvGraphicFramePr>
        <p:xfrm>
          <a:off x="1020798" y="2873358"/>
          <a:ext cx="363537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2334" imgH="393529" progId="Equation.DSMT4">
                  <p:embed/>
                </p:oleObj>
              </mc:Choice>
              <mc:Fallback>
                <p:oleObj name="Equation" r:id="rId2" imgW="152334" imgH="393529" progId="Equation.DSMT4">
                  <p:embed/>
                  <p:pic>
                    <p:nvPicPr>
                      <p:cNvPr id="25603" name="Object 14">
                        <a:extLst>
                          <a:ext uri="{FF2B5EF4-FFF2-40B4-BE49-F238E27FC236}">
                            <a16:creationId xmlns:a16="http://schemas.microsoft.com/office/drawing/2014/main" id="{B9CF3663-E335-4034-9272-6485DB51290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0798" y="2873358"/>
                        <a:ext cx="363537" cy="942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4">
            <a:extLst>
              <a:ext uri="{FF2B5EF4-FFF2-40B4-BE49-F238E27FC236}">
                <a16:creationId xmlns:a16="http://schemas.microsoft.com/office/drawing/2014/main" id="{36F122EE-FE4F-4699-A7A7-62B97FF569E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0111505"/>
              </p:ext>
            </p:extLst>
          </p:nvPr>
        </p:nvGraphicFramePr>
        <p:xfrm>
          <a:off x="1575342" y="2873358"/>
          <a:ext cx="333375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9639" imgH="393529" progId="Equation.DSMT4">
                  <p:embed/>
                </p:oleObj>
              </mc:Choice>
              <mc:Fallback>
                <p:oleObj name="Equation" r:id="rId4" imgW="139639" imgH="393529" progId="Equation.DSMT4">
                  <p:embed/>
                  <p:pic>
                    <p:nvPicPr>
                      <p:cNvPr id="25604" name="Object 14">
                        <a:extLst>
                          <a:ext uri="{FF2B5EF4-FFF2-40B4-BE49-F238E27FC236}">
                            <a16:creationId xmlns:a16="http://schemas.microsoft.com/office/drawing/2014/main" id="{D9A1E43E-0516-4593-8B60-15BF45FCF9A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5342" y="2873358"/>
                        <a:ext cx="333375" cy="942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46BF556A-92D5-45D8-A946-B9FA198C400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0385769"/>
              </p:ext>
            </p:extLst>
          </p:nvPr>
        </p:nvGraphicFramePr>
        <p:xfrm>
          <a:off x="2138869" y="2873358"/>
          <a:ext cx="333375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9639" imgH="393529" progId="Equation.DSMT4">
                  <p:embed/>
                </p:oleObj>
              </mc:Choice>
              <mc:Fallback>
                <p:oleObj name="Equation" r:id="rId6" imgW="139639" imgH="393529" progId="Equation.DSMT4">
                  <p:embed/>
                  <p:pic>
                    <p:nvPicPr>
                      <p:cNvPr id="25605" name="Object 14">
                        <a:extLst>
                          <a:ext uri="{FF2B5EF4-FFF2-40B4-BE49-F238E27FC236}">
                            <a16:creationId xmlns:a16="http://schemas.microsoft.com/office/drawing/2014/main" id="{95C7FB61-5469-40C6-AA4E-DB0827105DF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8869" y="2873358"/>
                        <a:ext cx="333375" cy="942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4">
            <a:extLst>
              <a:ext uri="{FF2B5EF4-FFF2-40B4-BE49-F238E27FC236}">
                <a16:creationId xmlns:a16="http://schemas.microsoft.com/office/drawing/2014/main" id="{182019CE-4735-4AD9-A6F6-AAD8C8723C1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5504838"/>
              </p:ext>
            </p:extLst>
          </p:nvPr>
        </p:nvGraphicFramePr>
        <p:xfrm>
          <a:off x="2717731" y="2873358"/>
          <a:ext cx="515938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15713" imgH="393359" progId="Equation.DSMT4">
                  <p:embed/>
                </p:oleObj>
              </mc:Choice>
              <mc:Fallback>
                <p:oleObj name="Equation" r:id="rId8" imgW="215713" imgH="393359" progId="Equation.DSMT4">
                  <p:embed/>
                  <p:pic>
                    <p:nvPicPr>
                      <p:cNvPr id="25606" name="Object 14">
                        <a:extLst>
                          <a:ext uri="{FF2B5EF4-FFF2-40B4-BE49-F238E27FC236}">
                            <a16:creationId xmlns:a16="http://schemas.microsoft.com/office/drawing/2014/main" id="{D581CF62-CBEC-4888-BA30-4E599DE06A9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7731" y="2873358"/>
                        <a:ext cx="515938" cy="942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4">
            <a:extLst>
              <a:ext uri="{FF2B5EF4-FFF2-40B4-BE49-F238E27FC236}">
                <a16:creationId xmlns:a16="http://schemas.microsoft.com/office/drawing/2014/main" id="{E6429C3B-5B20-4C2F-B2FC-D69B0BC53C7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9188954"/>
              </p:ext>
            </p:extLst>
          </p:nvPr>
        </p:nvGraphicFramePr>
        <p:xfrm>
          <a:off x="3338479" y="2873358"/>
          <a:ext cx="546100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28501" imgH="393529" progId="Equation.DSMT4">
                  <p:embed/>
                </p:oleObj>
              </mc:Choice>
              <mc:Fallback>
                <p:oleObj name="Equation" r:id="rId10" imgW="228501" imgH="393529" progId="Equation.DSMT4">
                  <p:embed/>
                  <p:pic>
                    <p:nvPicPr>
                      <p:cNvPr id="25607" name="Object 14">
                        <a:extLst>
                          <a:ext uri="{FF2B5EF4-FFF2-40B4-BE49-F238E27FC236}">
                            <a16:creationId xmlns:a16="http://schemas.microsoft.com/office/drawing/2014/main" id="{5ADEE2EF-D592-430B-9D04-BCCD5355D02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8479" y="2873358"/>
                        <a:ext cx="546100" cy="942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文本框 17">
            <a:extLst>
              <a:ext uri="{FF2B5EF4-FFF2-40B4-BE49-F238E27FC236}">
                <a16:creationId xmlns:a16="http://schemas.microsoft.com/office/drawing/2014/main" id="{0343CA57-267C-4B03-A2FF-7B47B4A866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43519" y="1537747"/>
            <a:ext cx="1727200" cy="6318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  <a:defRPr/>
            </a:pPr>
            <a:r>
              <a:rPr lang="en-US" altLang="zh-CN" sz="3200" b="1" dirty="0">
                <a:solidFill>
                  <a:srgbClr val="FF0000"/>
                </a:solidFill>
                <a:latin typeface="+mj-lt"/>
                <a:ea typeface="黑体" panose="02010600030101010101" pitchFamily="49" charset="-122"/>
              </a:rPr>
              <a:t>0.99999</a:t>
            </a:r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19563E67-98B3-43FE-AD63-7068F53CDF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2092325"/>
            <a:ext cx="520700" cy="6318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  <a:defRPr/>
            </a:pPr>
            <a:r>
              <a:rPr lang="en-US" altLang="zh-CN" sz="3200" b="1" dirty="0">
                <a:solidFill>
                  <a:srgbClr val="FF0000"/>
                </a:solidFill>
                <a:latin typeface="+mj-lt"/>
                <a:ea typeface="黑体" panose="02010600030101010101" pitchFamily="49" charset="-122"/>
              </a:rPr>
              <a:t>1</a:t>
            </a:r>
          </a:p>
        </p:txBody>
      </p:sp>
      <p:graphicFrame>
        <p:nvGraphicFramePr>
          <p:cNvPr id="20" name="Object 14">
            <a:extLst>
              <a:ext uri="{FF2B5EF4-FFF2-40B4-BE49-F238E27FC236}">
                <a16:creationId xmlns:a16="http://schemas.microsoft.com/office/drawing/2014/main" id="{1A58B8A3-4DA0-45F5-AB69-BB5BE3271B2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9235478"/>
              </p:ext>
            </p:extLst>
          </p:nvPr>
        </p:nvGraphicFramePr>
        <p:xfrm>
          <a:off x="4511921" y="2855940"/>
          <a:ext cx="515938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15713" imgH="393359" progId="Equation.DSMT4">
                  <p:embed/>
                </p:oleObj>
              </mc:Choice>
              <mc:Fallback>
                <p:oleObj name="Equation" r:id="rId12" imgW="215713" imgH="393359" progId="Equation.DSMT4">
                  <p:embed/>
                  <p:pic>
                    <p:nvPicPr>
                      <p:cNvPr id="12" name="Object 14">
                        <a:extLst>
                          <a:ext uri="{FF2B5EF4-FFF2-40B4-BE49-F238E27FC236}">
                            <a16:creationId xmlns:a16="http://schemas.microsoft.com/office/drawing/2014/main" id="{B033D77A-BC9E-4FA5-9211-BAF5EAC0234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1921" y="2855940"/>
                        <a:ext cx="515938" cy="942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文本框 20">
            <a:extLst>
              <a:ext uri="{FF2B5EF4-FFF2-40B4-BE49-F238E27FC236}">
                <a16:creationId xmlns:a16="http://schemas.microsoft.com/office/drawing/2014/main" id="{D1B6FC01-C5B9-4A7F-811E-0D565AF8A2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06170" y="3736975"/>
            <a:ext cx="433387" cy="6318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  <a:defRPr/>
            </a:pPr>
            <a:r>
              <a:rPr lang="en-US" altLang="zh-CN" sz="3200" b="1" dirty="0">
                <a:solidFill>
                  <a:srgbClr val="FF0000"/>
                </a:solidFill>
                <a:latin typeface="+mj-lt"/>
                <a:ea typeface="黑体" panose="02010600030101010101" pitchFamily="49" charset="-122"/>
              </a:rPr>
              <a:t>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bldLvl="0"/>
      <p:bldP spid="19" grpId="0" bldLvl="0"/>
      <p:bldP spid="21" grpId="0" bldLvl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文本框 1">
            <a:extLst>
              <a:ext uri="{FF2B5EF4-FFF2-40B4-BE49-F238E27FC236}">
                <a16:creationId xmlns:a16="http://schemas.microsoft.com/office/drawing/2014/main" id="{E887DDC2-47E6-48B7-8013-DA689BE15D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0888" y="866775"/>
            <a:ext cx="7810308" cy="1865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>
              <a:lnSpc>
                <a:spcPct val="120000"/>
              </a:lnSpc>
            </a:pPr>
            <a:r>
              <a:rPr lang="en-US" altLang="zh-CN" sz="3200" b="1" dirty="0"/>
              <a:t>8. </a:t>
            </a:r>
            <a:r>
              <a:rPr lang="zh-CN" altLang="en-US" sz="3200" b="1" dirty="0"/>
              <a:t>比较     、    、    、    的大小。你能发现什么？根据你发现的规律猜一下     与    哪个更大，并设法验证。</a:t>
            </a:r>
          </a:p>
        </p:txBody>
      </p:sp>
      <p:graphicFrame>
        <p:nvGraphicFramePr>
          <p:cNvPr id="22531" name="Object 14">
            <a:extLst>
              <a:ext uri="{FF2B5EF4-FFF2-40B4-BE49-F238E27FC236}">
                <a16:creationId xmlns:a16="http://schemas.microsoft.com/office/drawing/2014/main" id="{02FC3AB7-2F66-4ED5-B28F-DCD9685E29A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743026"/>
              </p:ext>
            </p:extLst>
          </p:nvPr>
        </p:nvGraphicFramePr>
        <p:xfrm>
          <a:off x="2191722" y="673100"/>
          <a:ext cx="363538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2334" imgH="393529" progId="Equation.DSMT4">
                  <p:embed/>
                </p:oleObj>
              </mc:Choice>
              <mc:Fallback>
                <p:oleObj name="Equation" r:id="rId2" imgW="152334" imgH="393529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1722" y="673100"/>
                        <a:ext cx="363538" cy="942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2" name="Object 14">
            <a:extLst>
              <a:ext uri="{FF2B5EF4-FFF2-40B4-BE49-F238E27FC236}">
                <a16:creationId xmlns:a16="http://schemas.microsoft.com/office/drawing/2014/main" id="{AB535903-9FF8-4C07-A339-3A4B2806028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6502969"/>
              </p:ext>
            </p:extLst>
          </p:nvPr>
        </p:nvGraphicFramePr>
        <p:xfrm>
          <a:off x="3010872" y="673100"/>
          <a:ext cx="363538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2334" imgH="393529" progId="Equation.DSMT4">
                  <p:embed/>
                </p:oleObj>
              </mc:Choice>
              <mc:Fallback>
                <p:oleObj name="Equation" r:id="rId4" imgW="152334" imgH="393529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0872" y="673100"/>
                        <a:ext cx="363538" cy="942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3" name="Object 14">
            <a:extLst>
              <a:ext uri="{FF2B5EF4-FFF2-40B4-BE49-F238E27FC236}">
                <a16:creationId xmlns:a16="http://schemas.microsoft.com/office/drawing/2014/main" id="{540F5E44-DD36-429B-B3DE-5BB1AACC63C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9460679"/>
              </p:ext>
            </p:extLst>
          </p:nvPr>
        </p:nvGraphicFramePr>
        <p:xfrm>
          <a:off x="3766522" y="685800"/>
          <a:ext cx="363538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2334" imgH="393529" progId="Equation.DSMT4">
                  <p:embed/>
                </p:oleObj>
              </mc:Choice>
              <mc:Fallback>
                <p:oleObj name="Equation" r:id="rId6" imgW="152334" imgH="393529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6522" y="685800"/>
                        <a:ext cx="363538" cy="942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4" name="Object 14">
            <a:extLst>
              <a:ext uri="{FF2B5EF4-FFF2-40B4-BE49-F238E27FC236}">
                <a16:creationId xmlns:a16="http://schemas.microsoft.com/office/drawing/2014/main" id="{E449BEBB-C0D6-4391-9BB6-028E5509422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4514722"/>
              </p:ext>
            </p:extLst>
          </p:nvPr>
        </p:nvGraphicFramePr>
        <p:xfrm>
          <a:off x="4599960" y="685800"/>
          <a:ext cx="333375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9639" imgH="393529" progId="Equation.DSMT4">
                  <p:embed/>
                </p:oleObj>
              </mc:Choice>
              <mc:Fallback>
                <p:oleObj name="Equation" r:id="rId8" imgW="139639" imgH="393529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9960" y="685800"/>
                        <a:ext cx="333375" cy="942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5" name="Object 14">
            <a:extLst>
              <a:ext uri="{FF2B5EF4-FFF2-40B4-BE49-F238E27FC236}">
                <a16:creationId xmlns:a16="http://schemas.microsoft.com/office/drawing/2014/main" id="{DF7CBF43-51BD-494B-AD71-C3BEEF2B566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6572136"/>
              </p:ext>
            </p:extLst>
          </p:nvPr>
        </p:nvGraphicFramePr>
        <p:xfrm>
          <a:off x="6588609" y="1317102"/>
          <a:ext cx="515938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15713" imgH="393359" progId="Equation.DSMT4">
                  <p:embed/>
                </p:oleObj>
              </mc:Choice>
              <mc:Fallback>
                <p:oleObj name="Equation" r:id="rId10" imgW="215713" imgH="393359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8609" y="1317102"/>
                        <a:ext cx="515938" cy="942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6" name="Object 14">
            <a:extLst>
              <a:ext uri="{FF2B5EF4-FFF2-40B4-BE49-F238E27FC236}">
                <a16:creationId xmlns:a16="http://schemas.microsoft.com/office/drawing/2014/main" id="{3D9E771F-712F-4AD7-A9B1-0106AC5D809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7531987"/>
              </p:ext>
            </p:extLst>
          </p:nvPr>
        </p:nvGraphicFramePr>
        <p:xfrm>
          <a:off x="7395705" y="1340915"/>
          <a:ext cx="546100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28501" imgH="393529" progId="Equation.DSMT4">
                  <p:embed/>
                </p:oleObj>
              </mc:Choice>
              <mc:Fallback>
                <p:oleObj name="Equation" r:id="rId12" imgW="228501" imgH="393529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5705" y="1340915"/>
                        <a:ext cx="546100" cy="942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4">
            <a:extLst>
              <a:ext uri="{FF2B5EF4-FFF2-40B4-BE49-F238E27FC236}">
                <a16:creationId xmlns:a16="http://schemas.microsoft.com/office/drawing/2014/main" id="{D4309E64-7235-42DA-8FF6-D9409FC07D5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05200" y="2657475"/>
          <a:ext cx="2241550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39392" imgH="393529" progId="Equation.DSMT4">
                  <p:embed/>
                </p:oleObj>
              </mc:Choice>
              <mc:Fallback>
                <p:oleObj name="Equation" r:id="rId14" imgW="939392" imgH="393529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2657475"/>
                        <a:ext cx="2241550" cy="942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文本框 7">
            <a:extLst>
              <a:ext uri="{FF2B5EF4-FFF2-40B4-BE49-F238E27FC236}">
                <a16:creationId xmlns:a16="http://schemas.microsoft.com/office/drawing/2014/main" id="{7F8CB4B6-C8EB-40D5-BBAE-44C631C01A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0888" y="3525838"/>
            <a:ext cx="7778750" cy="1274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>
              <a:lnSpc>
                <a:spcPct val="120000"/>
              </a:lnSpc>
            </a:pPr>
            <a:r>
              <a:rPr lang="zh-CN" altLang="en-US" sz="3200" b="1">
                <a:solidFill>
                  <a:srgbClr val="FF0000"/>
                </a:solidFill>
              </a:rPr>
              <a:t>发现：分母与分子的差相等的真分数相比较，分母越大这个分数就越大。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组合 2">
            <a:extLst>
              <a:ext uri="{FF2B5EF4-FFF2-40B4-BE49-F238E27FC236}">
                <a16:creationId xmlns:a16="http://schemas.microsoft.com/office/drawing/2014/main" id="{77FCF9D5-F2F0-4B18-97E3-AC5C447753EE}"/>
              </a:ext>
            </a:extLst>
          </p:cNvPr>
          <p:cNvGrpSpPr>
            <a:grpSpLocks/>
          </p:cNvGrpSpPr>
          <p:nvPr/>
        </p:nvGrpSpPr>
        <p:grpSpPr bwMode="auto">
          <a:xfrm>
            <a:off x="1925638" y="792163"/>
            <a:ext cx="2654300" cy="942975"/>
            <a:chOff x="3785509" y="2432667"/>
            <a:chExt cx="2654979" cy="942975"/>
          </a:xfrm>
        </p:grpSpPr>
        <p:sp>
          <p:nvSpPr>
            <p:cNvPr id="23562" name="文本框 7">
              <a:extLst>
                <a:ext uri="{FF2B5EF4-FFF2-40B4-BE49-F238E27FC236}">
                  <a16:creationId xmlns:a16="http://schemas.microsoft.com/office/drawing/2014/main" id="{DB569DBA-4BA3-41C0-887A-970285CBF0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85509" y="2590800"/>
              <a:ext cx="1420582" cy="6267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黑体" panose="02010609060101010101" pitchFamily="49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黑体" panose="02010609060101010101" pitchFamily="49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黑体" panose="02010609060101010101" pitchFamily="49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黑体" panose="02010609060101010101" pitchFamily="49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黑体" panose="02010609060101010101" pitchFamily="49" charset="-122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黑体" panose="02010609060101010101" pitchFamily="49" charset="-122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黑体" panose="02010609060101010101" pitchFamily="49" charset="-122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黑体" panose="02010609060101010101" pitchFamily="49" charset="-122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黑体" panose="02010609060101010101" pitchFamily="49" charset="-122"/>
                </a:defRPr>
              </a:lvl9pPr>
            </a:lstStyle>
            <a:p>
              <a:pPr>
                <a:lnSpc>
                  <a:spcPct val="120000"/>
                </a:lnSpc>
              </a:pPr>
              <a:r>
                <a:rPr lang="zh-CN" altLang="en-US" sz="3200" b="1" dirty="0">
                  <a:solidFill>
                    <a:srgbClr val="FF0000"/>
                  </a:solidFill>
                </a:rPr>
                <a:t>猜想：</a:t>
              </a:r>
            </a:p>
          </p:txBody>
        </p:sp>
        <p:graphicFrame>
          <p:nvGraphicFramePr>
            <p:cNvPr id="23563" name="Object 14">
              <a:extLst>
                <a:ext uri="{FF2B5EF4-FFF2-40B4-BE49-F238E27FC236}">
                  <a16:creationId xmlns:a16="http://schemas.microsoft.com/office/drawing/2014/main" id="{4972B485-3AD4-48A6-B799-895EF36EC868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5108575" y="2432667"/>
            <a:ext cx="1331913" cy="9429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558558" imgH="393529" progId="Equation.DSMT4">
                    <p:embed/>
                  </p:oleObj>
                </mc:Choice>
                <mc:Fallback>
                  <p:oleObj name="Equation" r:id="rId2" imgW="558558" imgH="393529" progId="Equation.DSMT4">
                    <p:embed/>
                    <p:pic>
                      <p:nvPicPr>
                        <p:cNvPr id="0" name="Object 1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108575" y="2432667"/>
                          <a:ext cx="1331913" cy="9429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38100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7" name="组合 6">
            <a:extLst>
              <a:ext uri="{FF2B5EF4-FFF2-40B4-BE49-F238E27FC236}">
                <a16:creationId xmlns:a16="http://schemas.microsoft.com/office/drawing/2014/main" id="{C320188B-6740-4B80-A899-AF346CC22B8D}"/>
              </a:ext>
            </a:extLst>
          </p:cNvPr>
          <p:cNvGrpSpPr>
            <a:grpSpLocks/>
          </p:cNvGrpSpPr>
          <p:nvPr/>
        </p:nvGrpSpPr>
        <p:grpSpPr bwMode="auto">
          <a:xfrm>
            <a:off x="1925638" y="2070100"/>
            <a:ext cx="5080000" cy="942975"/>
            <a:chOff x="915309" y="3602222"/>
            <a:chExt cx="5080941" cy="942975"/>
          </a:xfrm>
        </p:grpSpPr>
        <p:sp>
          <p:nvSpPr>
            <p:cNvPr id="23560" name="文本框 11">
              <a:extLst>
                <a:ext uri="{FF2B5EF4-FFF2-40B4-BE49-F238E27FC236}">
                  <a16:creationId xmlns:a16="http://schemas.microsoft.com/office/drawing/2014/main" id="{593E3DD0-CE2C-4E82-AE78-5120482206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15309" y="3771900"/>
              <a:ext cx="1420582" cy="6267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黑体" panose="02010609060101010101" pitchFamily="49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黑体" panose="02010609060101010101" pitchFamily="49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黑体" panose="02010609060101010101" pitchFamily="49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黑体" panose="02010609060101010101" pitchFamily="49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黑体" panose="02010609060101010101" pitchFamily="49" charset="-122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黑体" panose="02010609060101010101" pitchFamily="49" charset="-122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黑体" panose="02010609060101010101" pitchFamily="49" charset="-122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黑体" panose="02010609060101010101" pitchFamily="49" charset="-122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黑体" panose="02010609060101010101" pitchFamily="49" charset="-122"/>
                </a:defRPr>
              </a:lvl9pPr>
            </a:lstStyle>
            <a:p>
              <a:pPr>
                <a:lnSpc>
                  <a:spcPct val="120000"/>
                </a:lnSpc>
              </a:pPr>
              <a:r>
                <a:rPr lang="zh-CN" altLang="en-US" sz="3200" b="1">
                  <a:solidFill>
                    <a:srgbClr val="FF0000"/>
                  </a:solidFill>
                </a:rPr>
                <a:t>证明：</a:t>
              </a:r>
            </a:p>
          </p:txBody>
        </p:sp>
        <p:graphicFrame>
          <p:nvGraphicFramePr>
            <p:cNvPr id="23561" name="Object 14">
              <a:extLst>
                <a:ext uri="{FF2B5EF4-FFF2-40B4-BE49-F238E27FC236}">
                  <a16:creationId xmlns:a16="http://schemas.microsoft.com/office/drawing/2014/main" id="{527CBA6A-D6EB-4BD5-B485-5C2E38882F32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238193" y="3602222"/>
            <a:ext cx="3758057" cy="9429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1574800" imgH="393700" progId="Equation.DSMT4">
                    <p:embed/>
                  </p:oleObj>
                </mc:Choice>
                <mc:Fallback>
                  <p:oleObj name="Equation" r:id="rId4" imgW="1574800" imgH="393700" progId="Equation.DSMT4">
                    <p:embed/>
                    <p:pic>
                      <p:nvPicPr>
                        <p:cNvPr id="0" name="Object 1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38193" y="3602222"/>
                          <a:ext cx="3758057" cy="9429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38100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3" name="组合 12">
            <a:extLst>
              <a:ext uri="{FF2B5EF4-FFF2-40B4-BE49-F238E27FC236}">
                <a16:creationId xmlns:a16="http://schemas.microsoft.com/office/drawing/2014/main" id="{162AAB1E-35C6-455B-946B-956EFE0BF5BC}"/>
              </a:ext>
            </a:extLst>
          </p:cNvPr>
          <p:cNvGrpSpPr>
            <a:grpSpLocks/>
          </p:cNvGrpSpPr>
          <p:nvPr/>
        </p:nvGrpSpPr>
        <p:grpSpPr bwMode="auto">
          <a:xfrm>
            <a:off x="1925638" y="3349625"/>
            <a:ext cx="5529262" cy="942975"/>
            <a:chOff x="1263252" y="3209938"/>
            <a:chExt cx="5529078" cy="942976"/>
          </a:xfrm>
        </p:grpSpPr>
        <p:graphicFrame>
          <p:nvGraphicFramePr>
            <p:cNvPr id="23557" name="Object 14">
              <a:extLst>
                <a:ext uri="{FF2B5EF4-FFF2-40B4-BE49-F238E27FC236}">
                  <a16:creationId xmlns:a16="http://schemas.microsoft.com/office/drawing/2014/main" id="{52CFDDEA-2A1F-4158-A9A5-913A0C0D33E2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178050" y="3209939"/>
            <a:ext cx="1301750" cy="9429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545863" imgH="393529" progId="Equation.DSMT4">
                    <p:embed/>
                  </p:oleObj>
                </mc:Choice>
                <mc:Fallback>
                  <p:oleObj name="Equation" r:id="rId6" imgW="545863" imgH="393529" progId="Equation.DSMT4">
                    <p:embed/>
                    <p:pic>
                      <p:nvPicPr>
                        <p:cNvPr id="0" name="Object 1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78050" y="3209939"/>
                          <a:ext cx="1301750" cy="9429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38100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3558" name="文本框 11">
              <a:extLst>
                <a:ext uri="{FF2B5EF4-FFF2-40B4-BE49-F238E27FC236}">
                  <a16:creationId xmlns:a16="http://schemas.microsoft.com/office/drawing/2014/main" id="{6FD665EE-3FBC-47BF-9FE7-9FF398019D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63252" y="3368072"/>
              <a:ext cx="5529078" cy="6267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黑体" panose="02010609060101010101" pitchFamily="49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黑体" panose="02010609060101010101" pitchFamily="49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黑体" panose="02010609060101010101" pitchFamily="49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黑体" panose="02010609060101010101" pitchFamily="49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黑体" panose="02010609060101010101" pitchFamily="49" charset="-122"/>
                </a:defRPr>
              </a:lvl5pPr>
              <a:lvl6pPr marL="25146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黑体" panose="02010609060101010101" pitchFamily="49" charset="-122"/>
                </a:defRPr>
              </a:lvl6pPr>
              <a:lvl7pPr marL="29718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黑体" panose="02010609060101010101" pitchFamily="49" charset="-122"/>
                </a:defRPr>
              </a:lvl7pPr>
              <a:lvl8pPr marL="34290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黑体" panose="02010609060101010101" pitchFamily="49" charset="-122"/>
                </a:defRPr>
              </a:lvl8pPr>
              <a:lvl9pPr marL="3886200" indent="-228600" defTabSz="912813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  <a:ea typeface="黑体" panose="02010609060101010101" pitchFamily="49" charset="-122"/>
                </a:defRPr>
              </a:lvl9pPr>
            </a:lstStyle>
            <a:p>
              <a:pPr>
                <a:lnSpc>
                  <a:spcPct val="120000"/>
                </a:lnSpc>
              </a:pPr>
              <a:r>
                <a:rPr lang="zh-CN" altLang="en-US" sz="3200" b="1">
                  <a:solidFill>
                    <a:srgbClr val="FF0000"/>
                  </a:solidFill>
                </a:rPr>
                <a:t>因为             ，所以             。</a:t>
              </a:r>
            </a:p>
          </p:txBody>
        </p:sp>
        <p:graphicFrame>
          <p:nvGraphicFramePr>
            <p:cNvPr id="23559" name="Object 14">
              <a:extLst>
                <a:ext uri="{FF2B5EF4-FFF2-40B4-BE49-F238E27FC236}">
                  <a16:creationId xmlns:a16="http://schemas.microsoft.com/office/drawing/2014/main" id="{02F1D691-616C-4FDD-80CA-5247F8DB0762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719580" y="3209938"/>
            <a:ext cx="1331912" cy="9429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8" imgW="558558" imgH="393529" progId="Equation.DSMT4">
                    <p:embed/>
                  </p:oleObj>
                </mc:Choice>
                <mc:Fallback>
                  <p:oleObj name="Equation" r:id="rId8" imgW="558558" imgH="393529" progId="Equation.DSMT4">
                    <p:embed/>
                    <p:pic>
                      <p:nvPicPr>
                        <p:cNvPr id="0" name="Object 1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19580" y="3209938"/>
                          <a:ext cx="1331912" cy="9429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38100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文本框 1">
            <a:extLst>
              <a:ext uri="{FF2B5EF4-FFF2-40B4-BE49-F238E27FC236}">
                <a16:creationId xmlns:a16="http://schemas.microsoft.com/office/drawing/2014/main" id="{9D36C050-8A89-41CB-889C-166CD6F52F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071097"/>
            <a:ext cx="8664575" cy="221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n-US" altLang="zh-CN" sz="3200" b="1" dirty="0"/>
              <a:t>9.</a:t>
            </a:r>
            <a:r>
              <a:rPr lang="zh-CN" altLang="en-US" sz="3200" b="1" baseline="30000" dirty="0"/>
              <a:t>*</a:t>
            </a:r>
            <a:r>
              <a:rPr lang="zh-CN" altLang="en-US" sz="3200" b="1" dirty="0"/>
              <a:t> 一箱苹果，如果每</a:t>
            </a:r>
            <a:r>
              <a:rPr lang="en-US" altLang="zh-CN" sz="3200" b="1" dirty="0"/>
              <a:t>8</a:t>
            </a:r>
            <a:r>
              <a:rPr lang="zh-CN" altLang="en-US" sz="3200" b="1" dirty="0"/>
              <a:t>个装一盒，还剩余</a:t>
            </a:r>
            <a:r>
              <a:rPr lang="en-US" altLang="zh-CN" sz="3200" b="1" dirty="0"/>
              <a:t>6</a:t>
            </a:r>
            <a:r>
              <a:rPr lang="zh-CN" altLang="en-US" sz="3200" b="1" dirty="0"/>
              <a:t>个；如果每</a:t>
            </a:r>
            <a:r>
              <a:rPr lang="en-US" altLang="zh-CN" sz="3200" b="1" dirty="0"/>
              <a:t>10</a:t>
            </a:r>
            <a:r>
              <a:rPr lang="zh-CN" altLang="en-US" sz="3200" b="1" dirty="0"/>
              <a:t>个装一盒，也剩余</a:t>
            </a:r>
            <a:r>
              <a:rPr lang="en-US" altLang="zh-CN" sz="3200" b="1" dirty="0"/>
              <a:t>6</a:t>
            </a:r>
            <a:r>
              <a:rPr lang="zh-CN" altLang="en-US" sz="3200" b="1" dirty="0"/>
              <a:t>个。这箱苹果至少有多少个？</a:t>
            </a:r>
          </a:p>
        </p:txBody>
      </p:sp>
      <p:sp>
        <p:nvSpPr>
          <p:cNvPr id="3" name="文本框 8203">
            <a:extLst>
              <a:ext uri="{FF2B5EF4-FFF2-40B4-BE49-F238E27FC236}">
                <a16:creationId xmlns:a16="http://schemas.microsoft.com/office/drawing/2014/main" id="{0D402DBF-9082-4FAA-8937-44524208BD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313" y="3132038"/>
            <a:ext cx="8748712" cy="147617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ts val="1200"/>
              </a:spcBef>
              <a:defRPr/>
            </a:pPr>
            <a:r>
              <a:rPr lang="zh-CN" altLang="en-US" sz="3200" b="1" dirty="0">
                <a:solidFill>
                  <a:srgbClr val="FF0000"/>
                </a:solidFill>
                <a:latin typeface="+mj-lt"/>
                <a:ea typeface="楷体" pitchFamily="49" charset="-122"/>
              </a:rPr>
              <a:t>分析：根据题意可知，这箱苹果的个数减去</a:t>
            </a:r>
            <a:r>
              <a:rPr lang="en-US" altLang="zh-CN" sz="3200" b="1" dirty="0">
                <a:solidFill>
                  <a:srgbClr val="FF0000"/>
                </a:solidFill>
                <a:latin typeface="+mj-lt"/>
                <a:ea typeface="楷体" pitchFamily="49" charset="-122"/>
              </a:rPr>
              <a:t>6</a:t>
            </a:r>
            <a:r>
              <a:rPr lang="zh-CN" altLang="en-US" sz="3200" b="1" dirty="0">
                <a:solidFill>
                  <a:srgbClr val="FF0000"/>
                </a:solidFill>
                <a:latin typeface="+mj-lt"/>
                <a:ea typeface="楷体" pitchFamily="49" charset="-122"/>
              </a:rPr>
              <a:t>的差正好是</a:t>
            </a:r>
            <a:r>
              <a:rPr lang="en-US" altLang="zh-CN" sz="3200" b="1" dirty="0">
                <a:solidFill>
                  <a:srgbClr val="FF0000"/>
                </a:solidFill>
                <a:latin typeface="+mj-lt"/>
                <a:ea typeface="楷体" pitchFamily="49" charset="-122"/>
              </a:rPr>
              <a:t>8</a:t>
            </a:r>
            <a:r>
              <a:rPr lang="zh-CN" altLang="en-US" sz="3200" b="1" dirty="0">
                <a:solidFill>
                  <a:srgbClr val="FF0000"/>
                </a:solidFill>
                <a:latin typeface="+mj-lt"/>
                <a:ea typeface="楷体" pitchFamily="49" charset="-122"/>
              </a:rPr>
              <a:t>和</a:t>
            </a:r>
            <a:r>
              <a:rPr lang="en-US" altLang="zh-CN" sz="3200" b="1" dirty="0">
                <a:solidFill>
                  <a:srgbClr val="FF0000"/>
                </a:solidFill>
                <a:latin typeface="+mj-lt"/>
                <a:ea typeface="楷体" pitchFamily="49" charset="-122"/>
              </a:rPr>
              <a:t>10</a:t>
            </a:r>
            <a:r>
              <a:rPr lang="zh-CN" altLang="en-US" sz="3200" b="1" dirty="0">
                <a:solidFill>
                  <a:srgbClr val="FF0000"/>
                </a:solidFill>
                <a:latin typeface="+mj-lt"/>
                <a:ea typeface="楷体" pitchFamily="49" charset="-122"/>
              </a:rPr>
              <a:t>的公倍数。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8203">
            <a:extLst>
              <a:ext uri="{FF2B5EF4-FFF2-40B4-BE49-F238E27FC236}">
                <a16:creationId xmlns:a16="http://schemas.microsoft.com/office/drawing/2014/main" id="{1E08402D-9923-452F-B6D5-F8ECDB3839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6650" y="847500"/>
            <a:ext cx="7219950" cy="326127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ts val="1200"/>
              </a:spcBef>
              <a:defRPr/>
            </a:pPr>
            <a:r>
              <a:rPr lang="zh-CN" altLang="en-US" sz="3200" b="1" dirty="0">
                <a:solidFill>
                  <a:srgbClr val="FF0000"/>
                </a:solidFill>
                <a:latin typeface="+mj-lt"/>
                <a:ea typeface="楷体" pitchFamily="49" charset="-122"/>
              </a:rPr>
              <a:t>解答：</a:t>
            </a:r>
            <a:r>
              <a:rPr lang="en-US" altLang="zh-CN" sz="3200" b="1" dirty="0">
                <a:solidFill>
                  <a:srgbClr val="FF0000"/>
                </a:solidFill>
                <a:latin typeface="+mj-lt"/>
                <a:ea typeface="楷体" pitchFamily="49" charset="-122"/>
              </a:rPr>
              <a:t>8=2×2×2      10=2×5</a:t>
            </a:r>
          </a:p>
          <a:p>
            <a:pPr eaLnBrk="1" hangingPunct="1">
              <a:lnSpc>
                <a:spcPct val="150000"/>
              </a:lnSpc>
              <a:spcBef>
                <a:spcPts val="1200"/>
              </a:spcBef>
              <a:defRPr/>
            </a:pPr>
            <a:r>
              <a:rPr lang="en-US" altLang="zh-CN" sz="3200" b="1" dirty="0">
                <a:solidFill>
                  <a:srgbClr val="FF0000"/>
                </a:solidFill>
                <a:latin typeface="+mj-lt"/>
                <a:ea typeface="楷体" pitchFamily="49" charset="-122"/>
              </a:rPr>
              <a:t>8</a:t>
            </a:r>
            <a:r>
              <a:rPr lang="zh-CN" altLang="en-US" sz="3200" b="1" dirty="0">
                <a:solidFill>
                  <a:srgbClr val="FF0000"/>
                </a:solidFill>
                <a:latin typeface="+mj-lt"/>
                <a:ea typeface="楷体" pitchFamily="49" charset="-122"/>
              </a:rPr>
              <a:t>和</a:t>
            </a:r>
            <a:r>
              <a:rPr lang="en-US" altLang="zh-CN" sz="3200" b="1" dirty="0">
                <a:solidFill>
                  <a:srgbClr val="FF0000"/>
                </a:solidFill>
                <a:latin typeface="+mj-lt"/>
                <a:ea typeface="楷体" pitchFamily="49" charset="-122"/>
              </a:rPr>
              <a:t>10</a:t>
            </a:r>
            <a:r>
              <a:rPr lang="zh-CN" altLang="en-US" sz="3200" b="1" dirty="0">
                <a:solidFill>
                  <a:srgbClr val="FF0000"/>
                </a:solidFill>
                <a:latin typeface="+mj-lt"/>
                <a:ea typeface="楷体" pitchFamily="49" charset="-122"/>
              </a:rPr>
              <a:t>的最小公倍数是</a:t>
            </a:r>
            <a:r>
              <a:rPr lang="en-US" altLang="zh-CN" sz="3200" b="1" dirty="0">
                <a:solidFill>
                  <a:srgbClr val="FF0000"/>
                </a:solidFill>
                <a:latin typeface="+mj-lt"/>
                <a:ea typeface="楷体" pitchFamily="49" charset="-122"/>
              </a:rPr>
              <a:t>2×2×2×5=40</a:t>
            </a:r>
            <a:r>
              <a:rPr lang="zh-CN" altLang="en-US" sz="3200" b="1" dirty="0">
                <a:solidFill>
                  <a:srgbClr val="FF0000"/>
                </a:solidFill>
                <a:latin typeface="+mj-lt"/>
                <a:ea typeface="楷体" pitchFamily="49" charset="-122"/>
              </a:rPr>
              <a:t>，</a:t>
            </a:r>
            <a:r>
              <a:rPr lang="en-US" altLang="zh-CN" sz="3200" b="1" dirty="0">
                <a:solidFill>
                  <a:srgbClr val="FF0000"/>
                </a:solidFill>
                <a:latin typeface="+mj-lt"/>
                <a:ea typeface="楷体" pitchFamily="49" charset="-122"/>
              </a:rPr>
              <a:t>40+6=46</a:t>
            </a:r>
            <a:r>
              <a:rPr lang="zh-CN" altLang="en-US" sz="3200" b="1" dirty="0">
                <a:solidFill>
                  <a:srgbClr val="FF0000"/>
                </a:solidFill>
                <a:latin typeface="+mj-lt"/>
                <a:ea typeface="楷体" pitchFamily="49" charset="-122"/>
              </a:rPr>
              <a:t>（个），</a:t>
            </a:r>
            <a:endParaRPr lang="en-US" altLang="zh-CN" sz="3200" b="1" dirty="0">
              <a:solidFill>
                <a:srgbClr val="FF0000"/>
              </a:solidFill>
              <a:latin typeface="+mj-lt"/>
              <a:ea typeface="楷体" pitchFamily="49" charset="-122"/>
            </a:endParaRPr>
          </a:p>
          <a:p>
            <a:pPr eaLnBrk="1" hangingPunct="1">
              <a:lnSpc>
                <a:spcPct val="150000"/>
              </a:lnSpc>
              <a:spcBef>
                <a:spcPts val="1200"/>
              </a:spcBef>
              <a:defRPr/>
            </a:pPr>
            <a:r>
              <a:rPr lang="zh-CN" altLang="en-US" sz="3200" b="1" dirty="0">
                <a:solidFill>
                  <a:srgbClr val="FF0000"/>
                </a:solidFill>
                <a:latin typeface="+mj-lt"/>
                <a:ea typeface="楷体" pitchFamily="49" charset="-122"/>
              </a:rPr>
              <a:t>得出：这箱苹果至少有</a:t>
            </a:r>
            <a:r>
              <a:rPr lang="en-US" altLang="zh-CN" sz="3200" b="1" dirty="0">
                <a:solidFill>
                  <a:srgbClr val="FF0000"/>
                </a:solidFill>
                <a:latin typeface="+mj-lt"/>
                <a:ea typeface="楷体" pitchFamily="49" charset="-122"/>
              </a:rPr>
              <a:t>46</a:t>
            </a:r>
            <a:r>
              <a:rPr lang="zh-CN" altLang="en-US" sz="3200" b="1" dirty="0">
                <a:solidFill>
                  <a:srgbClr val="FF0000"/>
                </a:solidFill>
                <a:latin typeface="+mj-lt"/>
                <a:ea typeface="楷体" pitchFamily="49" charset="-122"/>
              </a:rPr>
              <a:t>个。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30CD4896-FFC8-4955-B7FE-587D9A5BB218}"/>
              </a:ext>
            </a:extLst>
          </p:cNvPr>
          <p:cNvSpPr txBox="1"/>
          <p:nvPr/>
        </p:nvSpPr>
        <p:spPr>
          <a:xfrm>
            <a:off x="117475" y="544669"/>
            <a:ext cx="1875835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CN" sz="3200" b="1" dirty="0">
                <a:latin typeface="+mn-lt"/>
              </a:rPr>
              <a:t>1. </a:t>
            </a:r>
            <a:r>
              <a:rPr lang="zh-CN" altLang="en-US" sz="3200" b="1" dirty="0">
                <a:latin typeface="+mn-lt"/>
              </a:rPr>
              <a:t>填空。</a:t>
            </a:r>
          </a:p>
        </p:txBody>
      </p:sp>
      <p:sp>
        <p:nvSpPr>
          <p:cNvPr id="10243" name="文本框 2">
            <a:extLst>
              <a:ext uri="{FF2B5EF4-FFF2-40B4-BE49-F238E27FC236}">
                <a16:creationId xmlns:a16="http://schemas.microsoft.com/office/drawing/2014/main" id="{5F713569-225F-41BE-9702-618C4DEE64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475" y="970740"/>
            <a:ext cx="8905875" cy="3692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zh-CN" altLang="en-US" sz="3200" b="1" dirty="0"/>
              <a:t>（</a:t>
            </a:r>
            <a:r>
              <a:rPr lang="en-US" altLang="zh-CN" sz="3200" b="1" dirty="0"/>
              <a:t>1</a:t>
            </a:r>
            <a:r>
              <a:rPr lang="zh-CN" altLang="en-US" sz="3200" b="1" dirty="0"/>
              <a:t>）</a:t>
            </a:r>
            <a:r>
              <a:rPr lang="en-US" altLang="zh-CN" sz="3200" b="1" dirty="0"/>
              <a:t>2008</a:t>
            </a:r>
            <a:r>
              <a:rPr lang="zh-CN" altLang="en-US" sz="3200" b="1" dirty="0"/>
              <a:t>年</a:t>
            </a:r>
            <a:r>
              <a:rPr lang="en-US" altLang="zh-CN" sz="3200" b="1" dirty="0"/>
              <a:t>8</a:t>
            </a:r>
            <a:r>
              <a:rPr lang="zh-CN" altLang="en-US" sz="3200" b="1" dirty="0"/>
              <a:t>月</a:t>
            </a:r>
            <a:r>
              <a:rPr lang="en-US" altLang="zh-CN" sz="3200" b="1" dirty="0"/>
              <a:t>3</a:t>
            </a:r>
            <a:r>
              <a:rPr lang="zh-CN" altLang="en-US" sz="3200" b="1" dirty="0"/>
              <a:t>日，气象部门在新疆吐鲁番盆地的艾丁湖观测到的最高气温是</a:t>
            </a:r>
            <a:r>
              <a:rPr lang="en-US" altLang="zh-CN" sz="3200" b="1" dirty="0"/>
              <a:t>49.7</a:t>
            </a:r>
            <a:r>
              <a:rPr lang="zh-CN" altLang="en-US" sz="3200" b="1" dirty="0"/>
              <a:t>℃，可记作</a:t>
            </a:r>
            <a:r>
              <a:rPr lang="en-US" altLang="zh-CN" sz="3200" b="1" dirty="0"/>
              <a:t>______</a:t>
            </a:r>
            <a:r>
              <a:rPr lang="zh-CN" altLang="en-US" sz="3200" b="1" dirty="0"/>
              <a:t>℃。</a:t>
            </a:r>
            <a:r>
              <a:rPr lang="en-US" altLang="zh-CN" sz="3200" b="1" dirty="0"/>
              <a:t>1969</a:t>
            </a:r>
            <a:r>
              <a:rPr lang="zh-CN" altLang="en-US" sz="3200" b="1" dirty="0"/>
              <a:t>年</a:t>
            </a:r>
            <a:r>
              <a:rPr lang="en-US" altLang="zh-CN" sz="3200" b="1" dirty="0"/>
              <a:t>2</a:t>
            </a:r>
            <a:r>
              <a:rPr lang="zh-CN" altLang="en-US" sz="3200" b="1" dirty="0"/>
              <a:t>月</a:t>
            </a:r>
            <a:r>
              <a:rPr lang="en-US" altLang="zh-CN" sz="3200" b="1" dirty="0"/>
              <a:t>13</a:t>
            </a:r>
            <a:r>
              <a:rPr lang="zh-CN" altLang="en-US" sz="3200" b="1" dirty="0"/>
              <a:t>日，气象部门在黑龙江漠河观测到的最低气温是零下</a:t>
            </a:r>
            <a:r>
              <a:rPr lang="en-US" altLang="zh-CN" sz="3200" b="1" dirty="0"/>
              <a:t>52.3</a:t>
            </a:r>
            <a:r>
              <a:rPr lang="zh-CN" altLang="en-US" sz="3200" b="1" dirty="0"/>
              <a:t>℃，可记作</a:t>
            </a:r>
            <a:r>
              <a:rPr lang="en-US" altLang="zh-CN" sz="3200" b="1" dirty="0"/>
              <a:t>______</a:t>
            </a:r>
            <a:r>
              <a:rPr lang="zh-CN" altLang="en-US" sz="3200" b="1" dirty="0"/>
              <a:t>℃。</a:t>
            </a: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1303693E-349F-47C3-94F3-E33BE969FF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154" y="2551126"/>
            <a:ext cx="903287" cy="63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>
              <a:lnSpc>
                <a:spcPct val="120000"/>
              </a:lnSpc>
            </a:pPr>
            <a:r>
              <a:rPr lang="en-US" altLang="zh-CN" sz="3200" b="1" dirty="0">
                <a:solidFill>
                  <a:srgbClr val="FF0000"/>
                </a:solidFill>
              </a:rPr>
              <a:t>49.7</a:t>
            </a:r>
            <a:endParaRPr lang="zh-CN" altLang="en-US" sz="3200" b="1" dirty="0">
              <a:solidFill>
                <a:srgbClr val="FF0000"/>
              </a:solidFill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C3387EFC-4A96-42B7-93A9-09D62139A7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484" y="3862855"/>
            <a:ext cx="1039813" cy="63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>
              <a:lnSpc>
                <a:spcPct val="120000"/>
              </a:lnSpc>
            </a:pPr>
            <a:r>
              <a:rPr lang="en-US" altLang="zh-CN" sz="3200" b="1" dirty="0">
                <a:solidFill>
                  <a:srgbClr val="FF0000"/>
                </a:solidFill>
              </a:rPr>
              <a:t>-52.3</a:t>
            </a:r>
            <a:endParaRPr lang="zh-CN" altLang="en-US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文本框 1">
            <a:extLst>
              <a:ext uri="{FF2B5EF4-FFF2-40B4-BE49-F238E27FC236}">
                <a16:creationId xmlns:a16="http://schemas.microsoft.com/office/drawing/2014/main" id="{EB8DAB5D-440A-4366-B148-22786D64B5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1089073"/>
            <a:ext cx="8494713" cy="32421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zh-CN" altLang="en-US" sz="2800" b="1" dirty="0"/>
              <a:t>（</a:t>
            </a:r>
            <a:r>
              <a:rPr lang="en-US" altLang="zh-CN" sz="2800" b="1" dirty="0"/>
              <a:t>2</a:t>
            </a:r>
            <a:r>
              <a:rPr lang="zh-CN" altLang="en-US" sz="2800" b="1" dirty="0"/>
              <a:t>）如果</a:t>
            </a:r>
            <a:r>
              <a:rPr lang="en-US" altLang="zh-CN" sz="2800" b="1" i="1" dirty="0" err="1"/>
              <a:t>a</a:t>
            </a:r>
            <a:r>
              <a:rPr lang="en-US" altLang="zh-CN" sz="2800" b="1" dirty="0" err="1"/>
              <a:t>÷</a:t>
            </a:r>
            <a:r>
              <a:rPr lang="en-US" altLang="zh-CN" sz="2800" b="1" i="1" dirty="0" err="1"/>
              <a:t>b</a:t>
            </a:r>
            <a:r>
              <a:rPr lang="en-US" altLang="zh-CN" sz="2800" b="1" dirty="0"/>
              <a:t>=</a:t>
            </a:r>
            <a:r>
              <a:rPr lang="en-US" altLang="zh-CN" sz="2800" b="1" i="1" dirty="0"/>
              <a:t>c</a:t>
            </a:r>
            <a:r>
              <a:rPr lang="zh-CN" altLang="en-US" sz="2800" b="1" dirty="0"/>
              <a:t>（</a:t>
            </a:r>
            <a:r>
              <a:rPr lang="en-US" altLang="zh-CN" sz="2800" b="1" i="1" dirty="0"/>
              <a:t>a</a:t>
            </a:r>
            <a:r>
              <a:rPr lang="zh-CN" altLang="en-US" sz="2800" b="1" dirty="0"/>
              <a:t>、</a:t>
            </a:r>
            <a:r>
              <a:rPr lang="en-US" altLang="zh-CN" sz="2800" b="1" i="1" dirty="0"/>
              <a:t>b</a:t>
            </a:r>
            <a:r>
              <a:rPr lang="zh-CN" altLang="en-US" sz="2800" b="1" dirty="0"/>
              <a:t>、</a:t>
            </a:r>
            <a:r>
              <a:rPr lang="en-US" altLang="zh-CN" sz="2800" b="1" i="1" dirty="0"/>
              <a:t>c</a:t>
            </a:r>
            <a:r>
              <a:rPr lang="zh-CN" altLang="en-US" sz="2800" b="1" dirty="0"/>
              <a:t>均为整数，且</a:t>
            </a:r>
            <a:r>
              <a:rPr lang="en-US" altLang="zh-CN" sz="2800" b="1" i="1" dirty="0"/>
              <a:t>b</a:t>
            </a:r>
            <a:r>
              <a:rPr lang="zh-CN" altLang="en-US" sz="2800" b="1" dirty="0"/>
              <a:t>≠</a:t>
            </a:r>
            <a:r>
              <a:rPr lang="en-US" altLang="zh-CN" sz="2800" b="1" dirty="0"/>
              <a:t>0</a:t>
            </a:r>
            <a:r>
              <a:rPr lang="zh-CN" altLang="en-US" sz="2800" b="1" dirty="0"/>
              <a:t>），那么</a:t>
            </a:r>
            <a:r>
              <a:rPr lang="en-US" altLang="zh-CN" sz="2800" b="1" i="1" dirty="0"/>
              <a:t>a</a:t>
            </a:r>
            <a:r>
              <a:rPr lang="zh-CN" altLang="en-US" sz="2800" b="1" dirty="0"/>
              <a:t>和</a:t>
            </a:r>
            <a:r>
              <a:rPr lang="en-US" altLang="zh-CN" sz="2800" b="1" i="1" dirty="0"/>
              <a:t>b</a:t>
            </a:r>
            <a:r>
              <a:rPr lang="zh-CN" altLang="en-US" sz="2800" b="1" dirty="0"/>
              <a:t>的最大公因数是</a:t>
            </a:r>
            <a:r>
              <a:rPr lang="en-US" altLang="zh-CN" sz="2800" b="1" dirty="0"/>
              <a:t>_____</a:t>
            </a:r>
            <a:r>
              <a:rPr lang="zh-CN" altLang="en-US" sz="2800" b="1" dirty="0"/>
              <a:t>，最小公倍数是</a:t>
            </a:r>
            <a:r>
              <a:rPr lang="en-US" altLang="zh-CN" sz="2800" b="1" dirty="0"/>
              <a:t>_____</a:t>
            </a:r>
            <a:r>
              <a:rPr lang="zh-CN" altLang="en-US" sz="2800" b="1" dirty="0"/>
              <a:t>。</a:t>
            </a:r>
            <a:endParaRPr lang="en-US" altLang="zh-CN" sz="2800" b="1" dirty="0"/>
          </a:p>
          <a:p>
            <a:pPr algn="just">
              <a:lnSpc>
                <a:spcPct val="150000"/>
              </a:lnSpc>
            </a:pPr>
            <a:r>
              <a:rPr lang="zh-CN" altLang="en-US" sz="2800" b="1" dirty="0"/>
              <a:t>（</a:t>
            </a:r>
            <a:r>
              <a:rPr lang="en-US" altLang="zh-CN" sz="2800" b="1" dirty="0"/>
              <a:t>3</a:t>
            </a:r>
            <a:r>
              <a:rPr lang="zh-CN" altLang="en-US" sz="2800" b="1" dirty="0"/>
              <a:t>）一种商品打七折销售，“七折”表示现价是原价的（        ）</a:t>
            </a:r>
            <a:r>
              <a:rPr lang="en-US" altLang="zh-CN" sz="2800" b="1" dirty="0"/>
              <a:t>%</a:t>
            </a:r>
            <a:r>
              <a:rPr lang="zh-CN" altLang="en-US" sz="2800" b="1" dirty="0"/>
              <a:t>。如果这种商品原价是</a:t>
            </a:r>
            <a:r>
              <a:rPr lang="en-US" altLang="zh-CN" sz="2800" b="1" dirty="0"/>
              <a:t>100</a:t>
            </a:r>
            <a:r>
              <a:rPr lang="zh-CN" altLang="en-US" sz="2800" b="1" dirty="0"/>
              <a:t>元，付款时要少付（        ）元。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C625C58A-3FC2-4F95-ACF8-185EA635F3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597" y="1724001"/>
            <a:ext cx="390525" cy="63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>
              <a:lnSpc>
                <a:spcPct val="120000"/>
              </a:lnSpc>
            </a:pPr>
            <a:r>
              <a:rPr lang="en-US" altLang="zh-CN" sz="3200" b="1" i="1" dirty="0">
                <a:solidFill>
                  <a:srgbClr val="FF0000"/>
                </a:solidFill>
              </a:rPr>
              <a:t>b</a:t>
            </a:r>
            <a:endParaRPr lang="zh-CN" altLang="en-US" sz="3200" b="1" i="1" dirty="0">
              <a:solidFill>
                <a:srgbClr val="FF0000"/>
              </a:solidFill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F67029E5-ADDA-4261-9987-E59F939610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45615" y="1718511"/>
            <a:ext cx="390525" cy="63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>
              <a:lnSpc>
                <a:spcPct val="120000"/>
              </a:lnSpc>
            </a:pPr>
            <a:r>
              <a:rPr lang="en-US" altLang="zh-CN" sz="3200" b="1" i="1" dirty="0">
                <a:solidFill>
                  <a:srgbClr val="FF0000"/>
                </a:solidFill>
              </a:rPr>
              <a:t>a</a:t>
            </a:r>
            <a:endParaRPr lang="zh-CN" altLang="en-US" sz="3200" b="1" i="1" dirty="0">
              <a:solidFill>
                <a:srgbClr val="FF0000"/>
              </a:solidFill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92CB3BB2-EB7C-49CF-A16E-D237B553C5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1162" y="3022791"/>
            <a:ext cx="595313" cy="63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>
              <a:lnSpc>
                <a:spcPct val="120000"/>
              </a:lnSpc>
            </a:pPr>
            <a:r>
              <a:rPr lang="en-US" altLang="zh-CN" sz="3200" b="1" dirty="0">
                <a:solidFill>
                  <a:srgbClr val="FF0000"/>
                </a:solidFill>
              </a:rPr>
              <a:t>70</a:t>
            </a:r>
            <a:endParaRPr lang="zh-CN" altLang="en-US" sz="3200" b="1" dirty="0">
              <a:solidFill>
                <a:srgbClr val="FF0000"/>
              </a:solidFill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82F4D042-6ED2-45FC-896B-D33203AAB0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912" y="3703208"/>
            <a:ext cx="595312" cy="63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>
              <a:lnSpc>
                <a:spcPct val="120000"/>
              </a:lnSpc>
            </a:pPr>
            <a:r>
              <a:rPr lang="en-US" altLang="zh-CN" sz="3200" b="1" dirty="0">
                <a:solidFill>
                  <a:srgbClr val="FF0000"/>
                </a:solidFill>
              </a:rPr>
              <a:t>30</a:t>
            </a:r>
            <a:endParaRPr lang="zh-CN" altLang="en-US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">
            <a:extLst>
              <a:ext uri="{FF2B5EF4-FFF2-40B4-BE49-F238E27FC236}">
                <a16:creationId xmlns:a16="http://schemas.microsoft.com/office/drawing/2014/main" id="{6949D112-A3FD-4F37-BD01-00BD8D62C0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7957" y="123353"/>
            <a:ext cx="8340725" cy="19495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49" charset="-122"/>
              </a:rPr>
              <a:t>2.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49" charset="-122"/>
              </a:rPr>
              <a:t>下面是我国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49" charset="-122"/>
              </a:rPr>
              <a:t>2017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49" charset="-122"/>
              </a:rPr>
              <a:t>年、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49" charset="-122"/>
              </a:rPr>
              <a:t>2019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49" charset="-122"/>
              </a:rPr>
              <a:t>年、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49" charset="-122"/>
              </a:rPr>
              <a:t>2021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49" charset="-122"/>
              </a:rPr>
              <a:t>年全国</a:t>
            </a:r>
            <a:endParaRPr lang="en-US" altLang="zh-CN" sz="2800" b="1" dirty="0">
              <a:latin typeface="Times New Roman" panose="02020603050405020304" pitchFamily="18" charset="0"/>
              <a:ea typeface="黑体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49" charset="-122"/>
              </a:rPr>
              <a:t>城镇常住人口数量、全年粮食产量和全年消费品零售总额的相关数据。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8EBC0F46-F9B1-42F7-A247-80B214608D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3146693"/>
              </p:ext>
            </p:extLst>
          </p:nvPr>
        </p:nvGraphicFramePr>
        <p:xfrm>
          <a:off x="812624" y="2053116"/>
          <a:ext cx="7560000" cy="27000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000">
                  <a:extLst>
                    <a:ext uri="{9D8B030D-6E8A-4147-A177-3AD203B41FA5}">
                      <a16:colId xmlns:a16="http://schemas.microsoft.com/office/drawing/2014/main" val="3105209152"/>
                    </a:ext>
                  </a:extLst>
                </a:gridCol>
                <a:gridCol w="1800000">
                  <a:extLst>
                    <a:ext uri="{9D8B030D-6E8A-4147-A177-3AD203B41FA5}">
                      <a16:colId xmlns:a16="http://schemas.microsoft.com/office/drawing/2014/main" val="1356895548"/>
                    </a:ext>
                  </a:extLst>
                </a:gridCol>
                <a:gridCol w="1800000">
                  <a:extLst>
                    <a:ext uri="{9D8B030D-6E8A-4147-A177-3AD203B41FA5}">
                      <a16:colId xmlns:a16="http://schemas.microsoft.com/office/drawing/2014/main" val="3058809394"/>
                    </a:ext>
                  </a:extLst>
                </a:gridCol>
                <a:gridCol w="2160000">
                  <a:extLst>
                    <a:ext uri="{9D8B030D-6E8A-4147-A177-3AD203B41FA5}">
                      <a16:colId xmlns:a16="http://schemas.microsoft.com/office/drawing/2014/main" val="2813346650"/>
                    </a:ext>
                  </a:extLst>
                </a:gridCol>
              </a:tblGrid>
              <a:tr h="83077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b="1" dirty="0">
                          <a:solidFill>
                            <a:schemeClr val="tx1"/>
                          </a:solidFill>
                          <a:latin typeface="+mn-lt"/>
                          <a:ea typeface="宋体" panose="02010600030101010101" pitchFamily="2" charset="-122"/>
                        </a:rPr>
                        <a:t>年份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b="1" dirty="0">
                          <a:solidFill>
                            <a:schemeClr val="tx1"/>
                          </a:solidFill>
                          <a:latin typeface="+mn-lt"/>
                          <a:ea typeface="宋体" panose="02010600030101010101" pitchFamily="2" charset="-122"/>
                        </a:rPr>
                        <a:t>全国城镇常住</a:t>
                      </a:r>
                      <a:endParaRPr lang="en-US" altLang="zh-CN" sz="2000" b="1" dirty="0">
                        <a:solidFill>
                          <a:schemeClr val="tx1"/>
                        </a:solidFill>
                        <a:latin typeface="+mn-lt"/>
                        <a:ea typeface="宋体" panose="02010600030101010101" pitchFamily="2" charset="-122"/>
                      </a:endParaRPr>
                    </a:p>
                    <a:p>
                      <a:pPr algn="ctr"/>
                      <a:r>
                        <a:rPr lang="zh-CN" altLang="en-US" sz="2000" b="1" dirty="0">
                          <a:solidFill>
                            <a:schemeClr val="tx1"/>
                          </a:solidFill>
                          <a:latin typeface="+mn-lt"/>
                          <a:ea typeface="宋体" panose="02010600030101010101" pitchFamily="2" charset="-122"/>
                        </a:rPr>
                        <a:t>人口数量</a:t>
                      </a:r>
                      <a:r>
                        <a:rPr lang="en-US" altLang="zh-CN" sz="2000" b="1" dirty="0">
                          <a:solidFill>
                            <a:schemeClr val="tx1"/>
                          </a:solidFill>
                          <a:latin typeface="+mn-lt"/>
                          <a:ea typeface="宋体" panose="02010600030101010101" pitchFamily="2" charset="-122"/>
                        </a:rPr>
                        <a:t>/</a:t>
                      </a:r>
                      <a:r>
                        <a:rPr lang="zh-CN" altLang="en-US" sz="2000" b="1" dirty="0">
                          <a:solidFill>
                            <a:schemeClr val="tx1"/>
                          </a:solidFill>
                          <a:latin typeface="+mn-lt"/>
                          <a:ea typeface="宋体" panose="02010600030101010101" pitchFamily="2" charset="-122"/>
                        </a:rPr>
                        <a:t>万人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b="1" dirty="0">
                          <a:solidFill>
                            <a:schemeClr val="tx1"/>
                          </a:solidFill>
                          <a:latin typeface="+mn-lt"/>
                          <a:ea typeface="宋体" panose="02010600030101010101" pitchFamily="2" charset="-122"/>
                        </a:rPr>
                        <a:t>全年粮食</a:t>
                      </a:r>
                      <a:endParaRPr lang="en-US" altLang="zh-CN" sz="2000" b="1" dirty="0">
                        <a:solidFill>
                          <a:schemeClr val="tx1"/>
                        </a:solidFill>
                        <a:latin typeface="+mn-lt"/>
                        <a:ea typeface="宋体" panose="02010600030101010101" pitchFamily="2" charset="-122"/>
                      </a:endParaRPr>
                    </a:p>
                    <a:p>
                      <a:pPr algn="ctr"/>
                      <a:r>
                        <a:rPr lang="zh-CN" altLang="en-US" sz="2000" b="1" dirty="0">
                          <a:solidFill>
                            <a:schemeClr val="tx1"/>
                          </a:solidFill>
                          <a:latin typeface="+mn-lt"/>
                          <a:ea typeface="宋体" panose="02010600030101010101" pitchFamily="2" charset="-122"/>
                        </a:rPr>
                        <a:t>产量</a:t>
                      </a:r>
                      <a:r>
                        <a:rPr lang="en-US" altLang="zh-CN" sz="2000" b="1" dirty="0">
                          <a:solidFill>
                            <a:schemeClr val="tx1"/>
                          </a:solidFill>
                          <a:latin typeface="+mn-lt"/>
                          <a:ea typeface="宋体" panose="02010600030101010101" pitchFamily="2" charset="-122"/>
                        </a:rPr>
                        <a:t>/</a:t>
                      </a:r>
                      <a:r>
                        <a:rPr lang="zh-CN" altLang="en-US" sz="2000" b="1" dirty="0">
                          <a:solidFill>
                            <a:schemeClr val="tx1"/>
                          </a:solidFill>
                          <a:latin typeface="+mn-lt"/>
                          <a:ea typeface="宋体" panose="02010600030101010101" pitchFamily="2" charset="-122"/>
                        </a:rPr>
                        <a:t>万吨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b="1" dirty="0">
                          <a:solidFill>
                            <a:schemeClr val="tx1"/>
                          </a:solidFill>
                          <a:latin typeface="+mn-lt"/>
                          <a:ea typeface="宋体" panose="02010600030101010101" pitchFamily="2" charset="-122"/>
                        </a:rPr>
                        <a:t>全年消费品零售</a:t>
                      </a:r>
                      <a:endParaRPr lang="en-US" altLang="zh-CN" sz="2000" b="1" dirty="0">
                        <a:solidFill>
                          <a:schemeClr val="tx1"/>
                        </a:solidFill>
                        <a:latin typeface="+mn-lt"/>
                        <a:ea typeface="宋体" panose="02010600030101010101" pitchFamily="2" charset="-122"/>
                      </a:endParaRPr>
                    </a:p>
                    <a:p>
                      <a:pPr algn="ctr"/>
                      <a:r>
                        <a:rPr lang="zh-CN" altLang="en-US" sz="2000" b="1" dirty="0">
                          <a:solidFill>
                            <a:schemeClr val="tx1"/>
                          </a:solidFill>
                          <a:latin typeface="+mn-lt"/>
                          <a:ea typeface="宋体" panose="02010600030101010101" pitchFamily="2" charset="-122"/>
                        </a:rPr>
                        <a:t>总额</a:t>
                      </a:r>
                      <a:r>
                        <a:rPr lang="en-US" altLang="zh-CN" sz="2000" b="1" dirty="0">
                          <a:solidFill>
                            <a:schemeClr val="tx1"/>
                          </a:solidFill>
                          <a:latin typeface="+mn-lt"/>
                          <a:ea typeface="宋体" panose="02010600030101010101" pitchFamily="2" charset="-122"/>
                        </a:rPr>
                        <a:t>/</a:t>
                      </a:r>
                      <a:r>
                        <a:rPr lang="zh-CN" altLang="en-US" sz="2000" b="1" dirty="0">
                          <a:solidFill>
                            <a:schemeClr val="tx1"/>
                          </a:solidFill>
                          <a:latin typeface="+mn-lt"/>
                          <a:ea typeface="宋体" panose="02010600030101010101" pitchFamily="2" charset="-122"/>
                        </a:rPr>
                        <a:t>亿元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9428820"/>
                  </a:ext>
                </a:extLst>
              </a:tr>
              <a:tr h="623077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>
                          <a:solidFill>
                            <a:schemeClr val="tx1"/>
                          </a:solidFill>
                          <a:latin typeface="+mn-lt"/>
                          <a:ea typeface="宋体" panose="02010600030101010101" pitchFamily="2" charset="-122"/>
                        </a:rPr>
                        <a:t>2017</a:t>
                      </a:r>
                      <a:endParaRPr lang="zh-CN" altLang="en-US" sz="2000" b="1" dirty="0">
                        <a:solidFill>
                          <a:schemeClr val="tx1"/>
                        </a:solidFill>
                        <a:latin typeface="+mn-lt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+mn-lt"/>
                          <a:ea typeface="宋体" panose="02010600030101010101" pitchFamily="2" charset="-122"/>
                        </a:rPr>
                        <a:t>81347</a:t>
                      </a:r>
                      <a:endParaRPr lang="zh-CN" altLang="en-US" sz="2000" dirty="0">
                        <a:solidFill>
                          <a:schemeClr val="tx1"/>
                        </a:solidFill>
                        <a:latin typeface="+mn-lt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+mn-lt"/>
                          <a:ea typeface="宋体" panose="02010600030101010101" pitchFamily="2" charset="-122"/>
                        </a:rPr>
                        <a:t>61791</a:t>
                      </a:r>
                      <a:endParaRPr lang="zh-CN" altLang="en-US" sz="2000" dirty="0">
                        <a:solidFill>
                          <a:schemeClr val="tx1"/>
                        </a:solidFill>
                        <a:latin typeface="+mn-lt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+mn-lt"/>
                          <a:ea typeface="宋体" panose="02010600030101010101" pitchFamily="2" charset="-122"/>
                        </a:rPr>
                        <a:t>366262</a:t>
                      </a:r>
                      <a:endParaRPr lang="zh-CN" altLang="en-US" sz="2000" dirty="0">
                        <a:solidFill>
                          <a:schemeClr val="tx1"/>
                        </a:solidFill>
                        <a:latin typeface="+mn-lt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5118222"/>
                  </a:ext>
                </a:extLst>
              </a:tr>
              <a:tr h="623077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>
                          <a:solidFill>
                            <a:schemeClr val="tx1"/>
                          </a:solidFill>
                          <a:latin typeface="+mn-lt"/>
                          <a:ea typeface="宋体" panose="02010600030101010101" pitchFamily="2" charset="-122"/>
                        </a:rPr>
                        <a:t>2019</a:t>
                      </a:r>
                      <a:endParaRPr lang="zh-CN" altLang="en-US" sz="2000" b="1" dirty="0">
                        <a:solidFill>
                          <a:schemeClr val="tx1"/>
                        </a:solidFill>
                        <a:latin typeface="+mn-lt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+mn-lt"/>
                          <a:ea typeface="宋体" panose="02010600030101010101" pitchFamily="2" charset="-122"/>
                        </a:rPr>
                        <a:t>84843</a:t>
                      </a:r>
                      <a:endParaRPr lang="zh-CN" altLang="en-US" sz="2000" dirty="0">
                        <a:solidFill>
                          <a:schemeClr val="tx1"/>
                        </a:solidFill>
                        <a:latin typeface="+mn-lt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+mn-lt"/>
                          <a:ea typeface="宋体" panose="02010600030101010101" pitchFamily="2" charset="-122"/>
                        </a:rPr>
                        <a:t>66384</a:t>
                      </a:r>
                      <a:endParaRPr lang="zh-CN" altLang="en-US" sz="2000" dirty="0">
                        <a:solidFill>
                          <a:schemeClr val="tx1"/>
                        </a:solidFill>
                        <a:latin typeface="+mn-lt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+mn-lt"/>
                          <a:ea typeface="宋体" panose="02010600030101010101" pitchFamily="2" charset="-122"/>
                        </a:rPr>
                        <a:t>411649</a:t>
                      </a:r>
                      <a:endParaRPr lang="zh-CN" altLang="en-US" sz="2000" dirty="0">
                        <a:solidFill>
                          <a:schemeClr val="tx1"/>
                        </a:solidFill>
                        <a:latin typeface="+mn-lt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0839519"/>
                  </a:ext>
                </a:extLst>
              </a:tr>
              <a:tr h="623077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b="1" dirty="0">
                          <a:solidFill>
                            <a:schemeClr val="tx1"/>
                          </a:solidFill>
                          <a:latin typeface="+mn-lt"/>
                          <a:ea typeface="宋体" panose="02010600030101010101" pitchFamily="2" charset="-122"/>
                        </a:rPr>
                        <a:t>2021</a:t>
                      </a:r>
                      <a:endParaRPr lang="zh-CN" altLang="en-US" sz="2000" b="1" dirty="0">
                        <a:solidFill>
                          <a:schemeClr val="tx1"/>
                        </a:solidFill>
                        <a:latin typeface="+mn-lt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+mn-lt"/>
                          <a:ea typeface="宋体" panose="02010600030101010101" pitchFamily="2" charset="-122"/>
                        </a:rPr>
                        <a:t>91425</a:t>
                      </a:r>
                      <a:endParaRPr lang="zh-CN" altLang="en-US" sz="2000" dirty="0">
                        <a:solidFill>
                          <a:schemeClr val="tx1"/>
                        </a:solidFill>
                        <a:latin typeface="+mn-lt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+mn-lt"/>
                          <a:ea typeface="宋体" panose="02010600030101010101" pitchFamily="2" charset="-122"/>
                        </a:rPr>
                        <a:t>68285</a:t>
                      </a:r>
                      <a:endParaRPr lang="zh-CN" altLang="en-US" sz="2000" dirty="0">
                        <a:solidFill>
                          <a:schemeClr val="tx1"/>
                        </a:solidFill>
                        <a:latin typeface="+mn-lt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000" dirty="0">
                          <a:solidFill>
                            <a:schemeClr val="tx1"/>
                          </a:solidFill>
                          <a:latin typeface="+mn-lt"/>
                          <a:ea typeface="宋体" panose="02010600030101010101" pitchFamily="2" charset="-122"/>
                        </a:rPr>
                        <a:t>440823</a:t>
                      </a:r>
                      <a:endParaRPr lang="zh-CN" altLang="en-US" sz="2000" dirty="0">
                        <a:solidFill>
                          <a:schemeClr val="tx1"/>
                        </a:solidFill>
                        <a:latin typeface="+mn-lt"/>
                        <a:ea typeface="宋体" panose="02010600030101010101" pitchFamily="2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049521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文本框 1">
            <a:extLst>
              <a:ext uri="{FF2B5EF4-FFF2-40B4-BE49-F238E27FC236}">
                <a16:creationId xmlns:a16="http://schemas.microsoft.com/office/drawing/2014/main" id="{F0775657-D773-46CF-BAFC-C2C4C9E59D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65811"/>
            <a:ext cx="9073662" cy="36622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 algn="just" eaLnBrk="1" hangingPunct="1">
              <a:lnSpc>
                <a:spcPct val="120000"/>
              </a:lnSpc>
            </a:pPr>
            <a:r>
              <a:rPr lang="zh-CN" altLang="en-US" sz="2800" b="1" dirty="0"/>
              <a:t>（</a:t>
            </a:r>
            <a:r>
              <a:rPr lang="en-US" altLang="zh-CN" sz="2800" b="1" dirty="0"/>
              <a:t>1</a:t>
            </a:r>
            <a:r>
              <a:rPr lang="zh-CN" altLang="en-US" sz="2800" b="1" dirty="0"/>
              <a:t>）</a:t>
            </a:r>
            <a:r>
              <a:rPr lang="en-US" altLang="zh-CN" sz="2800" b="1" dirty="0"/>
              <a:t>2017</a:t>
            </a:r>
            <a:r>
              <a:rPr lang="zh-CN" altLang="en-US" sz="2800" b="1" dirty="0"/>
              <a:t>年，全国城镇常住人口约为</a:t>
            </a:r>
            <a:r>
              <a:rPr lang="en-US" altLang="zh-CN" sz="2800" b="1" dirty="0"/>
              <a:t>______</a:t>
            </a:r>
            <a:r>
              <a:rPr lang="zh-CN" altLang="en-US" sz="2800" b="1" dirty="0"/>
              <a:t>亿人。（结果保留两位小数。）</a:t>
            </a:r>
          </a:p>
          <a:p>
            <a:pPr algn="just" eaLnBrk="1" hangingPunct="1">
              <a:lnSpc>
                <a:spcPct val="120000"/>
              </a:lnSpc>
            </a:pPr>
            <a:r>
              <a:rPr lang="zh-CN" altLang="en-US" sz="2800" b="1" dirty="0"/>
              <a:t>（</a:t>
            </a:r>
            <a:r>
              <a:rPr lang="en-US" altLang="zh-CN" sz="2800" b="1" dirty="0"/>
              <a:t>2</a:t>
            </a:r>
            <a:r>
              <a:rPr lang="zh-CN" altLang="en-US" sz="2800" b="1" dirty="0"/>
              <a:t>）</a:t>
            </a:r>
            <a:r>
              <a:rPr lang="en-US" altLang="zh-CN" sz="2800" b="1" dirty="0"/>
              <a:t>2019</a:t>
            </a:r>
            <a:r>
              <a:rPr lang="zh-CN" altLang="en-US" sz="2800" b="1" dirty="0"/>
              <a:t>年，全年粮食产量约为</a:t>
            </a:r>
            <a:r>
              <a:rPr lang="en-US" altLang="zh-CN" sz="2800" b="1" dirty="0"/>
              <a:t>_______</a:t>
            </a:r>
            <a:r>
              <a:rPr lang="zh-CN" altLang="en-US" sz="2800" b="1" dirty="0"/>
              <a:t>亿吨。（结果保留两位小数。）</a:t>
            </a:r>
            <a:endParaRPr lang="en-US" altLang="zh-CN" sz="2800" b="1" dirty="0"/>
          </a:p>
          <a:p>
            <a:pPr algn="just" eaLnBrk="1" hangingPunct="1">
              <a:lnSpc>
                <a:spcPct val="120000"/>
              </a:lnSpc>
            </a:pPr>
            <a:r>
              <a:rPr lang="zh-CN" altLang="en-US" sz="2800" b="1" dirty="0"/>
              <a:t>（</a:t>
            </a:r>
            <a:r>
              <a:rPr lang="en-US" altLang="zh-CN" sz="2800" b="1" dirty="0"/>
              <a:t>3</a:t>
            </a:r>
            <a:r>
              <a:rPr lang="zh-CN" altLang="en-US" sz="2800" b="1" dirty="0"/>
              <a:t>）</a:t>
            </a:r>
            <a:r>
              <a:rPr lang="en-US" altLang="zh-CN" sz="2800" b="1" dirty="0"/>
              <a:t>2021</a:t>
            </a:r>
            <a:r>
              <a:rPr lang="zh-CN" altLang="en-US" sz="2800" b="1" dirty="0"/>
              <a:t>年，全国消费品零售总额约为</a:t>
            </a:r>
            <a:r>
              <a:rPr lang="en-US" altLang="zh-CN" sz="2800" b="1" dirty="0"/>
              <a:t>_______</a:t>
            </a:r>
            <a:r>
              <a:rPr lang="zh-CN" altLang="en-US" sz="2800" b="1" dirty="0"/>
              <a:t>万亿元。（结果保留两位小数。）</a:t>
            </a:r>
          </a:p>
          <a:p>
            <a:pPr algn="just" eaLnBrk="1" hangingPunct="1">
              <a:lnSpc>
                <a:spcPct val="120000"/>
              </a:lnSpc>
            </a:pPr>
            <a:r>
              <a:rPr lang="zh-CN" altLang="en-US" sz="2800" b="1" dirty="0"/>
              <a:t>（</a:t>
            </a:r>
            <a:r>
              <a:rPr lang="en-US" altLang="zh-CN" sz="2800" b="1" dirty="0"/>
              <a:t>4</a:t>
            </a:r>
            <a:r>
              <a:rPr lang="zh-CN" altLang="en-US" sz="2800" b="1" dirty="0"/>
              <a:t>）根据上表，你还能提出什么数学问题？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D4EAEE63-ACC1-40FE-B3CC-1AA9E8218E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90900" y="871355"/>
            <a:ext cx="1296945" cy="6317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>
              <a:lnSpc>
                <a:spcPct val="120000"/>
              </a:lnSpc>
            </a:pPr>
            <a:r>
              <a:rPr lang="en-US" altLang="zh-CN" sz="3200" b="1" dirty="0">
                <a:solidFill>
                  <a:srgbClr val="FF0000"/>
                </a:solidFill>
              </a:rPr>
              <a:t>8.13</a:t>
            </a:r>
            <a:endParaRPr lang="zh-CN" altLang="en-US" sz="3200" b="1" dirty="0">
              <a:solidFill>
                <a:srgbClr val="FF0000"/>
              </a:solidFill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EA4BD407-BA7D-4B4D-89FC-B334903EA7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00011" y="1875671"/>
            <a:ext cx="1211254" cy="6317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>
              <a:lnSpc>
                <a:spcPct val="120000"/>
              </a:lnSpc>
            </a:pPr>
            <a:r>
              <a:rPr lang="en-US" altLang="zh-CN" sz="3200" b="1" dirty="0">
                <a:solidFill>
                  <a:srgbClr val="FF0000"/>
                </a:solidFill>
              </a:rPr>
              <a:t>6.64</a:t>
            </a:r>
            <a:endParaRPr lang="zh-CN" altLang="en-US" sz="3200" b="1" dirty="0">
              <a:solidFill>
                <a:srgbClr val="FF0000"/>
              </a:solidFill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13DE06E5-9D12-43ED-8FE6-5363BC20F3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37378" y="2937277"/>
            <a:ext cx="1431262" cy="6317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>
              <a:lnSpc>
                <a:spcPct val="120000"/>
              </a:lnSpc>
            </a:pPr>
            <a:r>
              <a:rPr lang="en-US" altLang="zh-CN" sz="3200" b="1" dirty="0">
                <a:solidFill>
                  <a:srgbClr val="FF0000"/>
                </a:solidFill>
              </a:rPr>
              <a:t>44.08</a:t>
            </a:r>
            <a:endParaRPr lang="zh-CN" altLang="en-US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8203">
            <a:extLst>
              <a:ext uri="{FF2B5EF4-FFF2-40B4-BE49-F238E27FC236}">
                <a16:creationId xmlns:a16="http://schemas.microsoft.com/office/drawing/2014/main" id="{3E4A1122-6D13-4632-8FC4-5BFA64B6FD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2350" y="736600"/>
            <a:ext cx="6853238" cy="2998788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lnSpc>
                <a:spcPct val="110000"/>
              </a:lnSpc>
              <a:spcBef>
                <a:spcPct val="50000"/>
              </a:spcBef>
              <a:defRPr/>
            </a:pPr>
            <a:r>
              <a:rPr lang="en-US" altLang="zh-CN" sz="3200" b="1" dirty="0">
                <a:latin typeface="+mj-lt"/>
                <a:ea typeface="黑体" panose="02010600030101010101" pitchFamily="49" charset="-122"/>
              </a:rPr>
              <a:t>3. </a:t>
            </a:r>
            <a:r>
              <a:rPr lang="zh-CN" altLang="en-US" sz="3200" b="1" dirty="0">
                <a:latin typeface="+mj-lt"/>
                <a:ea typeface="黑体" panose="02010600030101010101" pitchFamily="49" charset="-122"/>
              </a:rPr>
              <a:t>说出下面各数中“</a:t>
            </a:r>
            <a:r>
              <a:rPr lang="en-US" altLang="zh-CN" sz="3200" b="1" dirty="0">
                <a:latin typeface="+mj-lt"/>
                <a:ea typeface="黑体" panose="02010600030101010101" pitchFamily="49" charset="-122"/>
              </a:rPr>
              <a:t>6</a:t>
            </a:r>
            <a:r>
              <a:rPr lang="zh-CN" altLang="en-US" sz="3200" b="1" dirty="0">
                <a:latin typeface="+mj-lt"/>
                <a:ea typeface="黑体" panose="02010600030101010101" pitchFamily="49" charset="-122"/>
              </a:rPr>
              <a:t>”表示的含义。    </a:t>
            </a:r>
            <a:endParaRPr lang="en-US" altLang="zh-CN" sz="3200" b="1" dirty="0">
              <a:latin typeface="+mj-lt"/>
              <a:ea typeface="黑体" panose="02010600030101010101" pitchFamily="49" charset="-122"/>
            </a:endParaRPr>
          </a:p>
          <a:p>
            <a:pPr algn="ctr" eaLnBrk="1" hangingPunct="1">
              <a:lnSpc>
                <a:spcPct val="110000"/>
              </a:lnSpc>
              <a:spcBef>
                <a:spcPct val="50000"/>
              </a:spcBef>
              <a:defRPr/>
            </a:pPr>
            <a:r>
              <a:rPr lang="en-US" altLang="zh-CN" sz="3200" b="1" dirty="0">
                <a:latin typeface="+mj-lt"/>
                <a:ea typeface="黑体" panose="02010600030101010101" pitchFamily="49" charset="-122"/>
              </a:rPr>
              <a:t>63                                0.56                        </a:t>
            </a:r>
          </a:p>
          <a:p>
            <a:pPr algn="ctr" eaLnBrk="1" hangingPunct="1">
              <a:lnSpc>
                <a:spcPct val="110000"/>
              </a:lnSpc>
              <a:spcBef>
                <a:spcPct val="50000"/>
              </a:spcBef>
              <a:defRPr/>
            </a:pPr>
            <a:endParaRPr lang="en-US" altLang="zh-CN" sz="3200" b="1" dirty="0">
              <a:latin typeface="+mj-lt"/>
              <a:ea typeface="黑体" panose="02010600030101010101" pitchFamily="49" charset="-122"/>
            </a:endParaRPr>
          </a:p>
          <a:p>
            <a:pPr algn="ctr" eaLnBrk="1" hangingPunct="1">
              <a:lnSpc>
                <a:spcPct val="110000"/>
              </a:lnSpc>
              <a:spcBef>
                <a:spcPct val="50000"/>
              </a:spcBef>
              <a:defRPr/>
            </a:pPr>
            <a:r>
              <a:rPr lang="en-US" altLang="zh-CN" sz="3200" b="1" dirty="0">
                <a:latin typeface="+mj-lt"/>
                <a:ea typeface="黑体" panose="02010600030101010101" pitchFamily="49" charset="-122"/>
              </a:rPr>
              <a:t>                                     603.7</a:t>
            </a:r>
            <a:endParaRPr lang="zh-CN" altLang="en-US" sz="3200" b="1" dirty="0">
              <a:latin typeface="+mj-lt"/>
              <a:ea typeface="黑体" panose="02010600030101010101" pitchFamily="49" charset="-122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16D303D5-21DB-4968-ADE5-F64682C3F2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92250" y="2024063"/>
            <a:ext cx="2492375" cy="62706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  <a:defRPr/>
            </a:pPr>
            <a:r>
              <a:rPr lang="zh-CN" altLang="en-US" sz="3200" b="1" dirty="0">
                <a:solidFill>
                  <a:srgbClr val="FF0000"/>
                </a:solidFill>
                <a:latin typeface="+mj-lt"/>
                <a:ea typeface="黑体" panose="02010600030101010101" pitchFamily="49" charset="-122"/>
              </a:rPr>
              <a:t>表示</a:t>
            </a:r>
            <a:r>
              <a:rPr lang="en-US" altLang="zh-CN" sz="3200" b="1" dirty="0">
                <a:solidFill>
                  <a:srgbClr val="FF0000"/>
                </a:solidFill>
                <a:latin typeface="+mj-lt"/>
                <a:ea typeface="黑体" panose="02010600030101010101" pitchFamily="49" charset="-122"/>
              </a:rPr>
              <a:t>6</a:t>
            </a:r>
            <a:r>
              <a:rPr lang="zh-CN" altLang="en-US" sz="3200" b="1" dirty="0">
                <a:solidFill>
                  <a:srgbClr val="FF0000"/>
                </a:solidFill>
                <a:latin typeface="+mj-lt"/>
                <a:ea typeface="黑体" panose="02010600030101010101" pitchFamily="49" charset="-122"/>
              </a:rPr>
              <a:t>个</a:t>
            </a:r>
            <a:r>
              <a:rPr lang="en-US" altLang="zh-CN" sz="3200" b="1" dirty="0">
                <a:solidFill>
                  <a:srgbClr val="FF0000"/>
                </a:solidFill>
                <a:latin typeface="+mj-lt"/>
                <a:ea typeface="黑体" panose="02010600030101010101" pitchFamily="49" charset="-122"/>
              </a:rPr>
              <a:t>10</a:t>
            </a:r>
          </a:p>
        </p:txBody>
      </p:sp>
      <p:graphicFrame>
        <p:nvGraphicFramePr>
          <p:cNvPr id="14340" name="Object 14">
            <a:extLst>
              <a:ext uri="{FF2B5EF4-FFF2-40B4-BE49-F238E27FC236}">
                <a16:creationId xmlns:a16="http://schemas.microsoft.com/office/drawing/2014/main" id="{3293E5E9-44EC-4DF6-A0B9-11FCB036536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8531457"/>
              </p:ext>
            </p:extLst>
          </p:nvPr>
        </p:nvGraphicFramePr>
        <p:xfrm>
          <a:off x="2259013" y="2863850"/>
          <a:ext cx="363537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2280" imgH="393480" progId="Equation.DSMT4">
                  <p:embed/>
                </p:oleObj>
              </mc:Choice>
              <mc:Fallback>
                <p:oleObj name="Equation" r:id="rId2" imgW="152280" imgH="39348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9013" y="2863850"/>
                        <a:ext cx="363537" cy="942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文本框 4">
            <a:extLst>
              <a:ext uri="{FF2B5EF4-FFF2-40B4-BE49-F238E27FC236}">
                <a16:creationId xmlns:a16="http://schemas.microsoft.com/office/drawing/2014/main" id="{650D68B8-388B-419B-9DC2-BA7995ED19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68900" y="2024063"/>
            <a:ext cx="2970213" cy="62706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  <a:defRPr/>
            </a:pPr>
            <a:r>
              <a:rPr lang="zh-CN" altLang="en-US" sz="3200" b="1" dirty="0">
                <a:solidFill>
                  <a:srgbClr val="FF0000"/>
                </a:solidFill>
                <a:latin typeface="+mj-lt"/>
                <a:ea typeface="黑体" panose="02010600030101010101" pitchFamily="49" charset="-122"/>
              </a:rPr>
              <a:t>表示</a:t>
            </a:r>
            <a:r>
              <a:rPr lang="en-US" altLang="zh-CN" sz="3200" b="1" dirty="0">
                <a:solidFill>
                  <a:srgbClr val="FF0000"/>
                </a:solidFill>
                <a:latin typeface="+mj-lt"/>
                <a:ea typeface="黑体" panose="02010600030101010101" pitchFamily="49" charset="-122"/>
              </a:rPr>
              <a:t>6</a:t>
            </a:r>
            <a:r>
              <a:rPr lang="zh-CN" altLang="en-US" sz="3200" b="1" dirty="0">
                <a:solidFill>
                  <a:srgbClr val="FF0000"/>
                </a:solidFill>
                <a:latin typeface="+mj-lt"/>
                <a:ea typeface="黑体" panose="02010600030101010101" pitchFamily="49" charset="-122"/>
              </a:rPr>
              <a:t>个</a:t>
            </a:r>
            <a:r>
              <a:rPr lang="en-US" altLang="zh-CN" sz="3200" b="1" dirty="0">
                <a:solidFill>
                  <a:srgbClr val="FF0000"/>
                </a:solidFill>
                <a:latin typeface="+mj-lt"/>
                <a:ea typeface="黑体" panose="02010600030101010101" pitchFamily="49" charset="-122"/>
              </a:rPr>
              <a:t>0.01</a:t>
            </a:r>
          </a:p>
        </p:txBody>
      </p:sp>
      <p:grpSp>
        <p:nvGrpSpPr>
          <p:cNvPr id="6" name="组合 5">
            <a:extLst>
              <a:ext uri="{FF2B5EF4-FFF2-40B4-BE49-F238E27FC236}">
                <a16:creationId xmlns:a16="http://schemas.microsoft.com/office/drawing/2014/main" id="{495D1BB1-66C6-4772-9A54-68336C544B33}"/>
              </a:ext>
            </a:extLst>
          </p:cNvPr>
          <p:cNvGrpSpPr>
            <a:grpSpLocks/>
          </p:cNvGrpSpPr>
          <p:nvPr/>
        </p:nvGrpSpPr>
        <p:grpSpPr bwMode="auto">
          <a:xfrm>
            <a:off x="1492250" y="3740150"/>
            <a:ext cx="2136775" cy="942975"/>
            <a:chOff x="1190624" y="3918173"/>
            <a:chExt cx="2119976" cy="943090"/>
          </a:xfrm>
        </p:grpSpPr>
        <p:sp>
          <p:nvSpPr>
            <p:cNvPr id="7" name="文本框 6">
              <a:extLst>
                <a:ext uri="{FF2B5EF4-FFF2-40B4-BE49-F238E27FC236}">
                  <a16:creationId xmlns:a16="http://schemas.microsoft.com/office/drawing/2014/main" id="{7F55C59A-AF3F-46DE-9FD5-67776E2AEB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90624" y="4048364"/>
              <a:ext cx="2119976" cy="627139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>
              <a:lvl1pPr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lnSpc>
                  <a:spcPct val="120000"/>
                </a:lnSpc>
                <a:defRPr/>
              </a:pPr>
              <a:r>
                <a:rPr lang="zh-CN" altLang="en-US" sz="3200" b="1" dirty="0">
                  <a:solidFill>
                    <a:srgbClr val="FF0000"/>
                  </a:solidFill>
                  <a:latin typeface="+mj-lt"/>
                  <a:ea typeface="黑体" panose="02010600030101010101" pitchFamily="49" charset="-122"/>
                </a:rPr>
                <a:t>表示</a:t>
              </a:r>
              <a:r>
                <a:rPr lang="en-US" altLang="zh-CN" sz="3200" b="1" dirty="0">
                  <a:solidFill>
                    <a:srgbClr val="FF0000"/>
                  </a:solidFill>
                  <a:latin typeface="+mj-lt"/>
                  <a:ea typeface="黑体" panose="02010600030101010101" pitchFamily="49" charset="-122"/>
                </a:rPr>
                <a:t>6</a:t>
              </a:r>
              <a:r>
                <a:rPr lang="zh-CN" altLang="en-US" sz="3200" b="1" dirty="0">
                  <a:solidFill>
                    <a:srgbClr val="FF0000"/>
                  </a:solidFill>
                  <a:latin typeface="+mj-lt"/>
                  <a:ea typeface="黑体" panose="02010600030101010101" pitchFamily="49" charset="-122"/>
                </a:rPr>
                <a:t>个</a:t>
              </a:r>
              <a:endParaRPr lang="en-US" altLang="zh-CN" sz="3200" b="1" dirty="0">
                <a:solidFill>
                  <a:srgbClr val="FF0000"/>
                </a:solidFill>
                <a:latin typeface="+mj-lt"/>
                <a:ea typeface="黑体" panose="02010600030101010101" pitchFamily="49" charset="-122"/>
              </a:endParaRPr>
            </a:p>
          </p:txBody>
        </p:sp>
        <p:graphicFrame>
          <p:nvGraphicFramePr>
            <p:cNvPr id="14345" name="Object 14">
              <a:extLst>
                <a:ext uri="{FF2B5EF4-FFF2-40B4-BE49-F238E27FC236}">
                  <a16:creationId xmlns:a16="http://schemas.microsoft.com/office/drawing/2014/main" id="{3FB50CCF-6A60-4C23-ABEB-091FC60EB47F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704569705"/>
                </p:ext>
              </p:extLst>
            </p:nvPr>
          </p:nvGraphicFramePr>
          <p:xfrm>
            <a:off x="2779003" y="3918173"/>
            <a:ext cx="363538" cy="94309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152280" imgH="393480" progId="Equation.DSMT4">
                    <p:embed/>
                  </p:oleObj>
                </mc:Choice>
                <mc:Fallback>
                  <p:oleObj name="Equation" r:id="rId4" imgW="152280" imgH="393480" progId="Equation.DSMT4">
                    <p:embed/>
                    <p:pic>
                      <p:nvPicPr>
                        <p:cNvPr id="0" name="Object 1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79003" y="3918173"/>
                          <a:ext cx="363538" cy="94309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38100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9" name="文本框 8">
            <a:extLst>
              <a:ext uri="{FF2B5EF4-FFF2-40B4-BE49-F238E27FC236}">
                <a16:creationId xmlns:a16="http://schemas.microsoft.com/office/drawing/2014/main" id="{24B178A4-E623-4714-AD2D-4A49FC389B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68900" y="3849688"/>
            <a:ext cx="2517775" cy="62706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  <a:defRPr/>
            </a:pPr>
            <a:r>
              <a:rPr lang="zh-CN" altLang="en-US" sz="3200" b="1" dirty="0">
                <a:solidFill>
                  <a:srgbClr val="FF0000"/>
                </a:solidFill>
                <a:latin typeface="+mj-lt"/>
                <a:ea typeface="黑体" panose="02010600030101010101" pitchFamily="49" charset="-122"/>
              </a:rPr>
              <a:t>表示</a:t>
            </a:r>
            <a:r>
              <a:rPr lang="en-US" altLang="zh-CN" sz="3200" b="1" dirty="0">
                <a:solidFill>
                  <a:srgbClr val="FF0000"/>
                </a:solidFill>
                <a:latin typeface="+mj-lt"/>
                <a:ea typeface="黑体" panose="02010600030101010101" pitchFamily="49" charset="-122"/>
              </a:rPr>
              <a:t>6</a:t>
            </a:r>
            <a:r>
              <a:rPr lang="zh-CN" altLang="en-US" sz="3200" b="1" dirty="0">
                <a:solidFill>
                  <a:srgbClr val="FF0000"/>
                </a:solidFill>
                <a:latin typeface="+mj-lt"/>
                <a:ea typeface="黑体" panose="02010600030101010101" pitchFamily="49" charset="-122"/>
              </a:rPr>
              <a:t>个</a:t>
            </a:r>
            <a:r>
              <a:rPr lang="en-US" altLang="zh-CN" sz="3200" b="1" dirty="0">
                <a:solidFill>
                  <a:srgbClr val="FF0000"/>
                </a:solidFill>
                <a:latin typeface="+mj-lt"/>
                <a:ea typeface="黑体" panose="02010600030101010101" pitchFamily="49" charset="-122"/>
              </a:rPr>
              <a:t>100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/>
      <p:bldP spid="5" grpId="0" bldLvl="0"/>
      <p:bldP spid="9" grpId="0" bldLvl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文本框 1">
            <a:extLst>
              <a:ext uri="{FF2B5EF4-FFF2-40B4-BE49-F238E27FC236}">
                <a16:creationId xmlns:a16="http://schemas.microsoft.com/office/drawing/2014/main" id="{247E65D5-C734-4878-8F7E-9F23CC536F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673219"/>
            <a:ext cx="5950668" cy="6267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>
              <a:lnSpc>
                <a:spcPct val="120000"/>
              </a:lnSpc>
            </a:pPr>
            <a:r>
              <a:rPr lang="en-US" altLang="zh-CN" sz="3200" b="1" dirty="0"/>
              <a:t>4. </a:t>
            </a:r>
            <a:r>
              <a:rPr lang="zh-CN" altLang="en-US" sz="3200" b="1" dirty="0"/>
              <a:t>填空，使每横行的各数相等。</a:t>
            </a:r>
          </a:p>
        </p:txBody>
      </p:sp>
      <p:graphicFrame>
        <p:nvGraphicFramePr>
          <p:cNvPr id="10" name="表格 9">
            <a:extLst>
              <a:ext uri="{FF2B5EF4-FFF2-40B4-BE49-F238E27FC236}">
                <a16:creationId xmlns:a16="http://schemas.microsoft.com/office/drawing/2014/main" id="{70ACE41D-67E8-405A-A51A-A5F032D556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4083852"/>
              </p:ext>
            </p:extLst>
          </p:nvPr>
        </p:nvGraphicFramePr>
        <p:xfrm>
          <a:off x="1103313" y="1573332"/>
          <a:ext cx="6910386" cy="2819399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23034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034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034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9605">
                <a:tc>
                  <a:txBody>
                    <a:bodyPr/>
                    <a:lstStyle/>
                    <a:p>
                      <a:r>
                        <a:rPr lang="zh-CN" altLang="en-US" sz="2800" b="1" dirty="0">
                          <a:solidFill>
                            <a:schemeClr val="tx1"/>
                          </a:solidFill>
                          <a:latin typeface="+mj-lt"/>
                        </a:rPr>
                        <a:t>小数</a:t>
                      </a:r>
                    </a:p>
                  </a:txBody>
                  <a:tcPr marL="91451" marR="91451" marT="45722" marB="45722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2800" b="1" dirty="0">
                          <a:solidFill>
                            <a:schemeClr val="tx1"/>
                          </a:solidFill>
                          <a:latin typeface="+mj-lt"/>
                        </a:rPr>
                        <a:t>分数</a:t>
                      </a:r>
                    </a:p>
                  </a:txBody>
                  <a:tcPr marL="91451" marR="91451" marT="45722" marB="45722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2800" b="1" dirty="0">
                          <a:solidFill>
                            <a:schemeClr val="tx1"/>
                          </a:solidFill>
                          <a:latin typeface="+mj-lt"/>
                        </a:rPr>
                        <a:t>百分数</a:t>
                      </a:r>
                    </a:p>
                  </a:txBody>
                  <a:tcPr marL="91451" marR="91451" marT="45722" marB="45722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6598">
                <a:tc>
                  <a:txBody>
                    <a:bodyPr/>
                    <a:lstStyle/>
                    <a:p>
                      <a:r>
                        <a:rPr lang="en-US" altLang="zh-CN" sz="2800" b="1" dirty="0">
                          <a:solidFill>
                            <a:schemeClr val="tx1"/>
                          </a:solidFill>
                          <a:latin typeface="+mj-lt"/>
                        </a:rPr>
                        <a:t>0.4</a:t>
                      </a:r>
                      <a:endParaRPr lang="zh-CN" altLang="en-US" sz="28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91451" marR="91451" marT="45722" marB="45722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zh-CN" altLang="en-US" sz="2800" b="1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91451" marR="91451" marT="45722" marB="45722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zh-CN" altLang="en-US" sz="2800" b="1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91451" marR="91451" marT="45722" marB="45722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6598">
                <a:tc>
                  <a:txBody>
                    <a:bodyPr/>
                    <a:lstStyle/>
                    <a:p>
                      <a:endParaRPr lang="zh-CN" altLang="en-US" sz="2800" b="1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91451" marR="91451" marT="45722" marB="45722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zh-CN" altLang="en-US" sz="2800" b="1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91451" marR="91451" marT="45722" marB="45722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zh-CN" altLang="en-US" sz="2800" b="1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91451" marR="91451" marT="45722" marB="45722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6598">
                <a:tc>
                  <a:txBody>
                    <a:bodyPr/>
                    <a:lstStyle/>
                    <a:p>
                      <a:endParaRPr lang="zh-CN" altLang="en-US" sz="2800" b="1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91451" marR="91451" marT="45722" marB="45722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zh-CN" altLang="en-US" sz="28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91451" marR="91451" marT="45722" marB="45722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2800" b="1" dirty="0">
                          <a:solidFill>
                            <a:schemeClr val="tx1"/>
                          </a:solidFill>
                          <a:latin typeface="+mj-lt"/>
                        </a:rPr>
                        <a:t>80%</a:t>
                      </a:r>
                      <a:endParaRPr lang="zh-CN" altLang="en-US" sz="2800" b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 marL="91451" marR="91451" marT="45722" marB="45722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1" name="TextBox 12">
            <a:extLst>
              <a:ext uri="{FF2B5EF4-FFF2-40B4-BE49-F238E27FC236}">
                <a16:creationId xmlns:a16="http://schemas.microsoft.com/office/drawing/2014/main" id="{7C2F0ACE-AE82-4523-8A59-31CFBAF59C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9850" y="2211507"/>
            <a:ext cx="1065213" cy="56356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  <a:defRPr/>
            </a:pPr>
            <a:r>
              <a:rPr lang="en-US" altLang="zh-CN" sz="2800" b="1" dirty="0">
                <a:solidFill>
                  <a:srgbClr val="FF0000"/>
                </a:solidFill>
                <a:latin typeface="+mj-lt"/>
                <a:ea typeface="楷体" panose="02010609060101010101" pitchFamily="49" charset="-122"/>
              </a:rPr>
              <a:t>40%</a:t>
            </a:r>
            <a:endParaRPr lang="zh-CN" altLang="en-US" sz="2800" b="1" dirty="0">
              <a:solidFill>
                <a:srgbClr val="FF0000"/>
              </a:solidFill>
              <a:latin typeface="+mj-lt"/>
              <a:ea typeface="楷体" panose="02010609060101010101" pitchFamily="49" charset="-122"/>
            </a:endParaRPr>
          </a:p>
        </p:txBody>
      </p:sp>
      <p:graphicFrame>
        <p:nvGraphicFramePr>
          <p:cNvPr id="12" name="Object 14">
            <a:extLst>
              <a:ext uri="{FF2B5EF4-FFF2-40B4-BE49-F238E27FC236}">
                <a16:creationId xmlns:a16="http://schemas.microsoft.com/office/drawing/2014/main" id="{9CBC034B-8151-4157-9FB2-63AAAB9CF84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017307"/>
              </p:ext>
            </p:extLst>
          </p:nvPr>
        </p:nvGraphicFramePr>
        <p:xfrm>
          <a:off x="4379913" y="2094032"/>
          <a:ext cx="311150" cy="798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2334" imgH="393529" progId="Equation.DSMT4">
                  <p:embed/>
                </p:oleObj>
              </mc:Choice>
              <mc:Fallback>
                <p:oleObj name="Equation" r:id="rId2" imgW="152334" imgH="393529" progId="Equation.DSMT4">
                  <p:embed/>
                  <p:pic>
                    <p:nvPicPr>
                      <p:cNvPr id="8" name="Object 14">
                        <a:extLst>
                          <a:ext uri="{FF2B5EF4-FFF2-40B4-BE49-F238E27FC236}">
                            <a16:creationId xmlns:a16="http://schemas.microsoft.com/office/drawing/2014/main" id="{596F092A-F99F-437E-908A-3A09C4B9F87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9913" y="2094032"/>
                        <a:ext cx="311150" cy="798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EBFEF6CD-3DAA-4C11-8674-A8B8B110A1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1650" y="2987794"/>
            <a:ext cx="1063625" cy="5635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  <a:defRPr/>
            </a:pPr>
            <a:r>
              <a:rPr lang="en-US" altLang="zh-CN" sz="2800" b="1" dirty="0">
                <a:solidFill>
                  <a:srgbClr val="FF0000"/>
                </a:solidFill>
                <a:latin typeface="+mj-lt"/>
                <a:ea typeface="楷体" panose="02010609060101010101" pitchFamily="49" charset="-122"/>
              </a:rPr>
              <a:t>0.75</a:t>
            </a:r>
            <a:endParaRPr lang="zh-CN" altLang="en-US" sz="2800" b="1" dirty="0">
              <a:solidFill>
                <a:srgbClr val="FF0000"/>
              </a:solidFill>
              <a:latin typeface="+mj-lt"/>
              <a:ea typeface="楷体" panose="02010609060101010101" pitchFamily="49" charset="-122"/>
            </a:endParaRPr>
          </a:p>
        </p:txBody>
      </p:sp>
      <p:sp>
        <p:nvSpPr>
          <p:cNvPr id="14" name="TextBox 12">
            <a:extLst>
              <a:ext uri="{FF2B5EF4-FFF2-40B4-BE49-F238E27FC236}">
                <a16:creationId xmlns:a16="http://schemas.microsoft.com/office/drawing/2014/main" id="{0A925775-9E66-46B1-8137-9AA690B25C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91275" y="2971919"/>
            <a:ext cx="1065213" cy="5635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  <a:defRPr/>
            </a:pPr>
            <a:r>
              <a:rPr lang="en-US" altLang="zh-CN" sz="2800" b="1" dirty="0">
                <a:solidFill>
                  <a:srgbClr val="FF0000"/>
                </a:solidFill>
                <a:latin typeface="+mj-lt"/>
                <a:ea typeface="楷体" panose="02010609060101010101" pitchFamily="49" charset="-122"/>
              </a:rPr>
              <a:t>75%</a:t>
            </a:r>
            <a:endParaRPr lang="zh-CN" altLang="en-US" sz="2800" b="1" dirty="0">
              <a:solidFill>
                <a:srgbClr val="FF0000"/>
              </a:solidFill>
              <a:latin typeface="+mj-lt"/>
              <a:ea typeface="楷体" panose="02010609060101010101" pitchFamily="49" charset="-122"/>
            </a:endParaRPr>
          </a:p>
        </p:txBody>
      </p:sp>
      <p:sp>
        <p:nvSpPr>
          <p:cNvPr id="15" name="TextBox 12">
            <a:extLst>
              <a:ext uri="{FF2B5EF4-FFF2-40B4-BE49-F238E27FC236}">
                <a16:creationId xmlns:a16="http://schemas.microsoft.com/office/drawing/2014/main" id="{EF7EEEA8-23AB-4559-9DB7-4098622ACC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74838" y="3698994"/>
            <a:ext cx="735012" cy="5635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  <a:defRPr/>
            </a:pPr>
            <a:r>
              <a:rPr lang="en-US" altLang="zh-CN" sz="2800" b="1" dirty="0">
                <a:solidFill>
                  <a:srgbClr val="FF0000"/>
                </a:solidFill>
                <a:latin typeface="+mj-lt"/>
                <a:ea typeface="楷体" panose="02010609060101010101" pitchFamily="49" charset="-122"/>
              </a:rPr>
              <a:t>0.8</a:t>
            </a:r>
            <a:endParaRPr lang="zh-CN" altLang="en-US" sz="2800" b="1" dirty="0">
              <a:solidFill>
                <a:srgbClr val="FF0000"/>
              </a:solidFill>
              <a:latin typeface="+mj-lt"/>
              <a:ea typeface="楷体" panose="02010609060101010101" pitchFamily="49" charset="-122"/>
            </a:endParaRPr>
          </a:p>
        </p:txBody>
      </p:sp>
      <p:graphicFrame>
        <p:nvGraphicFramePr>
          <p:cNvPr id="16" name="Object 14">
            <a:extLst>
              <a:ext uri="{FF2B5EF4-FFF2-40B4-BE49-F238E27FC236}">
                <a16:creationId xmlns:a16="http://schemas.microsoft.com/office/drawing/2014/main" id="{BE5F6ED4-DAFB-45F2-A0F7-C03B105A81B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6462525"/>
              </p:ext>
            </p:extLst>
          </p:nvPr>
        </p:nvGraphicFramePr>
        <p:xfrm>
          <a:off x="4395788" y="3627557"/>
          <a:ext cx="284162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9639" imgH="393529" progId="Equation.DSMT4">
                  <p:embed/>
                </p:oleObj>
              </mc:Choice>
              <mc:Fallback>
                <p:oleObj name="Equation" r:id="rId4" imgW="139639" imgH="393529" progId="Equation.DSMT4">
                  <p:embed/>
                  <p:pic>
                    <p:nvPicPr>
                      <p:cNvPr id="12" name="Object 14">
                        <a:extLst>
                          <a:ext uri="{FF2B5EF4-FFF2-40B4-BE49-F238E27FC236}">
                            <a16:creationId xmlns:a16="http://schemas.microsoft.com/office/drawing/2014/main" id="{BF699191-A0F8-44A6-8630-EA5D2C0BAE9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5788" y="3627557"/>
                        <a:ext cx="284162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4">
            <a:extLst>
              <a:ext uri="{FF2B5EF4-FFF2-40B4-BE49-F238E27FC236}">
                <a16:creationId xmlns:a16="http://schemas.microsoft.com/office/drawing/2014/main" id="{E17424D2-23FB-4AE3-A1AF-B39FEC18E4F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0640016"/>
              </p:ext>
            </p:extLst>
          </p:nvPr>
        </p:nvGraphicFramePr>
        <p:xfrm>
          <a:off x="4386263" y="2848094"/>
          <a:ext cx="309562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2334" imgH="393529" progId="Equation.DSMT4">
                  <p:embed/>
                </p:oleObj>
              </mc:Choice>
              <mc:Fallback>
                <p:oleObj name="Equation" r:id="rId6" imgW="152334" imgH="393529" progId="Equation.DSMT4">
                  <p:embed/>
                  <p:pic>
                    <p:nvPicPr>
                      <p:cNvPr id="25632" name="Object 14">
                        <a:extLst>
                          <a:ext uri="{FF2B5EF4-FFF2-40B4-BE49-F238E27FC236}">
                            <a16:creationId xmlns:a16="http://schemas.microsoft.com/office/drawing/2014/main" id="{F077D954-16BB-43AC-B21F-B33DB928FBB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6263" y="2848094"/>
                        <a:ext cx="309562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/>
      <p:bldP spid="14" grpId="0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文本框 1">
            <a:extLst>
              <a:ext uri="{FF2B5EF4-FFF2-40B4-BE49-F238E27FC236}">
                <a16:creationId xmlns:a16="http://schemas.microsoft.com/office/drawing/2014/main" id="{E375D0D9-E106-4A1D-9D77-1A5DAE3F0B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325" y="587375"/>
            <a:ext cx="7953375" cy="12176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>
              <a:lnSpc>
                <a:spcPct val="120000"/>
              </a:lnSpc>
            </a:pPr>
            <a:r>
              <a:rPr lang="en-US" altLang="zh-CN" sz="3200" b="1" dirty="0"/>
              <a:t>5. </a:t>
            </a:r>
            <a:r>
              <a:rPr lang="zh-CN" altLang="en-US" sz="3200" b="1" dirty="0"/>
              <a:t>数字</a:t>
            </a:r>
            <a:r>
              <a:rPr lang="en-US" altLang="zh-CN" sz="3200" b="1" dirty="0"/>
              <a:t>2</a:t>
            </a:r>
            <a:r>
              <a:rPr lang="zh-CN" altLang="en-US" sz="3200" b="1" dirty="0"/>
              <a:t>、</a:t>
            </a:r>
            <a:r>
              <a:rPr lang="en-US" altLang="zh-CN" sz="3200" b="1" dirty="0"/>
              <a:t>3</a:t>
            </a:r>
            <a:r>
              <a:rPr lang="zh-CN" altLang="en-US" sz="3200" b="1" dirty="0"/>
              <a:t>、</a:t>
            </a:r>
            <a:r>
              <a:rPr lang="en-US" altLang="zh-CN" sz="3200" b="1" dirty="0"/>
              <a:t>4</a:t>
            </a:r>
            <a:r>
              <a:rPr lang="zh-CN" altLang="en-US" sz="3200" b="1" dirty="0"/>
              <a:t>、</a:t>
            </a:r>
            <a:r>
              <a:rPr lang="en-US" altLang="zh-CN" sz="3200" b="1" dirty="0"/>
              <a:t>5</a:t>
            </a:r>
            <a:r>
              <a:rPr lang="zh-CN" altLang="en-US" sz="3200" b="1" dirty="0"/>
              <a:t>能组成多少个没有重复数字的两位数？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1E611FC0-8875-41E9-B349-D610F77749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325" y="1809750"/>
            <a:ext cx="90328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>
              <a:lnSpc>
                <a:spcPct val="120000"/>
              </a:lnSpc>
            </a:pPr>
            <a:r>
              <a:rPr lang="en-US" altLang="zh-CN" sz="3000" b="1">
                <a:solidFill>
                  <a:srgbClr val="FF0000"/>
                </a:solidFill>
              </a:rPr>
              <a:t>23</a:t>
            </a:r>
            <a:r>
              <a:rPr lang="zh-CN" altLang="en-US" sz="3000" b="1">
                <a:solidFill>
                  <a:srgbClr val="FF0000"/>
                </a:solidFill>
              </a:rPr>
              <a:t>，</a:t>
            </a:r>
            <a:r>
              <a:rPr lang="en-US" altLang="zh-CN" sz="3000" b="1">
                <a:solidFill>
                  <a:srgbClr val="FF0000"/>
                </a:solidFill>
              </a:rPr>
              <a:t>24</a:t>
            </a:r>
            <a:r>
              <a:rPr lang="zh-CN" altLang="en-US" sz="3000" b="1">
                <a:solidFill>
                  <a:srgbClr val="FF0000"/>
                </a:solidFill>
              </a:rPr>
              <a:t>，</a:t>
            </a:r>
            <a:r>
              <a:rPr lang="en-US" altLang="zh-CN" sz="3000" b="1">
                <a:solidFill>
                  <a:srgbClr val="FF0000"/>
                </a:solidFill>
              </a:rPr>
              <a:t>25</a:t>
            </a:r>
            <a:r>
              <a:rPr lang="zh-CN" altLang="en-US" sz="3000" b="1">
                <a:solidFill>
                  <a:srgbClr val="FF0000"/>
                </a:solidFill>
              </a:rPr>
              <a:t>，</a:t>
            </a:r>
            <a:r>
              <a:rPr lang="en-US" altLang="zh-CN" sz="3000" b="1">
                <a:solidFill>
                  <a:srgbClr val="FF0000"/>
                </a:solidFill>
              </a:rPr>
              <a:t>32</a:t>
            </a:r>
            <a:r>
              <a:rPr lang="zh-CN" altLang="en-US" sz="3000" b="1">
                <a:solidFill>
                  <a:srgbClr val="FF0000"/>
                </a:solidFill>
              </a:rPr>
              <a:t>，</a:t>
            </a:r>
            <a:r>
              <a:rPr lang="en-US" altLang="zh-CN" sz="3000" b="1">
                <a:solidFill>
                  <a:srgbClr val="FF0000"/>
                </a:solidFill>
              </a:rPr>
              <a:t>34</a:t>
            </a:r>
            <a:r>
              <a:rPr lang="zh-CN" altLang="en-US" sz="3000" b="1">
                <a:solidFill>
                  <a:srgbClr val="FF0000"/>
                </a:solidFill>
              </a:rPr>
              <a:t>，</a:t>
            </a:r>
            <a:r>
              <a:rPr lang="en-US" altLang="zh-CN" sz="3000" b="1">
                <a:solidFill>
                  <a:srgbClr val="FF0000"/>
                </a:solidFill>
              </a:rPr>
              <a:t>35</a:t>
            </a:r>
            <a:r>
              <a:rPr lang="zh-CN" altLang="en-US" sz="3000" b="1">
                <a:solidFill>
                  <a:srgbClr val="FF0000"/>
                </a:solidFill>
              </a:rPr>
              <a:t>，</a:t>
            </a:r>
            <a:r>
              <a:rPr lang="en-US" altLang="zh-CN" sz="3000" b="1">
                <a:solidFill>
                  <a:srgbClr val="FF0000"/>
                </a:solidFill>
              </a:rPr>
              <a:t>42</a:t>
            </a:r>
            <a:r>
              <a:rPr lang="zh-CN" altLang="en-US" sz="3000" b="1">
                <a:solidFill>
                  <a:srgbClr val="FF0000"/>
                </a:solidFill>
              </a:rPr>
              <a:t>，</a:t>
            </a:r>
            <a:r>
              <a:rPr lang="en-US" altLang="zh-CN" sz="3000" b="1">
                <a:solidFill>
                  <a:srgbClr val="FF0000"/>
                </a:solidFill>
              </a:rPr>
              <a:t>43</a:t>
            </a:r>
            <a:r>
              <a:rPr lang="zh-CN" altLang="en-US" sz="3000" b="1">
                <a:solidFill>
                  <a:srgbClr val="FF0000"/>
                </a:solidFill>
              </a:rPr>
              <a:t>，</a:t>
            </a:r>
            <a:r>
              <a:rPr lang="en-US" altLang="zh-CN" sz="3000" b="1">
                <a:solidFill>
                  <a:srgbClr val="FF0000"/>
                </a:solidFill>
              </a:rPr>
              <a:t>45</a:t>
            </a:r>
            <a:r>
              <a:rPr lang="zh-CN" altLang="en-US" sz="3000" b="1">
                <a:solidFill>
                  <a:srgbClr val="FF0000"/>
                </a:solidFill>
              </a:rPr>
              <a:t>，</a:t>
            </a:r>
            <a:r>
              <a:rPr lang="en-US" altLang="zh-CN" sz="3000" b="1">
                <a:solidFill>
                  <a:srgbClr val="FF0000"/>
                </a:solidFill>
              </a:rPr>
              <a:t>52</a:t>
            </a:r>
            <a:r>
              <a:rPr lang="zh-CN" altLang="en-US" sz="3000" b="1">
                <a:solidFill>
                  <a:srgbClr val="FF0000"/>
                </a:solidFill>
              </a:rPr>
              <a:t>，</a:t>
            </a:r>
            <a:r>
              <a:rPr lang="en-US" altLang="zh-CN" sz="3000" b="1">
                <a:solidFill>
                  <a:srgbClr val="FF0000"/>
                </a:solidFill>
              </a:rPr>
              <a:t>53</a:t>
            </a:r>
            <a:r>
              <a:rPr lang="zh-CN" altLang="en-US" sz="3000" b="1">
                <a:solidFill>
                  <a:srgbClr val="FF0000"/>
                </a:solidFill>
              </a:rPr>
              <a:t>，</a:t>
            </a:r>
            <a:r>
              <a:rPr lang="en-US" altLang="zh-CN" sz="3000" b="1">
                <a:solidFill>
                  <a:srgbClr val="FF0000"/>
                </a:solidFill>
              </a:rPr>
              <a:t>54</a:t>
            </a:r>
            <a:endParaRPr lang="zh-CN" altLang="en-US" sz="3000" b="1">
              <a:solidFill>
                <a:srgbClr val="FF0000"/>
              </a:solidFill>
            </a:endParaRPr>
          </a:p>
        </p:txBody>
      </p:sp>
      <p:sp>
        <p:nvSpPr>
          <p:cNvPr id="16388" name="文本框 3">
            <a:extLst>
              <a:ext uri="{FF2B5EF4-FFF2-40B4-BE49-F238E27FC236}">
                <a16:creationId xmlns:a16="http://schemas.microsoft.com/office/drawing/2014/main" id="{717EAFCC-3EEB-47EA-9425-0E30F61136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25" y="2551113"/>
            <a:ext cx="9032875" cy="684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>
              <a:lnSpc>
                <a:spcPct val="120000"/>
              </a:lnSpc>
            </a:pPr>
            <a:r>
              <a:rPr lang="zh-CN" altLang="en-US" sz="3200" b="1" dirty="0"/>
              <a:t>（</a:t>
            </a:r>
            <a:r>
              <a:rPr lang="en-US" altLang="zh-CN" sz="3200" b="1" dirty="0"/>
              <a:t>1</a:t>
            </a:r>
            <a:r>
              <a:rPr lang="zh-CN" altLang="en-US" sz="3200" b="1" dirty="0"/>
              <a:t>）这些两位数中，哪些是奇数？哪些是偶数？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AE1309DA-331C-46B1-9D02-C59BB8C081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9063" y="3235325"/>
            <a:ext cx="6794500" cy="627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>
              <a:lnSpc>
                <a:spcPct val="120000"/>
              </a:lnSpc>
            </a:pPr>
            <a:r>
              <a:rPr lang="zh-CN" altLang="en-US" sz="3200" b="1" dirty="0">
                <a:solidFill>
                  <a:srgbClr val="FF0000"/>
                </a:solidFill>
              </a:rPr>
              <a:t>奇数：</a:t>
            </a:r>
            <a:r>
              <a:rPr lang="en-US" altLang="zh-CN" sz="3200" b="1" dirty="0">
                <a:solidFill>
                  <a:srgbClr val="FF0000"/>
                </a:solidFill>
              </a:rPr>
              <a:t>23</a:t>
            </a:r>
            <a:r>
              <a:rPr lang="zh-CN" altLang="en-US" sz="3200" b="1" dirty="0">
                <a:solidFill>
                  <a:srgbClr val="FF0000"/>
                </a:solidFill>
              </a:rPr>
              <a:t>，</a:t>
            </a:r>
            <a:r>
              <a:rPr lang="en-US" altLang="zh-CN" sz="3200" b="1" dirty="0">
                <a:solidFill>
                  <a:srgbClr val="FF0000"/>
                </a:solidFill>
              </a:rPr>
              <a:t>25</a:t>
            </a:r>
            <a:r>
              <a:rPr lang="zh-CN" altLang="en-US" sz="3200" b="1" dirty="0">
                <a:solidFill>
                  <a:srgbClr val="FF0000"/>
                </a:solidFill>
              </a:rPr>
              <a:t>，</a:t>
            </a:r>
            <a:r>
              <a:rPr lang="en-US" altLang="zh-CN" sz="3200" b="1" dirty="0">
                <a:solidFill>
                  <a:srgbClr val="FF0000"/>
                </a:solidFill>
              </a:rPr>
              <a:t>35</a:t>
            </a:r>
            <a:r>
              <a:rPr lang="zh-CN" altLang="en-US" sz="3200" b="1" dirty="0">
                <a:solidFill>
                  <a:srgbClr val="FF0000"/>
                </a:solidFill>
              </a:rPr>
              <a:t>，</a:t>
            </a:r>
            <a:r>
              <a:rPr lang="en-US" altLang="zh-CN" sz="3200" b="1" dirty="0">
                <a:solidFill>
                  <a:srgbClr val="FF0000"/>
                </a:solidFill>
              </a:rPr>
              <a:t>43</a:t>
            </a:r>
            <a:r>
              <a:rPr lang="zh-CN" altLang="en-US" sz="3200" b="1" dirty="0">
                <a:solidFill>
                  <a:srgbClr val="FF0000"/>
                </a:solidFill>
              </a:rPr>
              <a:t>，</a:t>
            </a:r>
            <a:r>
              <a:rPr lang="en-US" altLang="zh-CN" sz="3200" b="1" dirty="0">
                <a:solidFill>
                  <a:srgbClr val="FF0000"/>
                </a:solidFill>
              </a:rPr>
              <a:t>45</a:t>
            </a:r>
            <a:r>
              <a:rPr lang="zh-CN" altLang="en-US" sz="3200" b="1" dirty="0">
                <a:solidFill>
                  <a:srgbClr val="FF0000"/>
                </a:solidFill>
              </a:rPr>
              <a:t>，</a:t>
            </a:r>
            <a:r>
              <a:rPr lang="en-US" altLang="zh-CN" sz="3200" b="1" dirty="0">
                <a:solidFill>
                  <a:srgbClr val="FF0000"/>
                </a:solidFill>
              </a:rPr>
              <a:t>53</a:t>
            </a:r>
            <a:endParaRPr lang="zh-CN" altLang="en-US" sz="3200" b="1" dirty="0">
              <a:solidFill>
                <a:srgbClr val="FF0000"/>
              </a:solidFill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5B2187CB-E126-4419-98B4-C328550758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9063" y="3859213"/>
            <a:ext cx="6924675" cy="627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>
              <a:lnSpc>
                <a:spcPct val="120000"/>
              </a:lnSpc>
            </a:pPr>
            <a:r>
              <a:rPr lang="zh-CN" altLang="en-US" sz="3200" b="1">
                <a:solidFill>
                  <a:srgbClr val="FF0000"/>
                </a:solidFill>
              </a:rPr>
              <a:t>偶数：</a:t>
            </a:r>
            <a:r>
              <a:rPr lang="en-US" altLang="zh-CN" sz="3200" b="1">
                <a:solidFill>
                  <a:srgbClr val="FF0000"/>
                </a:solidFill>
              </a:rPr>
              <a:t>24</a:t>
            </a:r>
            <a:r>
              <a:rPr lang="zh-CN" altLang="en-US" sz="3200" b="1">
                <a:solidFill>
                  <a:srgbClr val="FF0000"/>
                </a:solidFill>
              </a:rPr>
              <a:t>，</a:t>
            </a:r>
            <a:r>
              <a:rPr lang="en-US" altLang="zh-CN" sz="3200" b="1">
                <a:solidFill>
                  <a:srgbClr val="FF0000"/>
                </a:solidFill>
              </a:rPr>
              <a:t>32</a:t>
            </a:r>
            <a:r>
              <a:rPr lang="zh-CN" altLang="en-US" sz="3200" b="1">
                <a:solidFill>
                  <a:srgbClr val="FF0000"/>
                </a:solidFill>
              </a:rPr>
              <a:t>，</a:t>
            </a:r>
            <a:r>
              <a:rPr lang="en-US" altLang="zh-CN" sz="3200" b="1">
                <a:solidFill>
                  <a:srgbClr val="FF0000"/>
                </a:solidFill>
              </a:rPr>
              <a:t>34</a:t>
            </a:r>
            <a:r>
              <a:rPr lang="zh-CN" altLang="en-US" sz="3200" b="1">
                <a:solidFill>
                  <a:srgbClr val="FF0000"/>
                </a:solidFill>
              </a:rPr>
              <a:t>，</a:t>
            </a:r>
            <a:r>
              <a:rPr lang="en-US" altLang="zh-CN" sz="3200" b="1">
                <a:solidFill>
                  <a:srgbClr val="FF0000"/>
                </a:solidFill>
              </a:rPr>
              <a:t>42</a:t>
            </a:r>
            <a:r>
              <a:rPr lang="zh-CN" altLang="en-US" sz="3200" b="1">
                <a:solidFill>
                  <a:srgbClr val="FF0000"/>
                </a:solidFill>
              </a:rPr>
              <a:t>，</a:t>
            </a:r>
            <a:r>
              <a:rPr lang="en-US" altLang="zh-CN" sz="3200" b="1">
                <a:solidFill>
                  <a:srgbClr val="FF0000"/>
                </a:solidFill>
              </a:rPr>
              <a:t>52</a:t>
            </a:r>
            <a:r>
              <a:rPr lang="zh-CN" altLang="en-US" sz="3200" b="1">
                <a:solidFill>
                  <a:srgbClr val="FF0000"/>
                </a:solidFill>
              </a:rPr>
              <a:t>，</a:t>
            </a:r>
            <a:r>
              <a:rPr lang="en-US" altLang="zh-CN" sz="3200" b="1">
                <a:solidFill>
                  <a:srgbClr val="FF0000"/>
                </a:solidFill>
              </a:rPr>
              <a:t>54</a:t>
            </a:r>
            <a:endParaRPr lang="zh-CN" altLang="en-US" sz="3200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文本框 2">
            <a:extLst>
              <a:ext uri="{FF2B5EF4-FFF2-40B4-BE49-F238E27FC236}">
                <a16:creationId xmlns:a16="http://schemas.microsoft.com/office/drawing/2014/main" id="{91B61BCD-E3F4-4DE0-BDD7-DF59C0432C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23825" y="1606550"/>
            <a:ext cx="9039225" cy="684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>
              <a:lnSpc>
                <a:spcPct val="120000"/>
              </a:lnSpc>
            </a:pPr>
            <a:r>
              <a:rPr lang="zh-CN" altLang="en-US" sz="3200" b="1"/>
              <a:t>（</a:t>
            </a:r>
            <a:r>
              <a:rPr lang="en-US" altLang="zh-CN" sz="3200" b="1"/>
              <a:t>2</a:t>
            </a:r>
            <a:r>
              <a:rPr lang="zh-CN" altLang="en-US" sz="3200" b="1"/>
              <a:t>）这些两位数中，哪些是质数？哪些是合数？</a:t>
            </a: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3316CD61-F769-49C0-BF86-DCF167238F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3688" y="2287588"/>
            <a:ext cx="4073525" cy="627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>
              <a:lnSpc>
                <a:spcPct val="120000"/>
              </a:lnSpc>
            </a:pPr>
            <a:r>
              <a:rPr lang="zh-CN" altLang="en-US" sz="3200" b="1">
                <a:solidFill>
                  <a:srgbClr val="FF0000"/>
                </a:solidFill>
              </a:rPr>
              <a:t>质数：</a:t>
            </a:r>
            <a:r>
              <a:rPr lang="en-US" altLang="zh-CN" sz="3200" b="1">
                <a:solidFill>
                  <a:srgbClr val="FF0000"/>
                </a:solidFill>
              </a:rPr>
              <a:t>23</a:t>
            </a:r>
            <a:r>
              <a:rPr lang="zh-CN" altLang="en-US" sz="3200" b="1">
                <a:solidFill>
                  <a:srgbClr val="FF0000"/>
                </a:solidFill>
              </a:rPr>
              <a:t>，</a:t>
            </a:r>
            <a:r>
              <a:rPr lang="en-US" altLang="zh-CN" sz="3200" b="1">
                <a:solidFill>
                  <a:srgbClr val="FF0000"/>
                </a:solidFill>
              </a:rPr>
              <a:t>43</a:t>
            </a:r>
            <a:r>
              <a:rPr lang="zh-CN" altLang="en-US" sz="3200" b="1">
                <a:solidFill>
                  <a:srgbClr val="FF0000"/>
                </a:solidFill>
              </a:rPr>
              <a:t>，</a:t>
            </a:r>
            <a:r>
              <a:rPr lang="en-US" altLang="zh-CN" sz="3200" b="1">
                <a:solidFill>
                  <a:srgbClr val="FF0000"/>
                </a:solidFill>
              </a:rPr>
              <a:t>53</a:t>
            </a:r>
            <a:endParaRPr lang="zh-CN" altLang="en-US" sz="3200" b="1">
              <a:solidFill>
                <a:srgbClr val="FF0000"/>
              </a:solidFill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55DDC7EC-BBBF-4B1D-9067-0418A53F33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3688" y="2971800"/>
            <a:ext cx="8621712" cy="68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49" charset="-122"/>
              </a:defRPr>
            </a:lvl9pPr>
          </a:lstStyle>
          <a:p>
            <a:pPr>
              <a:lnSpc>
                <a:spcPct val="120000"/>
              </a:lnSpc>
            </a:pPr>
            <a:r>
              <a:rPr lang="zh-CN" altLang="en-US" sz="3200" b="1">
                <a:solidFill>
                  <a:srgbClr val="FF0000"/>
                </a:solidFill>
              </a:rPr>
              <a:t>合数：</a:t>
            </a:r>
            <a:r>
              <a:rPr lang="en-US" altLang="zh-CN" sz="3200" b="1">
                <a:solidFill>
                  <a:srgbClr val="FF0000"/>
                </a:solidFill>
              </a:rPr>
              <a:t>24</a:t>
            </a:r>
            <a:r>
              <a:rPr lang="zh-CN" altLang="en-US" sz="3200" b="1">
                <a:solidFill>
                  <a:srgbClr val="FF0000"/>
                </a:solidFill>
              </a:rPr>
              <a:t>，</a:t>
            </a:r>
            <a:r>
              <a:rPr lang="en-US" altLang="zh-CN" sz="3200" b="1">
                <a:solidFill>
                  <a:srgbClr val="FF0000"/>
                </a:solidFill>
              </a:rPr>
              <a:t>25</a:t>
            </a:r>
            <a:r>
              <a:rPr lang="zh-CN" altLang="en-US" sz="3200" b="1">
                <a:solidFill>
                  <a:srgbClr val="FF0000"/>
                </a:solidFill>
              </a:rPr>
              <a:t>，</a:t>
            </a:r>
            <a:r>
              <a:rPr lang="en-US" altLang="zh-CN" sz="3200" b="1">
                <a:solidFill>
                  <a:srgbClr val="FF0000"/>
                </a:solidFill>
              </a:rPr>
              <a:t>32</a:t>
            </a:r>
            <a:r>
              <a:rPr lang="zh-CN" altLang="en-US" sz="3200" b="1">
                <a:solidFill>
                  <a:srgbClr val="FF0000"/>
                </a:solidFill>
              </a:rPr>
              <a:t>，</a:t>
            </a:r>
            <a:r>
              <a:rPr lang="en-US" altLang="zh-CN" sz="3200" b="1">
                <a:solidFill>
                  <a:srgbClr val="FF0000"/>
                </a:solidFill>
              </a:rPr>
              <a:t>34</a:t>
            </a:r>
            <a:r>
              <a:rPr lang="zh-CN" altLang="en-US" sz="3200" b="1">
                <a:solidFill>
                  <a:srgbClr val="FF0000"/>
                </a:solidFill>
              </a:rPr>
              <a:t>，</a:t>
            </a:r>
            <a:r>
              <a:rPr lang="en-US" altLang="zh-CN" sz="3200" b="1">
                <a:solidFill>
                  <a:srgbClr val="FF0000"/>
                </a:solidFill>
              </a:rPr>
              <a:t>35</a:t>
            </a:r>
            <a:r>
              <a:rPr lang="zh-CN" altLang="en-US" sz="3200" b="1">
                <a:solidFill>
                  <a:srgbClr val="FF0000"/>
                </a:solidFill>
              </a:rPr>
              <a:t>，</a:t>
            </a:r>
            <a:r>
              <a:rPr lang="en-US" altLang="zh-CN" sz="3200" b="1">
                <a:solidFill>
                  <a:srgbClr val="FF0000"/>
                </a:solidFill>
              </a:rPr>
              <a:t>42</a:t>
            </a:r>
            <a:r>
              <a:rPr lang="zh-CN" altLang="en-US" sz="3200" b="1">
                <a:solidFill>
                  <a:srgbClr val="FF0000"/>
                </a:solidFill>
              </a:rPr>
              <a:t>，</a:t>
            </a:r>
            <a:r>
              <a:rPr lang="en-US" altLang="zh-CN" sz="3200" b="1">
                <a:solidFill>
                  <a:srgbClr val="FF0000"/>
                </a:solidFill>
              </a:rPr>
              <a:t>45</a:t>
            </a:r>
            <a:r>
              <a:rPr lang="zh-CN" altLang="en-US" sz="3200" b="1">
                <a:solidFill>
                  <a:srgbClr val="FF0000"/>
                </a:solidFill>
              </a:rPr>
              <a:t>，</a:t>
            </a:r>
            <a:r>
              <a:rPr lang="en-US" altLang="zh-CN" sz="3200" b="1">
                <a:solidFill>
                  <a:srgbClr val="FF0000"/>
                </a:solidFill>
              </a:rPr>
              <a:t>52</a:t>
            </a:r>
            <a:r>
              <a:rPr lang="zh-CN" altLang="en-US" sz="3200" b="1">
                <a:solidFill>
                  <a:srgbClr val="FF0000"/>
                </a:solidFill>
              </a:rPr>
              <a:t>，</a:t>
            </a:r>
            <a:r>
              <a:rPr lang="en-US" altLang="zh-CN" sz="3200" b="1">
                <a:solidFill>
                  <a:srgbClr val="FF0000"/>
                </a:solidFill>
              </a:rPr>
              <a:t>54</a:t>
            </a:r>
            <a:endParaRPr lang="zh-CN" altLang="en-US" sz="3200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theme/theme1.xml><?xml version="1.0" encoding="utf-8"?>
<a:theme xmlns:a="http://schemas.openxmlformats.org/drawingml/2006/main" name="1_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宋-黑-T-A">
      <a:majorFont>
        <a:latin typeface="Times New Roman"/>
        <a:ea typeface="黑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2469</TotalTime>
  <Words>910</Words>
  <Application>Microsoft Office PowerPoint</Application>
  <PresentationFormat>全屏显示(16:9)</PresentationFormat>
  <Paragraphs>106</Paragraphs>
  <Slides>17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25" baseType="lpstr">
      <vt:lpstr>等线</vt:lpstr>
      <vt:lpstr>楷体</vt:lpstr>
      <vt:lpstr>楷体_GB2312</vt:lpstr>
      <vt:lpstr>宋体</vt:lpstr>
      <vt:lpstr>Arial</vt:lpstr>
      <vt:lpstr>Times New Roman</vt:lpstr>
      <vt:lpstr>1_Office 主题​​</vt:lpstr>
      <vt:lpstr>Equation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Manager>状元成才路</Manager>
  <Company>状元成才路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状元成才路</dc:title>
  <dc:subject>状元成才路</dc:subject>
  <dc:creator>状元成才路;lenovo</dc:creator>
  <cp:keywords>状元成才路</cp:keywords>
  <dc:description>状元成才路</dc:description>
  <cp:lastModifiedBy>魏洲 许</cp:lastModifiedBy>
  <cp:revision>27</cp:revision>
  <dcterms:created xsi:type="dcterms:W3CDTF">2014-04-24T10:36:34Z</dcterms:created>
  <dcterms:modified xsi:type="dcterms:W3CDTF">2023-02-12T15:49:09Z</dcterms:modified>
  <cp:category>状元成才路</cp:category>
  <cp:contentStatus>状元成才路</cp:contentStatus>
  <cp:version>状元成才路</cp:version>
</cp:coreProperties>
</file>