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628" r:id="rId3"/>
    <p:sldId id="588" r:id="rId4"/>
    <p:sldId id="592" r:id="rId5"/>
    <p:sldId id="672" r:id="rId6"/>
    <p:sldId id="647" r:id="rId7"/>
    <p:sldId id="598" r:id="rId8"/>
    <p:sldId id="618" r:id="rId9"/>
    <p:sldId id="608" r:id="rId10"/>
    <p:sldId id="681" r:id="rId11"/>
    <p:sldId id="612" r:id="rId12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FF00FF"/>
    <a:srgbClr val="00863D"/>
    <a:srgbClr val="0000FF"/>
    <a:srgbClr val="99FF66"/>
    <a:srgbClr val="9999FF"/>
    <a:srgbClr val="FFCCFF"/>
    <a:srgbClr val="FFF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22"/>
    <p:restoredTop sz="93846"/>
  </p:normalViewPr>
  <p:slideViewPr>
    <p:cSldViewPr showGuides="1">
      <p:cViewPr>
        <p:scale>
          <a:sx n="66" d="100"/>
          <a:sy n="66" d="100"/>
        </p:scale>
        <p:origin x="-30" y="-846"/>
      </p:cViewPr>
      <p:guideLst>
        <p:guide orient="horz" pos="1586"/>
        <p:guide pos="548"/>
        <p:guide pos="2898"/>
        <p:guide pos="52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Arial" panose="020B0604020202020204" pitchFamily="34" charset="0"/>
              <a:buNone/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Font typeface="Arial" panose="020B0604020202020204" pitchFamily="34" charset="0"/>
              <a:buNone/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Arial" panose="020B0604020202020204" pitchFamily="34" charset="0"/>
              <a:buNone/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fontAlgn="base" hangingPunct="1"/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宋体" panose="02010600030101010101" pitchFamily="2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.vml"/><Relationship Id="rId8" Type="http://schemas.openxmlformats.org/officeDocument/2006/relationships/slideLayout" Target="../slideLayouts/slideLayout4.xml"/><Relationship Id="rId7" Type="http://schemas.openxmlformats.org/officeDocument/2006/relationships/image" Target="../media/image6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1.wmf"/><Relationship Id="rId1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image" Target="../media/image12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1945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1946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6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6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46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47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1947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7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8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49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49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1950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0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0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0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0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1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1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1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951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1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51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1951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1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1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1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52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1952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2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3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4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5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55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1955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6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7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8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59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960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1960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0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961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19616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9617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19618" name="组合 48"/>
          <p:cNvGrpSpPr/>
          <p:nvPr/>
        </p:nvGrpSpPr>
        <p:grpSpPr>
          <a:xfrm>
            <a:off x="2157413" y="952500"/>
            <a:ext cx="5208587" cy="768350"/>
            <a:chOff x="3497" y="1286"/>
            <a:chExt cx="8199" cy="1209"/>
          </a:xfrm>
        </p:grpSpPr>
        <p:sp>
          <p:nvSpPr>
            <p:cNvPr id="2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</a:rPr>
                <a:t>分数除法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3497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3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19621" name="文本框 39"/>
          <p:cNvSpPr txBox="1"/>
          <p:nvPr/>
        </p:nvSpPr>
        <p:spPr>
          <a:xfrm>
            <a:off x="396875" y="2239963"/>
            <a:ext cx="8502650" cy="119856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课时       解决问题（</a:t>
            </a:r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62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Rectangle 2"/>
          <p:cNvSpPr/>
          <p:nvPr/>
        </p:nvSpPr>
        <p:spPr>
          <a:xfrm>
            <a:off x="1336675" y="1701800"/>
            <a:ext cx="6267450" cy="13255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 latinLnBrk="1">
              <a:lnSpc>
                <a:spcPct val="150000"/>
              </a:lnSpc>
              <a:spcBef>
                <a:spcPct val="20000"/>
              </a:spcBef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从课后习题中选取；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indent="-342900" latinLnBrk="1">
              <a:lnSpc>
                <a:spcPct val="150000"/>
              </a:lnSpc>
              <a:spcBef>
                <a:spcPct val="20000"/>
              </a:spcBef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完成练习册本课时的习题。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8674" name="组合 17"/>
          <p:cNvGrpSpPr/>
          <p:nvPr/>
        </p:nvGrpSpPr>
        <p:grpSpPr>
          <a:xfrm>
            <a:off x="7938" y="-7937"/>
            <a:ext cx="2208212" cy="506412"/>
            <a:chOff x="0" y="1"/>
            <a:chExt cx="3480" cy="796"/>
          </a:xfrm>
        </p:grpSpPr>
        <p:sp>
          <p:nvSpPr>
            <p:cNvPr id="10" name="平行四边形 9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2" name="平行四边形 1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28677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课后作业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TextBox 17"/>
          <p:cNvSpPr txBox="1"/>
          <p:nvPr/>
        </p:nvSpPr>
        <p:spPr>
          <a:xfrm>
            <a:off x="500063" y="676275"/>
            <a:ext cx="8763000" cy="1384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根据信息，找出数量关系式。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 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）体积相等的冰的质量比水的质量少      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0482" name="矩形 20"/>
          <p:cNvSpPr/>
          <p:nvPr/>
        </p:nvSpPr>
        <p:spPr>
          <a:xfrm>
            <a:off x="642938" y="2894013"/>
            <a:ext cx="4468812" cy="736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）今年比去年增产      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20483" name="组合 74"/>
          <p:cNvGrpSpPr/>
          <p:nvPr/>
        </p:nvGrpSpPr>
        <p:grpSpPr>
          <a:xfrm>
            <a:off x="6924675" y="1231900"/>
            <a:ext cx="642938" cy="930275"/>
            <a:chOff x="819371" y="-233919"/>
            <a:chExt cx="500067" cy="928694"/>
          </a:xfrm>
        </p:grpSpPr>
        <p:sp>
          <p:nvSpPr>
            <p:cNvPr id="20484" name="TextBox 23"/>
            <p:cNvSpPr txBox="1"/>
            <p:nvPr/>
          </p:nvSpPr>
          <p:spPr>
            <a:xfrm>
              <a:off x="819371" y="-233919"/>
              <a:ext cx="500067" cy="92869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 1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10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20485" name="直接连接符 24"/>
            <p:cNvCxnSpPr/>
            <p:nvPr/>
          </p:nvCxnSpPr>
          <p:spPr>
            <a:xfrm>
              <a:off x="869004" y="251031"/>
              <a:ext cx="336342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0486" name="组合 74"/>
          <p:cNvGrpSpPr/>
          <p:nvPr/>
        </p:nvGrpSpPr>
        <p:grpSpPr>
          <a:xfrm>
            <a:off x="4152900" y="2894013"/>
            <a:ext cx="471488" cy="928687"/>
            <a:chOff x="7962" y="-377955"/>
            <a:chExt cx="179276" cy="928377"/>
          </a:xfrm>
        </p:grpSpPr>
        <p:sp>
          <p:nvSpPr>
            <p:cNvPr id="20487" name="TextBox 26"/>
            <p:cNvSpPr txBox="1"/>
            <p:nvPr/>
          </p:nvSpPr>
          <p:spPr>
            <a:xfrm>
              <a:off x="7962" y="-377955"/>
              <a:ext cx="179276" cy="9283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r>
                <a:rPr lang="en-US" altLang="zh-CN" sz="2800" b="1" dirty="0">
                  <a:latin typeface="Times New Roman" panose="02020603050405020304" pitchFamily="18" charset="0"/>
                  <a:ea typeface="黑体" panose="02010609060101010101" pitchFamily="49" charset="-122"/>
                </a:rPr>
                <a:t>5</a:t>
              </a:r>
              <a:endPara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20488" name="直接连接符 27"/>
            <p:cNvCxnSpPr/>
            <p:nvPr/>
          </p:nvCxnSpPr>
          <p:spPr>
            <a:xfrm>
              <a:off x="9169" y="79565"/>
              <a:ext cx="135603" cy="0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6094" name="文本框 46093"/>
          <p:cNvSpPr txBox="1"/>
          <p:nvPr/>
        </p:nvSpPr>
        <p:spPr>
          <a:xfrm>
            <a:off x="1457325" y="1984375"/>
            <a:ext cx="5297488" cy="736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水的质量×（1－     ）=冰的质量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46095" name="组合 74"/>
          <p:cNvGrpSpPr/>
          <p:nvPr/>
        </p:nvGrpSpPr>
        <p:grpSpPr>
          <a:xfrm>
            <a:off x="4154488" y="1916113"/>
            <a:ext cx="595312" cy="928687"/>
            <a:chOff x="-25540" y="0"/>
            <a:chExt cx="211554" cy="929011"/>
          </a:xfrm>
        </p:grpSpPr>
        <p:sp>
          <p:nvSpPr>
            <p:cNvPr id="20491" name="TextBox 23"/>
            <p:cNvSpPr txBox="1"/>
            <p:nvPr/>
          </p:nvSpPr>
          <p:spPr>
            <a:xfrm>
              <a:off x="-25540" y="0"/>
              <a:ext cx="211554" cy="92901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/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 1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10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20492" name="直接连接符 24"/>
            <p:cNvCxnSpPr/>
            <p:nvPr/>
          </p:nvCxnSpPr>
          <p:spPr>
            <a:xfrm>
              <a:off x="15030" y="480698"/>
              <a:ext cx="131317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sp>
        <p:nvSpPr>
          <p:cNvPr id="46098" name="文本框 46097"/>
          <p:cNvSpPr txBox="1"/>
          <p:nvPr/>
        </p:nvSpPr>
        <p:spPr>
          <a:xfrm>
            <a:off x="1427163" y="3646488"/>
            <a:ext cx="5857875" cy="736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去年的产量×（1+     ）=今年的产量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46099" name="组合 74"/>
          <p:cNvGrpSpPr/>
          <p:nvPr/>
        </p:nvGrpSpPr>
        <p:grpSpPr>
          <a:xfrm>
            <a:off x="4337050" y="3609975"/>
            <a:ext cx="601663" cy="930275"/>
            <a:chOff x="0" y="0"/>
            <a:chExt cx="468182" cy="928694"/>
          </a:xfrm>
        </p:grpSpPr>
        <p:sp>
          <p:nvSpPr>
            <p:cNvPr id="20495" name="TextBox 23"/>
            <p:cNvSpPr txBox="1"/>
            <p:nvPr/>
          </p:nvSpPr>
          <p:spPr>
            <a:xfrm>
              <a:off x="0" y="0"/>
              <a:ext cx="468182" cy="92869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/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 1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  <a:p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 5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20496" name="直接连接符 24"/>
            <p:cNvCxnSpPr/>
            <p:nvPr/>
          </p:nvCxnSpPr>
          <p:spPr>
            <a:xfrm>
              <a:off x="105620" y="480186"/>
              <a:ext cx="245712" cy="0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0497" name="组合 17"/>
          <p:cNvGrpSpPr/>
          <p:nvPr/>
        </p:nvGrpSpPr>
        <p:grpSpPr>
          <a:xfrm>
            <a:off x="7938" y="-7937"/>
            <a:ext cx="2208212" cy="506412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20500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复习导入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4" grpId="0" bldLvl="0"/>
      <p:bldP spid="46098" grpId="0" bldLvl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文本框 3"/>
          <p:cNvSpPr txBox="1"/>
          <p:nvPr/>
        </p:nvSpPr>
        <p:spPr>
          <a:xfrm>
            <a:off x="528638" y="487363"/>
            <a:ext cx="8594725" cy="7556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90000"/>
              </a:lnSpc>
            </a:pP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知识点：已知两个部分量的和（或差）及两个部分量  </a:t>
            </a:r>
            <a:endParaRPr lang="zh-CN" altLang="en-US" sz="24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90000"/>
              </a:lnSpc>
            </a:pPr>
            <a:r>
              <a:rPr lang="zh-CN" altLang="en-US" sz="24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之间的关系，求两个部分量</a:t>
            </a:r>
            <a:endParaRPr lang="zh-CN" altLang="en-US" sz="24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1506" name="组合 17"/>
          <p:cNvGrpSpPr/>
          <p:nvPr/>
        </p:nvGrpSpPr>
        <p:grpSpPr>
          <a:xfrm>
            <a:off x="7938" y="-7937"/>
            <a:ext cx="2208212" cy="506412"/>
            <a:chOff x="0" y="1"/>
            <a:chExt cx="3480" cy="796"/>
          </a:xfrm>
        </p:grpSpPr>
        <p:sp>
          <p:nvSpPr>
            <p:cNvPr id="5" name="平行四边形 4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6" name="平行四边形 5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21509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探究新知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21510" name="文本框 5"/>
          <p:cNvSpPr txBox="1"/>
          <p:nvPr/>
        </p:nvSpPr>
        <p:spPr>
          <a:xfrm>
            <a:off x="3770313" y="88900"/>
            <a:ext cx="215265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P39  </a:t>
            </a:r>
            <a:r>
              <a:rPr lang="zh-CN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例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6)</a:t>
            </a:r>
            <a:endParaRPr lang="en-US" altLang="zh-CN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21511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375" y="1282383"/>
            <a:ext cx="582613" cy="5000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12" name="Rectangle 14"/>
          <p:cNvSpPr/>
          <p:nvPr/>
        </p:nvSpPr>
        <p:spPr>
          <a:xfrm>
            <a:off x="1042988" y="1206183"/>
            <a:ext cx="738505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eaLnBrk="1" latinLnBrk="1" hangingPunct="1"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六年级举行篮球比赛。六（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）班全场得了 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42 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分，其中下半场得分是上半场的一半。六（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）班上半场和下半场各得多少分？</a:t>
            </a:r>
            <a:endParaRPr lang="zh-CN" altLang="en-US" sz="28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2" name="圆角矩形 1"/>
          <p:cNvSpPr/>
          <p:nvPr/>
        </p:nvSpPr>
        <p:spPr>
          <a:xfrm>
            <a:off x="706755" y="2878455"/>
            <a:ext cx="1808480" cy="335915"/>
          </a:xfrm>
          <a:prstGeom prst="roundRect">
            <a:avLst>
              <a:gd name="adj" fmla="val 4756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27004" anchor="ctr" anchorCtr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Times New Roman" panose="02020603050405020304"/>
              </a:rPr>
              <a:t>阅读与理解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  <a:sym typeface="Times New Roman" panose="02020603050405020304"/>
            </a:endParaRPr>
          </a:p>
        </p:txBody>
      </p:sp>
      <p:graphicFrame>
        <p:nvGraphicFramePr>
          <p:cNvPr id="3" name="表格 2"/>
          <p:cNvGraphicFramePr/>
          <p:nvPr/>
        </p:nvGraphicFramePr>
        <p:xfrm>
          <a:off x="1012825" y="3309620"/>
          <a:ext cx="6958330" cy="1603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1485"/>
                <a:gridCol w="2692400"/>
                <a:gridCol w="2544445"/>
              </a:tblGrid>
              <a:tr h="584200">
                <a:tc gridSpan="2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已知条件</a:t>
                      </a:r>
                      <a:endParaRPr lang="zh-CN" altLang="en-US" sz="280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anchor="ctr" anchorCtr="0"/>
                </a:tc>
                <a:tc hMerge="1"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所求问题</a:t>
                      </a:r>
                      <a:endParaRPr lang="zh-CN" altLang="en-US" sz="280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anchor="ctr" anchorCtr="0"/>
                </a:tc>
              </a:tr>
              <a:tr h="101854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1096963" y="3949383"/>
            <a:ext cx="1665287" cy="9540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全场得分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42</a:t>
            </a:r>
            <a:r>
              <a:rPr lang="zh-CN" altLang="en-US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分</a:t>
            </a:r>
            <a:endParaRPr lang="zh-CN" altLang="en-US" sz="28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33675" y="3950970"/>
            <a:ext cx="2713038" cy="952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zh-CN" sz="28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下半场得分只有上半场的一半</a:t>
            </a:r>
            <a:endParaRPr lang="zh-CN" altLang="zh-CN" sz="28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446713" y="3949383"/>
            <a:ext cx="2525712" cy="9540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上半场和下半场各得多少分</a:t>
            </a:r>
            <a:endParaRPr lang="zh-CN" altLang="en-US" sz="28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7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圆角矩形 2"/>
          <p:cNvSpPr/>
          <p:nvPr/>
        </p:nvSpPr>
        <p:spPr>
          <a:xfrm>
            <a:off x="454025" y="193675"/>
            <a:ext cx="1990725" cy="447675"/>
          </a:xfrm>
          <a:prstGeom prst="roundRect">
            <a:avLst>
              <a:gd name="adj" fmla="val 4756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27004" anchor="ctr" anchorCtr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Times New Roman" panose="02020603050405020304"/>
              </a:rPr>
              <a:t>分析与解答</a:t>
            </a:r>
            <a:endParaRPr kumimoji="0" lang="zh-CN" alt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  <a:sym typeface="Times New Roman" panose="02020603050405020304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4167188" y="742950"/>
            <a:ext cx="4646612" cy="2100263"/>
            <a:chOff x="6561" y="458"/>
            <a:chExt cx="7319" cy="3307"/>
          </a:xfrm>
        </p:grpSpPr>
        <p:grpSp>
          <p:nvGrpSpPr>
            <p:cNvPr id="22531" name="组合 7"/>
            <p:cNvGrpSpPr/>
            <p:nvPr/>
          </p:nvGrpSpPr>
          <p:grpSpPr>
            <a:xfrm>
              <a:off x="6561" y="458"/>
              <a:ext cx="7319" cy="3237"/>
              <a:chOff x="3178" y="1787"/>
              <a:chExt cx="7803" cy="3237"/>
            </a:xfrm>
          </p:grpSpPr>
          <p:sp>
            <p:nvSpPr>
              <p:cNvPr id="22532" name="圆角矩形标注 2"/>
              <p:cNvSpPr/>
              <p:nvPr/>
            </p:nvSpPr>
            <p:spPr>
              <a:xfrm>
                <a:off x="3178" y="1787"/>
                <a:ext cx="5477" cy="3237"/>
              </a:xfrm>
              <a:prstGeom prst="wedgeRoundRectCallout">
                <a:avLst>
                  <a:gd name="adj1" fmla="val 56995"/>
                  <a:gd name="adj2" fmla="val -4505"/>
                  <a:gd name="adj3" fmla="val 16667"/>
                </a:avLst>
              </a:prstGeom>
              <a:noFill/>
              <a:ln w="19050" cap="flat" cmpd="sng">
                <a:solidFill>
                  <a:srgbClr val="0070C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ctr" anchorCtr="0"/>
              <a:p>
                <a:pPr>
                  <a:lnSpc>
                    <a:spcPct val="110000"/>
                  </a:lnSpc>
                </a:pPr>
                <a:r>
                  <a:rPr lang="zh-CN" altLang="en-US" sz="28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下半场得分是上半场的一半，也就是下半场得分</a:t>
                </a:r>
                <a:r>
                  <a:rPr lang="en-US" altLang="zh-CN" sz="28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=</a:t>
                </a:r>
                <a:r>
                  <a:rPr lang="zh-CN" altLang="en-US" sz="28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上半场得分</a:t>
                </a:r>
                <a:r>
                  <a:rPr lang="en-US" altLang="zh-CN" sz="28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×   </a:t>
                </a:r>
                <a:r>
                  <a:rPr lang="zh-CN" altLang="en-US" sz="28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。</a:t>
                </a:r>
                <a:endParaRPr lang="zh-CN" altLang="en-US" sz="2800" b="1" dirty="0">
                  <a:solidFill>
                    <a:srgbClr val="FFFFFF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pic>
            <p:nvPicPr>
              <p:cNvPr id="22533" name="图片 11" descr="E:\新画人物图\女01 11拷贝.png女01 11拷贝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9218" y="2553"/>
                <a:ext cx="1763" cy="1952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22534" name="组合 74"/>
            <p:cNvGrpSpPr/>
            <p:nvPr/>
          </p:nvGrpSpPr>
          <p:grpSpPr>
            <a:xfrm flipH="1">
              <a:off x="9087" y="2597"/>
              <a:ext cx="762" cy="1168"/>
              <a:chOff x="58413" y="-30342"/>
              <a:chExt cx="500067" cy="928694"/>
            </a:xfrm>
          </p:grpSpPr>
          <p:sp>
            <p:nvSpPr>
              <p:cNvPr id="22535" name="TextBox 9"/>
              <p:cNvSpPr txBox="1"/>
              <p:nvPr/>
            </p:nvSpPr>
            <p:spPr>
              <a:xfrm>
                <a:off x="58413" y="-30342"/>
                <a:ext cx="500067" cy="92869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/>
              <a:p>
                <a:pPr>
                  <a:lnSpc>
                    <a:spcPct val="90000"/>
                  </a:lnSpc>
                </a:pPr>
                <a:r>
                  <a:rPr lang="en-US" altLang="zh-CN" sz="2600" b="1" dirty="0">
                    <a:latin typeface="Times New Roman" panose="02020603050405020304" pitchFamily="18" charset="0"/>
                    <a:ea typeface="黑体" panose="02010609060101010101" pitchFamily="49" charset="-122"/>
                  </a:rPr>
                  <a:t>1</a:t>
                </a:r>
                <a:endParaRPr lang="en-US" altLang="zh-CN" sz="2600" b="1" dirty="0"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zh-CN" sz="2600" b="1" dirty="0">
                    <a:latin typeface="Times New Roman" panose="02020603050405020304" pitchFamily="18" charset="0"/>
                    <a:ea typeface="黑体" panose="02010609060101010101" pitchFamily="49" charset="-122"/>
                  </a:rPr>
                  <a:t>2</a:t>
                </a:r>
                <a:endParaRPr lang="zh-CN" altLang="en-US" sz="2600" b="1" dirty="0"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22536" name="直接连接符 10"/>
              <p:cNvCxnSpPr/>
              <p:nvPr/>
            </p:nvCxnSpPr>
            <p:spPr>
              <a:xfrm>
                <a:off x="257419" y="422561"/>
                <a:ext cx="224721" cy="0"/>
              </a:xfrm>
              <a:prstGeom prst="line">
                <a:avLst/>
              </a:prstGeom>
              <a:ln w="254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aphicFrame>
        <p:nvGraphicFramePr>
          <p:cNvPr id="36" name="对象 35"/>
          <p:cNvGraphicFramePr>
            <a:graphicFrameLocks noChangeAspect="1"/>
          </p:cNvGraphicFramePr>
          <p:nvPr/>
        </p:nvGraphicFramePr>
        <p:xfrm>
          <a:off x="1123950" y="1709738"/>
          <a:ext cx="16383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2" imgW="799465" imgH="406400" progId="Equation.DSMT4">
                  <p:embed/>
                </p:oleObj>
              </mc:Choice>
              <mc:Fallback>
                <p:oleObj name="" r:id="rId2" imgW="799465" imgH="406400" progId="Equation.DSMT4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3950" y="1709738"/>
                        <a:ext cx="1638300" cy="831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对象 38"/>
          <p:cNvGraphicFramePr>
            <a:graphicFrameLocks noChangeAspect="1"/>
          </p:cNvGraphicFramePr>
          <p:nvPr/>
        </p:nvGraphicFramePr>
        <p:xfrm>
          <a:off x="1931988" y="4537075"/>
          <a:ext cx="103663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4" imgW="457200" imgH="177800" progId="Equation.DSMT4">
                  <p:embed/>
                </p:oleObj>
              </mc:Choice>
              <mc:Fallback>
                <p:oleObj name="" r:id="rId4" imgW="457200" imgH="177800" progId="Equation.DSMT4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31988" y="4537075"/>
                        <a:ext cx="1036637" cy="4016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组合 3"/>
          <p:cNvGrpSpPr/>
          <p:nvPr/>
        </p:nvGrpSpPr>
        <p:grpSpPr>
          <a:xfrm>
            <a:off x="3751263" y="4122738"/>
            <a:ext cx="5243512" cy="935037"/>
            <a:chOff x="5878" y="6440"/>
            <a:chExt cx="8258" cy="1472"/>
          </a:xfrm>
        </p:grpSpPr>
        <p:sp>
          <p:nvSpPr>
            <p:cNvPr id="42" name="TextBox 28"/>
            <p:cNvSpPr txBox="1">
              <a:spLocks noChangeArrowheads="1"/>
            </p:cNvSpPr>
            <p:nvPr/>
          </p:nvSpPr>
          <p:spPr bwMode="auto">
            <a:xfrm>
              <a:off x="5878" y="6766"/>
              <a:ext cx="8258" cy="82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9pPr>
            </a:lstStyle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  <a:cs typeface="黑体" panose="02010609060101010101" pitchFamily="49" charset="-122"/>
                </a:rPr>
                <a:t>下半场得分</a:t>
              </a: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  <a:cs typeface="黑体" panose="02010609060101010101" pitchFamily="49" charset="-122"/>
                </a:rPr>
                <a:t>:         (</a:t>
              </a:r>
              <a:r>
                <a: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  <a:cs typeface="黑体" panose="02010609060101010101" pitchFamily="49" charset="-122"/>
                </a:rPr>
                <a:t>分</a:t>
              </a: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黑体" panose="02010609060101010101" pitchFamily="49" charset="-122"/>
                  <a:ea typeface="黑体" panose="02010609060101010101" pitchFamily="49" charset="-122"/>
                  <a:cs typeface="黑体" panose="02010609060101010101" pitchFamily="49" charset="-122"/>
                </a:rPr>
                <a:t>)</a:t>
              </a:r>
              <a:endPara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endParaRPr>
            </a:p>
          </p:txBody>
        </p:sp>
        <p:graphicFrame>
          <p:nvGraphicFramePr>
            <p:cNvPr id="22541" name="对象 24"/>
            <p:cNvGraphicFramePr>
              <a:graphicFrameLocks noChangeAspect="1"/>
            </p:cNvGraphicFramePr>
            <p:nvPr/>
          </p:nvGraphicFramePr>
          <p:xfrm>
            <a:off x="9261" y="6440"/>
            <a:ext cx="2438" cy="14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6" imgW="673100" imgH="406400" progId="Equation.DSMT4">
                    <p:embed/>
                  </p:oleObj>
                </mc:Choice>
                <mc:Fallback>
                  <p:oleObj name="" r:id="rId6" imgW="673100" imgH="406400" progId="Equation.DSMT4">
                    <p:embed/>
                    <p:pic>
                      <p:nvPicPr>
                        <p:cNvPr id="0" name="图片 3078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9261" y="6440"/>
                          <a:ext cx="2438" cy="147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组合 26"/>
          <p:cNvGrpSpPr/>
          <p:nvPr/>
        </p:nvGrpSpPr>
        <p:grpSpPr>
          <a:xfrm>
            <a:off x="328613" y="742950"/>
            <a:ext cx="3836987" cy="1177925"/>
            <a:chOff x="518" y="1170"/>
            <a:chExt cx="6042" cy="1854"/>
          </a:xfrm>
        </p:grpSpPr>
        <p:sp>
          <p:nvSpPr>
            <p:cNvPr id="34" name="TextBox 28"/>
            <p:cNvSpPr txBox="1">
              <a:spLocks noChangeArrowheads="1"/>
            </p:cNvSpPr>
            <p:nvPr/>
          </p:nvSpPr>
          <p:spPr bwMode="auto">
            <a:xfrm>
              <a:off x="518" y="1170"/>
              <a:ext cx="6043" cy="17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9pPr>
            </a:lstStyle>
            <a:p>
              <a:pPr marL="0" marR="0" lvl="0" indent="0" algn="l" defTabSz="914400" rtl="0" eaLnBrk="1" fontAlgn="base" latinLnBrk="1" hangingPunct="1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解：设上半场得了</a:t>
              </a:r>
              <a:r>
                <a:rPr kumimoji="0" lang="en-US" altLang="zh-CN" sz="2600" b="1" i="1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x</a:t>
              </a:r>
              <a:r>
                <a:rPr kumimoji="0" lang="zh-CN" altLang="en-US" sz="2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分，则下半场得了    </a:t>
              </a:r>
              <a:r>
                <a:rPr kumimoji="0" lang="en-US" altLang="zh-CN" sz="2600" b="1" i="1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x</a:t>
              </a:r>
              <a:r>
                <a:rPr kumimoji="0" lang="zh-CN" altLang="en-US" sz="2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分。 </a:t>
              </a:r>
              <a:endParaRPr kumimoji="0" lang="zh-CN" altLang="en-US" sz="2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2544" name="组合 74"/>
            <p:cNvGrpSpPr/>
            <p:nvPr/>
          </p:nvGrpSpPr>
          <p:grpSpPr>
            <a:xfrm flipH="1">
              <a:off x="3693" y="1856"/>
              <a:ext cx="762" cy="1168"/>
              <a:chOff x="43314" y="-132107"/>
              <a:chExt cx="500067" cy="928694"/>
            </a:xfrm>
          </p:grpSpPr>
          <p:sp>
            <p:nvSpPr>
              <p:cNvPr id="22545" name="TextBox 9"/>
              <p:cNvSpPr txBox="1"/>
              <p:nvPr/>
            </p:nvSpPr>
            <p:spPr>
              <a:xfrm>
                <a:off x="43314" y="-132107"/>
                <a:ext cx="500067" cy="92869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/>
              <a:p>
                <a:pPr>
                  <a:lnSpc>
                    <a:spcPct val="90000"/>
                  </a:lnSpc>
                </a:pPr>
                <a:r>
                  <a:rPr lang="en-US" altLang="zh-CN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1</a:t>
                </a:r>
                <a:endParaRPr lang="en-US" altLang="zh-CN" sz="2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zh-CN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2</a:t>
                </a:r>
                <a:endParaRPr lang="en-US" altLang="zh-CN" sz="2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22546" name="直接连接符 10"/>
              <p:cNvCxnSpPr/>
              <p:nvPr/>
            </p:nvCxnSpPr>
            <p:spPr>
              <a:xfrm>
                <a:off x="242979" y="354982"/>
                <a:ext cx="224721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8" name="组合 27"/>
          <p:cNvGrpSpPr/>
          <p:nvPr/>
        </p:nvGrpSpPr>
        <p:grpSpPr>
          <a:xfrm>
            <a:off x="463550" y="2332038"/>
            <a:ext cx="2962275" cy="741362"/>
            <a:chOff x="730" y="3673"/>
            <a:chExt cx="4666" cy="1168"/>
          </a:xfrm>
        </p:grpSpPr>
        <p:sp>
          <p:nvSpPr>
            <p:cNvPr id="22548" name="文本框 10"/>
            <p:cNvSpPr txBox="1"/>
            <p:nvPr/>
          </p:nvSpPr>
          <p:spPr>
            <a:xfrm>
              <a:off x="730" y="3915"/>
              <a:ext cx="4667" cy="77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6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（</a:t>
              </a:r>
              <a:r>
                <a: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  <a:r>
                <a:rPr lang="zh-CN" altLang="en-US" sz="26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＋   ）</a:t>
              </a:r>
              <a:r>
                <a:rPr lang="en-US" altLang="zh-CN" sz="2600" b="1" i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x </a:t>
              </a:r>
              <a:r>
                <a: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= 42</a:t>
              </a:r>
              <a:endPara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22549" name="组合 74"/>
            <p:cNvGrpSpPr/>
            <p:nvPr/>
          </p:nvGrpSpPr>
          <p:grpSpPr>
            <a:xfrm flipH="1">
              <a:off x="2028" y="3673"/>
              <a:ext cx="762" cy="1168"/>
              <a:chOff x="43314" y="-132107"/>
              <a:chExt cx="500067" cy="928694"/>
            </a:xfrm>
          </p:grpSpPr>
          <p:sp>
            <p:nvSpPr>
              <p:cNvPr id="22550" name="TextBox 9"/>
              <p:cNvSpPr txBox="1"/>
              <p:nvPr/>
            </p:nvSpPr>
            <p:spPr>
              <a:xfrm>
                <a:off x="43314" y="-132107"/>
                <a:ext cx="500067" cy="92869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/>
              <a:p>
                <a:pPr>
                  <a:lnSpc>
                    <a:spcPct val="90000"/>
                  </a:lnSpc>
                </a:pPr>
                <a:r>
                  <a:rPr lang="en-US" altLang="zh-CN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1</a:t>
                </a:r>
                <a:endParaRPr lang="en-US" altLang="zh-CN" sz="2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zh-CN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2</a:t>
                </a:r>
                <a:endParaRPr lang="en-US" altLang="zh-CN" sz="2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22551" name="直接连接符 10"/>
              <p:cNvCxnSpPr/>
              <p:nvPr/>
            </p:nvCxnSpPr>
            <p:spPr>
              <a:xfrm>
                <a:off x="242979" y="354982"/>
                <a:ext cx="224721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9" name="组合 28"/>
          <p:cNvGrpSpPr/>
          <p:nvPr/>
        </p:nvGrpSpPr>
        <p:grpSpPr>
          <a:xfrm>
            <a:off x="1592263" y="2843213"/>
            <a:ext cx="1322387" cy="741362"/>
            <a:chOff x="2508" y="4477"/>
            <a:chExt cx="2081" cy="1168"/>
          </a:xfrm>
        </p:grpSpPr>
        <p:grpSp>
          <p:nvGrpSpPr>
            <p:cNvPr id="22553" name="组合 74"/>
            <p:cNvGrpSpPr/>
            <p:nvPr/>
          </p:nvGrpSpPr>
          <p:grpSpPr>
            <a:xfrm flipH="1">
              <a:off x="2508" y="4477"/>
              <a:ext cx="762" cy="1168"/>
              <a:chOff x="43314" y="-132107"/>
              <a:chExt cx="500067" cy="928694"/>
            </a:xfrm>
          </p:grpSpPr>
          <p:sp>
            <p:nvSpPr>
              <p:cNvPr id="22554" name="TextBox 9"/>
              <p:cNvSpPr txBox="1"/>
              <p:nvPr/>
            </p:nvSpPr>
            <p:spPr>
              <a:xfrm>
                <a:off x="43314" y="-132107"/>
                <a:ext cx="500067" cy="92869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/>
              <a:p>
                <a:pPr>
                  <a:lnSpc>
                    <a:spcPct val="90000"/>
                  </a:lnSpc>
                </a:pPr>
                <a:r>
                  <a:rPr lang="en-US" altLang="zh-CN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3</a:t>
                </a:r>
                <a:endParaRPr lang="en-US" altLang="zh-CN" sz="2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zh-CN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2</a:t>
                </a:r>
                <a:endParaRPr lang="en-US" altLang="zh-CN" sz="2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22555" name="直接连接符 10"/>
              <p:cNvCxnSpPr/>
              <p:nvPr/>
            </p:nvCxnSpPr>
            <p:spPr>
              <a:xfrm>
                <a:off x="242979" y="354982"/>
                <a:ext cx="224721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22556" name="文本框 17"/>
            <p:cNvSpPr txBox="1"/>
            <p:nvPr/>
          </p:nvSpPr>
          <p:spPr>
            <a:xfrm>
              <a:off x="2965" y="4674"/>
              <a:ext cx="1624" cy="77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600" b="1" i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x </a:t>
              </a:r>
              <a:r>
                <a: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= 42</a:t>
              </a:r>
              <a:endPara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1882775" y="3281363"/>
            <a:ext cx="1717675" cy="741362"/>
            <a:chOff x="2965" y="5167"/>
            <a:chExt cx="2705" cy="1168"/>
          </a:xfrm>
        </p:grpSpPr>
        <p:sp>
          <p:nvSpPr>
            <p:cNvPr id="22558" name="文本框 18"/>
            <p:cNvSpPr txBox="1"/>
            <p:nvPr/>
          </p:nvSpPr>
          <p:spPr>
            <a:xfrm>
              <a:off x="2965" y="5396"/>
              <a:ext cx="2147" cy="77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600" b="1" i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宋体" panose="02010600030101010101" pitchFamily="2" charset="-122"/>
                </a:rPr>
                <a:t>x </a:t>
              </a:r>
              <a:r>
                <a: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宋体" panose="02010600030101010101" pitchFamily="2" charset="-122"/>
                </a:rPr>
                <a:t>= 42</a:t>
              </a:r>
              <a:r>
                <a:rPr lang="zh-CN" altLang="en-US" sz="26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宋体" panose="02010600030101010101" pitchFamily="2" charset="-122"/>
                </a:rPr>
                <a:t>÷</a:t>
              </a:r>
              <a:endPara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grpSp>
          <p:nvGrpSpPr>
            <p:cNvPr id="22559" name="组合 74"/>
            <p:cNvGrpSpPr/>
            <p:nvPr/>
          </p:nvGrpSpPr>
          <p:grpSpPr>
            <a:xfrm flipH="1">
              <a:off x="4908" y="5167"/>
              <a:ext cx="762" cy="1168"/>
              <a:chOff x="43314" y="-132107"/>
              <a:chExt cx="500067" cy="928694"/>
            </a:xfrm>
          </p:grpSpPr>
          <p:sp>
            <p:nvSpPr>
              <p:cNvPr id="22560" name="TextBox 9"/>
              <p:cNvSpPr txBox="1"/>
              <p:nvPr/>
            </p:nvSpPr>
            <p:spPr>
              <a:xfrm>
                <a:off x="43314" y="-132107"/>
                <a:ext cx="500067" cy="92869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/>
              <a:p>
                <a:pPr>
                  <a:lnSpc>
                    <a:spcPct val="90000"/>
                  </a:lnSpc>
                </a:pPr>
                <a:r>
                  <a:rPr lang="en-US" altLang="zh-CN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3</a:t>
                </a:r>
                <a:endParaRPr lang="en-US" altLang="zh-CN" sz="2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zh-CN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2</a:t>
                </a:r>
                <a:endParaRPr lang="en-US" altLang="zh-CN" sz="2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22561" name="直接连接符 10"/>
              <p:cNvCxnSpPr/>
              <p:nvPr/>
            </p:nvCxnSpPr>
            <p:spPr>
              <a:xfrm>
                <a:off x="242979" y="354982"/>
                <a:ext cx="224721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31" name="组合 30"/>
          <p:cNvGrpSpPr/>
          <p:nvPr/>
        </p:nvGrpSpPr>
        <p:grpSpPr>
          <a:xfrm>
            <a:off x="1905000" y="3902075"/>
            <a:ext cx="1743075" cy="741363"/>
            <a:chOff x="3001" y="6144"/>
            <a:chExt cx="2744" cy="1168"/>
          </a:xfrm>
        </p:grpSpPr>
        <p:sp>
          <p:nvSpPr>
            <p:cNvPr id="22563" name="文本框 22"/>
            <p:cNvSpPr txBox="1"/>
            <p:nvPr/>
          </p:nvSpPr>
          <p:spPr>
            <a:xfrm>
              <a:off x="3001" y="6341"/>
              <a:ext cx="2147" cy="77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600" b="1" i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宋体" panose="02010600030101010101" pitchFamily="2" charset="-122"/>
                </a:rPr>
                <a:t>x </a:t>
              </a:r>
              <a:r>
                <a: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宋体" panose="02010600030101010101" pitchFamily="2" charset="-122"/>
                </a:rPr>
                <a:t>= 42</a:t>
              </a:r>
              <a:r>
                <a:rPr lang="zh-CN" altLang="en-US" sz="26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宋体" panose="02010600030101010101" pitchFamily="2" charset="-122"/>
                </a:rPr>
                <a:t>×</a:t>
              </a:r>
              <a:endPara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grpSp>
          <p:nvGrpSpPr>
            <p:cNvPr id="22564" name="组合 74"/>
            <p:cNvGrpSpPr/>
            <p:nvPr/>
          </p:nvGrpSpPr>
          <p:grpSpPr>
            <a:xfrm flipH="1">
              <a:off x="4983" y="6144"/>
              <a:ext cx="762" cy="1168"/>
              <a:chOff x="43314" y="-132107"/>
              <a:chExt cx="500067" cy="928694"/>
            </a:xfrm>
          </p:grpSpPr>
          <p:sp>
            <p:nvSpPr>
              <p:cNvPr id="22565" name="TextBox 9"/>
              <p:cNvSpPr txBox="1"/>
              <p:nvPr/>
            </p:nvSpPr>
            <p:spPr>
              <a:xfrm>
                <a:off x="43314" y="-132107"/>
                <a:ext cx="500067" cy="92869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/>
              <a:p>
                <a:pPr>
                  <a:lnSpc>
                    <a:spcPct val="90000"/>
                  </a:lnSpc>
                </a:pPr>
                <a:r>
                  <a:rPr lang="en-US" altLang="zh-CN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黑体" panose="02010609060101010101" pitchFamily="49" charset="-122"/>
                  </a:rPr>
                  <a:t>23</a:t>
                </a:r>
                <a:endParaRPr lang="en-US" altLang="zh-CN" sz="26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22566" name="直接连接符 10"/>
              <p:cNvCxnSpPr/>
              <p:nvPr/>
            </p:nvCxnSpPr>
            <p:spPr>
              <a:xfrm>
                <a:off x="242979" y="354982"/>
                <a:ext cx="224721" cy="0"/>
              </a:xfrm>
              <a:prstGeom prst="line">
                <a:avLst/>
              </a:prstGeom>
              <a:ln w="25400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" name="组合 8"/>
          <p:cNvGrpSpPr/>
          <p:nvPr/>
        </p:nvGrpSpPr>
        <p:grpSpPr>
          <a:xfrm>
            <a:off x="306388" y="595313"/>
            <a:ext cx="8280400" cy="1162050"/>
            <a:chOff x="3170" y="5011"/>
            <a:chExt cx="13041" cy="1830"/>
          </a:xfrm>
        </p:grpSpPr>
        <p:grpSp>
          <p:nvGrpSpPr>
            <p:cNvPr id="23554" name="组合 4"/>
            <p:cNvGrpSpPr/>
            <p:nvPr/>
          </p:nvGrpSpPr>
          <p:grpSpPr>
            <a:xfrm>
              <a:off x="4920" y="5319"/>
              <a:ext cx="11291" cy="1030"/>
              <a:chOff x="7313" y="1957"/>
              <a:chExt cx="11291" cy="1356"/>
            </a:xfrm>
          </p:grpSpPr>
          <p:sp>
            <p:nvSpPr>
              <p:cNvPr id="23555" name="TextBox 4"/>
              <p:cNvSpPr txBox="1"/>
              <p:nvPr/>
            </p:nvSpPr>
            <p:spPr>
              <a:xfrm>
                <a:off x="7313" y="1957"/>
                <a:ext cx="11291" cy="120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pPr>
                  <a:lnSpc>
                    <a:spcPct val="110000"/>
                  </a:lnSpc>
                </a:pPr>
                <a:r>
                  <a:rPr lang="zh-CN" altLang="en-US" sz="32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也可以想成上半场得分是下半场的</a:t>
                </a:r>
                <a:r>
                  <a:rPr lang="en-US" altLang="zh-CN" sz="32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2</a:t>
                </a:r>
                <a:r>
                  <a:rPr lang="zh-CN" altLang="en-US" sz="32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倍。</a:t>
                </a:r>
                <a:endParaRPr lang="zh-CN" altLang="en-US" sz="3200" b="1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23556" name="圆角矩形标注 7"/>
              <p:cNvSpPr/>
              <p:nvPr/>
            </p:nvSpPr>
            <p:spPr>
              <a:xfrm>
                <a:off x="7445" y="2009"/>
                <a:ext cx="11041" cy="1304"/>
              </a:xfrm>
              <a:prstGeom prst="wedgeRoundRectCallout">
                <a:avLst>
                  <a:gd name="adj1" fmla="val -53611"/>
                  <a:gd name="adj2" fmla="val 23519"/>
                  <a:gd name="adj3" fmla="val 16667"/>
                </a:avLst>
              </a:prstGeom>
              <a:noFill/>
              <a:ln w="15875" cap="flat" cmpd="sng">
                <a:solidFill>
                  <a:srgbClr val="0070C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ctr" anchorCtr="0"/>
              <a:p>
                <a:pPr algn="ctr"/>
                <a:r>
                  <a:rPr lang="en-US" altLang="zh-CN" sz="2800" b="1" dirty="0">
                    <a:solidFill>
                      <a:srgbClr val="FFFFFF"/>
                    </a:solidFill>
                    <a:latin typeface="黑体" panose="02010609060101010101" pitchFamily="49" charset="-122"/>
                    <a:ea typeface="黑体" panose="02010609060101010101" pitchFamily="49" charset="-122"/>
                  </a:rPr>
                  <a:t> </a:t>
                </a:r>
                <a:endParaRPr lang="en-US" altLang="zh-CN" sz="2800" b="1" dirty="0">
                  <a:solidFill>
                    <a:srgbClr val="FFFFFF"/>
                  </a:solidFill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pic>
          <p:nvPicPr>
            <p:cNvPr id="23557" name="图片 19" descr="E:\新画人物图\男0114 拷贝.png男0114 拷贝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3170" y="5011"/>
              <a:ext cx="1570" cy="183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7" name="文本框 6"/>
          <p:cNvSpPr txBox="1"/>
          <p:nvPr/>
        </p:nvSpPr>
        <p:spPr>
          <a:xfrm>
            <a:off x="1303338" y="1757363"/>
            <a:ext cx="7116762" cy="60801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解：设下半场得了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分，则上半场得了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分。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14725" y="2444750"/>
            <a:ext cx="1965325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 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2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＋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42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171950" y="2911475"/>
            <a:ext cx="1341438" cy="6080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 3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42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465638" y="3435350"/>
            <a:ext cx="1697037" cy="6080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42 ÷3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511675" y="3930650"/>
            <a:ext cx="1073150" cy="6080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14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59" name="TextBox 28"/>
          <p:cNvSpPr txBox="1">
            <a:spLocks noChangeArrowheads="1"/>
          </p:cNvSpPr>
          <p:nvPr/>
        </p:nvSpPr>
        <p:spPr bwMode="auto">
          <a:xfrm>
            <a:off x="2930525" y="4470400"/>
            <a:ext cx="4613275" cy="5222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上半场得分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: 42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14=28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(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分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)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" name="组合 10"/>
          <p:cNvGrpSpPr/>
          <p:nvPr/>
        </p:nvGrpSpPr>
        <p:grpSpPr>
          <a:xfrm>
            <a:off x="512763" y="1095375"/>
            <a:ext cx="5475287" cy="1917700"/>
            <a:chOff x="807" y="1222"/>
            <a:chExt cx="8621" cy="3021"/>
          </a:xfrm>
        </p:grpSpPr>
        <p:grpSp>
          <p:nvGrpSpPr>
            <p:cNvPr id="24578" name="组合 7"/>
            <p:cNvGrpSpPr/>
            <p:nvPr/>
          </p:nvGrpSpPr>
          <p:grpSpPr>
            <a:xfrm>
              <a:off x="807" y="1222"/>
              <a:ext cx="8621" cy="2802"/>
              <a:chOff x="796" y="1210"/>
              <a:chExt cx="8621" cy="2803"/>
            </a:xfrm>
          </p:grpSpPr>
          <p:sp>
            <p:nvSpPr>
              <p:cNvPr id="24579" name="AutoShape 6"/>
              <p:cNvSpPr/>
              <p:nvPr/>
            </p:nvSpPr>
            <p:spPr>
              <a:xfrm>
                <a:off x="3230" y="1210"/>
                <a:ext cx="6187" cy="1496"/>
              </a:xfrm>
              <a:prstGeom prst="wedgeRoundRectCallout">
                <a:avLst>
                  <a:gd name="adj1" fmla="val -58444"/>
                  <a:gd name="adj2" fmla="val 40523"/>
                  <a:gd name="adj3" fmla="val 16667"/>
                </a:avLst>
              </a:prstGeom>
              <a:noFill/>
              <a:ln w="25400" cap="flat" cmpd="sng">
                <a:solidFill>
                  <a:srgbClr val="0070C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 latinLnBrk="1"/>
                <a:r>
                  <a:rPr lang="en-US" altLang="zh-CN" sz="2800" b="1" dirty="0">
                    <a:latin typeface="Times New Roman" panose="02020603050405020304" pitchFamily="18" charset="0"/>
                    <a:ea typeface="楷体" panose="02010609060101010101" pitchFamily="49" charset="-122"/>
                  </a:rPr>
                  <a:t>28+14=42</a:t>
                </a:r>
                <a:r>
                  <a:rPr lang="zh-CN" altLang="en-US" sz="2800" b="1" dirty="0">
                    <a:latin typeface="Times New Roman" panose="02020603050405020304" pitchFamily="18" charset="0"/>
                    <a:ea typeface="楷体" panose="02010609060101010101" pitchFamily="49" charset="-122"/>
                  </a:rPr>
                  <a:t>，全场得分确实是</a:t>
                </a:r>
                <a:r>
                  <a:rPr lang="en-US" altLang="zh-CN" sz="2800" b="1" dirty="0">
                    <a:latin typeface="Times New Roman" panose="02020603050405020304" pitchFamily="18" charset="0"/>
                    <a:ea typeface="楷体" panose="02010609060101010101" pitchFamily="49" charset="-122"/>
                  </a:rPr>
                  <a:t>42</a:t>
                </a:r>
                <a:r>
                  <a:rPr lang="zh-CN" altLang="en-US" sz="2800" b="1" dirty="0">
                    <a:latin typeface="Times New Roman" panose="02020603050405020304" pitchFamily="18" charset="0"/>
                    <a:ea typeface="楷体" panose="02010609060101010101" pitchFamily="49" charset="-122"/>
                  </a:rPr>
                  <a:t>分。</a:t>
                </a:r>
                <a:endParaRPr lang="zh-CN" altLang="en-US" sz="2800" b="1" dirty="0">
                  <a:latin typeface="Times New Roman" panose="02020603050405020304" pitchFamily="18" charset="0"/>
                  <a:ea typeface="楷体" panose="02010609060101010101" pitchFamily="49" charset="-122"/>
                </a:endParaRPr>
              </a:p>
            </p:txBody>
          </p:sp>
          <p:pic>
            <p:nvPicPr>
              <p:cNvPr id="24580" name="图片 6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96" y="3323"/>
                <a:ext cx="375" cy="69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24581" name="图片 31" descr="E:\新画人物图\女02 拷贝.png女02 拷贝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06" y="1568"/>
              <a:ext cx="1276" cy="2675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8202" name="TextBox 12"/>
          <p:cNvSpPr txBox="1"/>
          <p:nvPr/>
        </p:nvSpPr>
        <p:spPr>
          <a:xfrm>
            <a:off x="1428750" y="4060825"/>
            <a:ext cx="6210300" cy="6508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答：上半场得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28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分，下半场得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14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分。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735013" y="309563"/>
            <a:ext cx="1989138" cy="473075"/>
          </a:xfrm>
          <a:prstGeom prst="roundRect">
            <a:avLst>
              <a:gd name="adj" fmla="val 47562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bIns="27004" anchor="ctr" anchorCtr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Times New Roman" panose="02020603050405020304"/>
              </a:rPr>
              <a:t>回顾与反思</a:t>
            </a:r>
            <a:endParaRPr kumimoji="0" lang="zh-CN" alt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  <a:sym typeface="Times New Roman" panose="02020603050405020304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032000" y="1995488"/>
            <a:ext cx="6527800" cy="1930400"/>
            <a:chOff x="3200" y="2827"/>
            <a:chExt cx="10280" cy="3040"/>
          </a:xfrm>
        </p:grpSpPr>
        <p:grpSp>
          <p:nvGrpSpPr>
            <p:cNvPr id="24585" name="组合 1"/>
            <p:cNvGrpSpPr/>
            <p:nvPr/>
          </p:nvGrpSpPr>
          <p:grpSpPr>
            <a:xfrm>
              <a:off x="3200" y="2827"/>
              <a:ext cx="10280" cy="3040"/>
              <a:chOff x="2875" y="2718"/>
              <a:chExt cx="10280" cy="3039"/>
            </a:xfrm>
          </p:grpSpPr>
          <p:sp>
            <p:nvSpPr>
              <p:cNvPr id="24586" name="AutoShape 7"/>
              <p:cNvSpPr/>
              <p:nvPr/>
            </p:nvSpPr>
            <p:spPr>
              <a:xfrm>
                <a:off x="2875" y="3636"/>
                <a:ext cx="7951" cy="1948"/>
              </a:xfrm>
              <a:prstGeom prst="wedgeRoundRectCallout">
                <a:avLst>
                  <a:gd name="adj1" fmla="val 58514"/>
                  <a:gd name="adj2" fmla="val -40273"/>
                  <a:gd name="adj3" fmla="val 16667"/>
                </a:avLst>
              </a:prstGeom>
              <a:noFill/>
              <a:ln w="25400" cap="flat" cmpd="sng">
                <a:solidFill>
                  <a:srgbClr val="0070C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 latinLnBrk="1">
                  <a:lnSpc>
                    <a:spcPct val="120000"/>
                  </a:lnSpc>
                </a:pPr>
                <a:r>
                  <a:rPr lang="en-US" altLang="zh-CN" sz="2800" b="1" dirty="0">
                    <a:latin typeface="Times New Roman" panose="02020603050405020304" pitchFamily="18" charset="0"/>
                    <a:ea typeface="楷体" panose="02010609060101010101" pitchFamily="49" charset="-122"/>
                  </a:rPr>
                  <a:t>14÷28</a:t>
                </a:r>
                <a:r>
                  <a:rPr lang="en-US" altLang="zh-CN" sz="28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=   </a:t>
                </a:r>
                <a:r>
                  <a:rPr lang="zh-CN" altLang="en-US" sz="2800" b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，下半场得分确实是上半场的一半。</a:t>
                </a:r>
                <a:endParaRPr lang="zh-CN" altLang="en-US" sz="2800" b="1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pic>
            <p:nvPicPr>
              <p:cNvPr id="24587" name="图片 3" descr="E:\新画人物图\男01 拷贝.png男01 拷贝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705" y="2718"/>
                <a:ext cx="1450" cy="3039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24588" name="组合 16"/>
            <p:cNvGrpSpPr/>
            <p:nvPr/>
          </p:nvGrpSpPr>
          <p:grpSpPr>
            <a:xfrm>
              <a:off x="5449" y="3686"/>
              <a:ext cx="813" cy="1411"/>
              <a:chOff x="1636" y="1935"/>
              <a:chExt cx="1002" cy="1411"/>
            </a:xfrm>
          </p:grpSpPr>
          <p:sp>
            <p:nvSpPr>
              <p:cNvPr id="24589" name="文本框 17"/>
              <p:cNvSpPr txBox="1"/>
              <p:nvPr/>
            </p:nvSpPr>
            <p:spPr>
              <a:xfrm>
                <a:off x="1636" y="1935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  <a:endPara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4590" name="文本框 18"/>
              <p:cNvSpPr txBox="1"/>
              <p:nvPr/>
            </p:nvSpPr>
            <p:spPr>
              <a:xfrm>
                <a:off x="1651" y="2524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endPara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3" name="直接连接符 2"/>
              <p:cNvCxnSpPr/>
              <p:nvPr/>
            </p:nvCxnSpPr>
            <p:spPr>
              <a:xfrm>
                <a:off x="1731" y="2631"/>
                <a:ext cx="511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文本框 1"/>
          <p:cNvSpPr txBox="1"/>
          <p:nvPr/>
        </p:nvSpPr>
        <p:spPr>
          <a:xfrm>
            <a:off x="320675" y="344488"/>
            <a:ext cx="8405813" cy="18986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4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1.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某电视机厂去年全年生产电视机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rPr>
              <a:t>108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万台，其中上 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  半年产量是下半年的   。这个电视机厂去年上半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>
              <a:lnSpc>
                <a:spcPct val="14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49" charset="-122"/>
              </a:rPr>
              <a:t>  年和下半年的产量分别是多少万台？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pSp>
        <p:nvGrpSpPr>
          <p:cNvPr id="25602" name="组合 21"/>
          <p:cNvGrpSpPr/>
          <p:nvPr/>
        </p:nvGrpSpPr>
        <p:grpSpPr>
          <a:xfrm>
            <a:off x="3762375" y="720725"/>
            <a:ext cx="465138" cy="1092200"/>
            <a:chOff x="2555" y="591"/>
            <a:chExt cx="734" cy="1716"/>
          </a:xfrm>
        </p:grpSpPr>
        <p:cxnSp>
          <p:nvCxnSpPr>
            <p:cNvPr id="3" name="直接连接符 2"/>
            <p:cNvCxnSpPr/>
            <p:nvPr/>
          </p:nvCxnSpPr>
          <p:spPr>
            <a:xfrm flipV="1">
              <a:off x="2690" y="1572"/>
              <a:ext cx="340" cy="0"/>
            </a:xfrm>
            <a:prstGeom prst="line">
              <a:avLst/>
            </a:prstGeom>
            <a:ln w="1905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04" name="文本框 23"/>
            <p:cNvSpPr txBox="1"/>
            <p:nvPr/>
          </p:nvSpPr>
          <p:spPr>
            <a:xfrm>
              <a:off x="2570" y="1148"/>
              <a:ext cx="719" cy="115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5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5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25605" name="文本框 24"/>
            <p:cNvSpPr txBox="1"/>
            <p:nvPr/>
          </p:nvSpPr>
          <p:spPr>
            <a:xfrm>
              <a:off x="2555" y="591"/>
              <a:ext cx="719" cy="115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50000"/>
                </a:lnSpc>
              </a:pPr>
              <a:r>
                <a:rPr lang="en-US" altLang="zh-CN" sz="2800" b="1">
                  <a:latin typeface="Times New Roman" panose="02020603050405020304" pitchFamily="18" charset="0"/>
                  <a:ea typeface="黑体" panose="02010609060101010101" pitchFamily="49" charset="-122"/>
                </a:rPr>
                <a:t>4</a:t>
              </a:r>
              <a:endParaRPr lang="en-US" altLang="zh-CN" sz="2800" b="1"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25606" name="组合 17"/>
          <p:cNvGrpSpPr/>
          <p:nvPr/>
        </p:nvGrpSpPr>
        <p:grpSpPr>
          <a:xfrm>
            <a:off x="7938" y="-7937"/>
            <a:ext cx="2208212" cy="506412"/>
            <a:chOff x="0" y="1"/>
            <a:chExt cx="3480" cy="796"/>
          </a:xfrm>
        </p:grpSpPr>
        <p:sp>
          <p:nvSpPr>
            <p:cNvPr id="10" name="平行四边形 9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11" name="平行四边形 10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b="1" strike="noStrike" noProof="1"/>
            </a:p>
          </p:txBody>
        </p:sp>
        <p:sp>
          <p:nvSpPr>
            <p:cNvPr id="25609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巩固运用</a:t>
              </a:r>
              <a:endParaRPr lang="en-US" altLang="zh-CN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003800" y="3381375"/>
            <a:ext cx="3644900" cy="939800"/>
            <a:chOff x="7880" y="5325"/>
            <a:chExt cx="5739" cy="1480"/>
          </a:xfrm>
        </p:grpSpPr>
        <p:grpSp>
          <p:nvGrpSpPr>
            <p:cNvPr id="25611" name="组合 16"/>
            <p:cNvGrpSpPr/>
            <p:nvPr/>
          </p:nvGrpSpPr>
          <p:grpSpPr>
            <a:xfrm>
              <a:off x="7880" y="5325"/>
              <a:ext cx="1007" cy="1480"/>
              <a:chOff x="1731" y="1914"/>
              <a:chExt cx="1007" cy="1480"/>
            </a:xfrm>
          </p:grpSpPr>
          <p:sp>
            <p:nvSpPr>
              <p:cNvPr id="25612" name="文本框 17"/>
              <p:cNvSpPr txBox="1"/>
              <p:nvPr/>
            </p:nvSpPr>
            <p:spPr>
              <a:xfrm>
                <a:off x="1756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13" name="文本框 18"/>
              <p:cNvSpPr txBox="1"/>
              <p:nvPr/>
            </p:nvSpPr>
            <p:spPr>
              <a:xfrm>
                <a:off x="1751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20" name="直接连接符 19"/>
              <p:cNvCxnSpPr/>
              <p:nvPr/>
            </p:nvCxnSpPr>
            <p:spPr>
              <a:xfrm flipV="1">
                <a:off x="1731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615" name="文本框 3"/>
            <p:cNvSpPr txBox="1"/>
            <p:nvPr/>
          </p:nvSpPr>
          <p:spPr>
            <a:xfrm>
              <a:off x="8465" y="5630"/>
              <a:ext cx="515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60 = 48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（万台）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</p:grpSp>
      <p:sp>
        <p:nvSpPr>
          <p:cNvPr id="15" name="文本框 14"/>
          <p:cNvSpPr txBox="1"/>
          <p:nvPr/>
        </p:nvSpPr>
        <p:spPr>
          <a:xfrm>
            <a:off x="427038" y="4405313"/>
            <a:ext cx="819308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答：去年上半年的产量是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48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万台，下半年的产量是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60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万台。</a:t>
            </a:r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5617" name="文本框 2"/>
          <p:cNvSpPr txBox="1"/>
          <p:nvPr/>
        </p:nvSpPr>
        <p:spPr>
          <a:xfrm>
            <a:off x="3343275" y="79375"/>
            <a:ext cx="2874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P42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练习九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T1)</a:t>
            </a:r>
            <a:endParaRPr lang="en-US" altLang="zh-CN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243013" y="2244725"/>
            <a:ext cx="5722937" cy="5207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解：设去年下半年的产量是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x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万台。 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2314575" y="2646363"/>
            <a:ext cx="2397125" cy="928687"/>
            <a:chOff x="4724" y="4164"/>
            <a:chExt cx="3776" cy="1462"/>
          </a:xfrm>
        </p:grpSpPr>
        <p:sp>
          <p:nvSpPr>
            <p:cNvPr id="25620" name="文本框 8"/>
            <p:cNvSpPr txBox="1"/>
            <p:nvPr/>
          </p:nvSpPr>
          <p:spPr>
            <a:xfrm>
              <a:off x="5406" y="4164"/>
              <a:ext cx="3094" cy="116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50000"/>
                </a:lnSpc>
              </a:pP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</a:rPr>
                <a:t>x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+</a:t>
              </a:r>
              <a:r>
                <a:rPr lang="en-US" altLang="zh-CN" sz="2800" b="1" i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x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=108                       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grpSp>
          <p:nvGrpSpPr>
            <p:cNvPr id="25621" name="组合 5"/>
            <p:cNvGrpSpPr/>
            <p:nvPr/>
          </p:nvGrpSpPr>
          <p:grpSpPr>
            <a:xfrm>
              <a:off x="4724" y="4243"/>
              <a:ext cx="1142" cy="1382"/>
              <a:chOff x="2618" y="6369"/>
              <a:chExt cx="1144" cy="1383"/>
            </a:xfrm>
          </p:grpSpPr>
          <p:sp>
            <p:nvSpPr>
              <p:cNvPr id="25622" name="文本框 17"/>
              <p:cNvSpPr txBox="1"/>
              <p:nvPr/>
            </p:nvSpPr>
            <p:spPr>
              <a:xfrm>
                <a:off x="2618" y="6369"/>
                <a:ext cx="982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 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23" name="文本框 18"/>
              <p:cNvSpPr txBox="1"/>
              <p:nvPr/>
            </p:nvSpPr>
            <p:spPr>
              <a:xfrm>
                <a:off x="2774" y="6929"/>
                <a:ext cx="988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22" name="直接连接符 21"/>
              <p:cNvCxnSpPr/>
              <p:nvPr/>
            </p:nvCxnSpPr>
            <p:spPr>
              <a:xfrm>
                <a:off x="2781" y="7031"/>
                <a:ext cx="52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组合 23"/>
          <p:cNvGrpSpPr/>
          <p:nvPr/>
        </p:nvGrpSpPr>
        <p:grpSpPr>
          <a:xfrm>
            <a:off x="2940050" y="3184525"/>
            <a:ext cx="1509713" cy="903288"/>
            <a:chOff x="4631" y="5015"/>
            <a:chExt cx="2377" cy="1422"/>
          </a:xfrm>
        </p:grpSpPr>
        <p:sp>
          <p:nvSpPr>
            <p:cNvPr id="25626" name="文本框 11"/>
            <p:cNvSpPr txBox="1"/>
            <p:nvPr/>
          </p:nvSpPr>
          <p:spPr>
            <a:xfrm>
              <a:off x="5002" y="5284"/>
              <a:ext cx="200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宋体" panose="02010600030101010101" pitchFamily="2" charset="-122"/>
                </a:rPr>
                <a:t> </a:t>
              </a:r>
              <a:r>
                <a:rPr lang="en-US" altLang="zh-CN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宋体" panose="02010600030101010101" pitchFamily="2" charset="-122"/>
                </a:rPr>
                <a:t>x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sym typeface="宋体" panose="02010600030101010101" pitchFamily="2" charset="-122"/>
                </a:rPr>
                <a:t>= 108 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endParaRPr>
            </a:p>
          </p:txBody>
        </p:sp>
        <p:grpSp>
          <p:nvGrpSpPr>
            <p:cNvPr id="25627" name="组合 37"/>
            <p:cNvGrpSpPr/>
            <p:nvPr/>
          </p:nvGrpSpPr>
          <p:grpSpPr>
            <a:xfrm>
              <a:off x="4631" y="5015"/>
              <a:ext cx="873" cy="1423"/>
              <a:chOff x="1595" y="1887"/>
              <a:chExt cx="1003" cy="1423"/>
            </a:xfrm>
          </p:grpSpPr>
          <p:sp>
            <p:nvSpPr>
              <p:cNvPr id="25628" name="文本框 38"/>
              <p:cNvSpPr txBox="1"/>
              <p:nvPr/>
            </p:nvSpPr>
            <p:spPr>
              <a:xfrm>
                <a:off x="1595" y="1887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5629" name="文本框 39"/>
              <p:cNvSpPr txBox="1"/>
              <p:nvPr/>
            </p:nvSpPr>
            <p:spPr>
              <a:xfrm>
                <a:off x="1611" y="2488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5" name="文本框 24"/>
          <p:cNvSpPr txBox="1"/>
          <p:nvPr/>
        </p:nvSpPr>
        <p:spPr>
          <a:xfrm>
            <a:off x="3176588" y="3798888"/>
            <a:ext cx="1096962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x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宋体" panose="02010600030101010101" pitchFamily="2" charset="-122"/>
              </a:rPr>
              <a:t>= 60  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702310" y="3939223"/>
            <a:ext cx="8042275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答：上衣的价格是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180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元，裤子的价格是</a:t>
            </a:r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120</a:t>
            </a:r>
            <a:r>
              <a: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元。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endParaRPr lang="zh-CN" altLang="en-US" sz="26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466725" y="627380"/>
            <a:ext cx="8512810" cy="5219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fontAlgn="base">
              <a:lnSpc>
                <a:spcPct val="100000"/>
              </a:lnSpc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sz="2800" b="1" strike="noStrike" noProof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一套运动服共</a:t>
            </a:r>
            <a:r>
              <a:rPr lang="en-US" altLang="zh-CN" sz="2800" b="1" strike="noStrike" noProof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300</a:t>
            </a:r>
            <a:r>
              <a:rPr lang="zh-CN" altLang="en-US" sz="2800" b="1" strike="noStrike" noProof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元。其中裤子的价格是上衣的   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6627" name="文本框 2"/>
          <p:cNvSpPr txBox="1"/>
          <p:nvPr/>
        </p:nvSpPr>
        <p:spPr>
          <a:xfrm>
            <a:off x="3343275" y="79375"/>
            <a:ext cx="2874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P42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练习九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T2)</a:t>
            </a:r>
            <a:endParaRPr lang="en-US" altLang="zh-CN" sz="2000" b="1">
              <a:solidFill>
                <a:srgbClr val="FF8772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26628" name="组合 16"/>
          <p:cNvGrpSpPr/>
          <p:nvPr/>
        </p:nvGrpSpPr>
        <p:grpSpPr>
          <a:xfrm>
            <a:off x="8108950" y="482918"/>
            <a:ext cx="627063" cy="820737"/>
            <a:chOff x="1751" y="2004"/>
            <a:chExt cx="988" cy="1292"/>
          </a:xfrm>
        </p:grpSpPr>
        <p:sp>
          <p:nvSpPr>
            <p:cNvPr id="26629" name="文本框 17"/>
            <p:cNvSpPr txBox="1"/>
            <p:nvPr/>
          </p:nvSpPr>
          <p:spPr>
            <a:xfrm>
              <a:off x="1758" y="2004"/>
              <a:ext cx="981" cy="7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endPara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26630" name="文本框 18"/>
            <p:cNvSpPr txBox="1"/>
            <p:nvPr/>
          </p:nvSpPr>
          <p:spPr>
            <a:xfrm>
              <a:off x="1751" y="2572"/>
              <a:ext cx="987" cy="7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  <a:endPara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cxnSp>
          <p:nvCxnSpPr>
            <p:cNvPr id="20" name="直接连接符 19"/>
            <p:cNvCxnSpPr/>
            <p:nvPr/>
          </p:nvCxnSpPr>
          <p:spPr>
            <a:xfrm flipV="1">
              <a:off x="1850" y="2630"/>
              <a:ext cx="326" cy="1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632" name="文本框 2"/>
          <p:cNvSpPr txBox="1"/>
          <p:nvPr/>
        </p:nvSpPr>
        <p:spPr>
          <a:xfrm>
            <a:off x="685800" y="1174750"/>
            <a:ext cx="5375275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</a:rPr>
              <a:t>上衣和裤子的价</a:t>
            </a:r>
            <a:r>
              <a:rPr lang="zh-CN" altLang="en-US" sz="26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格</a:t>
            </a:r>
            <a:r>
              <a:rPr lang="zh-CN" altLang="en-US" sz="2600" b="1">
                <a:latin typeface="黑体" panose="02010609060101010101" pitchFamily="49" charset="-122"/>
                <a:ea typeface="黑体" panose="02010609060101010101" pitchFamily="49" charset="-122"/>
              </a:rPr>
              <a:t>分别是多少元？</a:t>
            </a:r>
            <a:endParaRPr lang="zh-CN" altLang="en-US" sz="26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115695" y="1779270"/>
            <a:ext cx="3825875" cy="5708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L="0" marR="0" lvl="0" indent="0" algn="l" defTabSz="914400" rtl="0" eaLnBrk="1" fontAlgn="base" latinLnBrk="1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解：设</a:t>
            </a:r>
            <a:r>
              <a:rPr kumimoji="0" lang="zh-CN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上衣的价格是</a:t>
            </a:r>
            <a:r>
              <a:rPr kumimoji="0" lang="en-US" altLang="zh-CN" sz="2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元</a:t>
            </a:r>
            <a:r>
              <a:rPr kumimoji="0" lang="zh-CN" altLang="zh-CN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kumimoji="0" lang="zh-CN" altLang="en-US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1506538" y="2311400"/>
          <a:ext cx="2017712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889000" imgH="596900" progId="Equation.DSMT4">
                  <p:embed/>
                </p:oleObj>
              </mc:Choice>
              <mc:Fallback>
                <p:oleObj name="" r:id="rId1" imgW="889000" imgH="5969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06538" y="2311400"/>
                        <a:ext cx="2017712" cy="13541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组合 18"/>
          <p:cNvGrpSpPr/>
          <p:nvPr/>
        </p:nvGrpSpPr>
        <p:grpSpPr>
          <a:xfrm>
            <a:off x="4867275" y="2381250"/>
            <a:ext cx="3028950" cy="852488"/>
            <a:chOff x="7784" y="4991"/>
            <a:chExt cx="4770" cy="1342"/>
          </a:xfrm>
        </p:grpSpPr>
        <p:sp>
          <p:nvSpPr>
            <p:cNvPr id="26636" name="文本框 12"/>
            <p:cNvSpPr txBox="1"/>
            <p:nvPr/>
          </p:nvSpPr>
          <p:spPr>
            <a:xfrm>
              <a:off x="8058" y="5275"/>
              <a:ext cx="4496" cy="77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6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×</a:t>
              </a:r>
              <a:r>
                <a: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180 = 120</a:t>
              </a:r>
              <a:r>
                <a:rPr lang="zh-CN" altLang="en-US" sz="26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（元）</a:t>
              </a:r>
              <a:endParaRPr lang="zh-CN" altLang="en-US" sz="26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grpSp>
          <p:nvGrpSpPr>
            <p:cNvPr id="26637" name="组合 16"/>
            <p:cNvGrpSpPr/>
            <p:nvPr/>
          </p:nvGrpSpPr>
          <p:grpSpPr>
            <a:xfrm>
              <a:off x="7784" y="4991"/>
              <a:ext cx="987" cy="1342"/>
              <a:chOff x="1751" y="2004"/>
              <a:chExt cx="988" cy="1341"/>
            </a:xfrm>
          </p:grpSpPr>
          <p:sp>
            <p:nvSpPr>
              <p:cNvPr id="26638" name="文本框 17"/>
              <p:cNvSpPr txBox="1"/>
              <p:nvPr/>
            </p:nvSpPr>
            <p:spPr>
              <a:xfrm>
                <a:off x="1758" y="2004"/>
                <a:ext cx="981" cy="77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6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endPara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26639" name="文本框 18"/>
              <p:cNvSpPr txBox="1"/>
              <p:nvPr/>
            </p:nvSpPr>
            <p:spPr>
              <a:xfrm>
                <a:off x="1751" y="2572"/>
                <a:ext cx="987" cy="77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6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3</a:t>
                </a:r>
                <a:endParaRPr lang="en-US" altLang="zh-CN" sz="26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8" name="直接连接符 17"/>
              <p:cNvCxnSpPr/>
              <p:nvPr/>
            </p:nvCxnSpPr>
            <p:spPr>
              <a:xfrm flipV="1">
                <a:off x="1850" y="2660"/>
                <a:ext cx="326" cy="1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7649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27652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27653" name="图片 8" descr="E:\新画人物图\男老师2 拷贝.png男老师2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491288" y="1998663"/>
            <a:ext cx="1422400" cy="25923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27655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4000" b="1">
                <a:latin typeface="楷体" panose="02010609060101010101" pitchFamily="49" charset="-122"/>
                <a:ea typeface="楷体" panose="02010609060101010101" pitchFamily="49" charset="-122"/>
              </a:rPr>
              <a:t>通过这节课的学习，</a:t>
            </a:r>
            <a:endParaRPr lang="zh-CN" altLang="en-US" sz="40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000" b="1">
                <a:latin typeface="楷体" panose="02010609060101010101" pitchFamily="49" charset="-122"/>
                <a:ea typeface="楷体" panose="02010609060101010101" pitchFamily="49" charset="-122"/>
              </a:rPr>
              <a:t>你有什么收获</a:t>
            </a:r>
            <a:r>
              <a:rPr lang="en-US" altLang="zh-CN" sz="4000" b="1">
                <a:latin typeface="楷体" panose="02010609060101010101" pitchFamily="49" charset="-122"/>
                <a:ea typeface="楷体" panose="02010609060101010101" pitchFamily="49" charset="-122"/>
              </a:rPr>
              <a:t>?</a:t>
            </a:r>
            <a:endParaRPr lang="en-US" altLang="zh-CN" sz="40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1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1001</Words>
  <Application>WPS 演示</Application>
  <PresentationFormat>全屏显示(16:9)</PresentationFormat>
  <Paragraphs>188</Paragraphs>
  <Slides>10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10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Times New Roman</vt:lpstr>
      <vt:lpstr>Arial</vt:lpstr>
      <vt:lpstr>黑体</vt:lpstr>
      <vt:lpstr>微软雅黑</vt:lpstr>
      <vt:lpstr>楷体</vt:lpstr>
      <vt:lpstr>Times New Roman</vt:lpstr>
      <vt:lpstr>Gulim</vt:lpstr>
      <vt:lpstr>Arial Narrow</vt:lpstr>
      <vt:lpstr>Bell MT</vt:lpstr>
      <vt:lpstr>Arial Unicode MS</vt:lpstr>
      <vt:lpstr>1_默认设计模板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2022-09-01T15:08:44Z</dcterms:created>
  <dcterms:modified xsi:type="dcterms:W3CDTF">2022-09-01T15:08:44Z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  <property fmtid="{D5CDD505-2E9C-101B-9397-08002B2CF9AE}" pid="3" name="KSORubyTemplateID">
    <vt:lpwstr>13</vt:lpwstr>
  </property>
  <property fmtid="{D5CDD505-2E9C-101B-9397-08002B2CF9AE}" pid="4" name="ICV">
    <vt:lpwstr>AC5272BCF7924CD99ADC91C7F130653C</vt:lpwstr>
  </property>
</Properties>
</file>