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81" r:id="rId3"/>
    <p:sldId id="571" r:id="rId4"/>
    <p:sldId id="572" r:id="rId5"/>
    <p:sldId id="573" r:id="rId6"/>
    <p:sldId id="544" r:id="rId7"/>
    <p:sldId id="547" r:id="rId8"/>
    <p:sldId id="545" r:id="rId9"/>
    <p:sldId id="546" r:id="rId10"/>
    <p:sldId id="548" r:id="rId11"/>
    <p:sldId id="560" r:id="rId12"/>
    <p:sldId id="574" r:id="rId13"/>
    <p:sldId id="550" r:id="rId14"/>
    <p:sldId id="519" r:id="rId15"/>
    <p:sldId id="551" r:id="rId16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CD9DD"/>
    <a:srgbClr val="FFFFF2"/>
    <a:srgbClr val="D4E15B"/>
    <a:srgbClr val="FFFFFF"/>
    <a:srgbClr val="1FB3A9"/>
    <a:srgbClr val="2E6B5E"/>
    <a:srgbClr val="378070"/>
    <a:srgbClr val="F9EDD3"/>
    <a:srgbClr val="AD6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566"/>
        <p:guide pos="299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7" Type="http://schemas.openxmlformats.org/officeDocument/2006/relationships/image" Target="../media/image9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6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39"/>
          <p:cNvSpPr txBox="1"/>
          <p:nvPr/>
        </p:nvSpPr>
        <p:spPr>
          <a:xfrm>
            <a:off x="1629410" y="2319020"/>
            <a:ext cx="56178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练习十一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195" name="组合 48"/>
          <p:cNvGrpSpPr/>
          <p:nvPr/>
        </p:nvGrpSpPr>
        <p:grpSpPr>
          <a:xfrm>
            <a:off x="2464118" y="1042988"/>
            <a:ext cx="5634037" cy="768350"/>
            <a:chOff x="4003" y="1286"/>
            <a:chExt cx="8875" cy="1210"/>
          </a:xfrm>
        </p:grpSpPr>
        <p:sp>
          <p:nvSpPr>
            <p:cNvPr id="41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zh-CN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比</a:t>
              </a:r>
              <a:endParaRPr lang="zh-CN" altLang="zh-CN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03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963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828984" y="2343374"/>
            <a:ext cx="3529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不对，应该是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1.55:1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85106" y="2932336"/>
            <a:ext cx="4210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1.55:1=(1.55×100):(1×100)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56631" y="3364136"/>
            <a:ext cx="1558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=155:100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56631" y="3837211"/>
            <a:ext cx="3019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=(155÷5):(100÷5)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56631" y="4289649"/>
            <a:ext cx="15589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=31:20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78" y="1047517"/>
            <a:ext cx="5763786" cy="351307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5850" y="590575"/>
            <a:ext cx="4896544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小华的说法对吗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正确的比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应该是多少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你会化简吗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923" y="1431558"/>
            <a:ext cx="7557025" cy="22217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0720" y="256540"/>
            <a:ext cx="777494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在方格纸上画出两个大小不同的正方形，使两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个正方形的边长比是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2∶1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940" y="3569335"/>
            <a:ext cx="818388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）这两个正方形的周长比是（       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  ）。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）这两个正方形的面积比是（       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∶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       ）。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1505" y="1825630"/>
            <a:ext cx="701824" cy="698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9" name="矩形 8"/>
          <p:cNvSpPr/>
          <p:nvPr/>
        </p:nvSpPr>
        <p:spPr>
          <a:xfrm>
            <a:off x="4687059" y="1804298"/>
            <a:ext cx="1393552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5856089" y="3607291"/>
            <a:ext cx="576063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98509" y="3607291"/>
            <a:ext cx="576063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56089" y="4111347"/>
            <a:ext cx="576063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8509" y="4111347"/>
            <a:ext cx="576063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4015" y="556895"/>
            <a:ext cx="825563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甲数和乙数的比是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，乙数和丙数的比是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甲数和丙数的比是多少？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6980" y="1947545"/>
            <a:ext cx="4661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 = 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6980" y="2616835"/>
            <a:ext cx="4700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乙数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 = 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6980" y="3350260"/>
            <a:ext cx="35382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甲数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丙数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08635" y="399415"/>
            <a:ext cx="79222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r>
              <a:rPr 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有一个两位数，十位上的数和个位上的数的比</a:t>
            </a:r>
            <a:endParaRPr 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。十位上的数加上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，就和个位上的数相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等。这个两位数是多少？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8435" y="1783080"/>
            <a:ext cx="6452870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解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设十位上的数为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，个位上的数为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3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x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2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              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十位上的数：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=2×2=4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个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位上的数：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3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=3×2=6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           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这个两位数是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2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22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3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4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charRg st="4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5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charRg st="58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矩形 1"/>
          <p:cNvSpPr/>
          <p:nvPr/>
        </p:nvSpPr>
        <p:spPr>
          <a:xfrm>
            <a:off x="236220" y="392430"/>
            <a:ext cx="867156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思考题：两个长方形重叠部分的面积是大长方形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    面积的    ，是小长方形面积的    。大长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    方形和小长方形面积的比是多少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33795" name="对象 2"/>
          <p:cNvGraphicFramePr>
            <a:graphicFrameLocks noChangeAspect="1"/>
          </p:cNvGraphicFramePr>
          <p:nvPr/>
        </p:nvGraphicFramePr>
        <p:xfrm>
          <a:off x="2764155" y="819150"/>
          <a:ext cx="279400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139700" imgH="393700" progId="Equation.DSMT4">
                  <p:embed/>
                </p:oleObj>
              </mc:Choice>
              <mc:Fallback>
                <p:oleObj name="" r:id="rId1" imgW="139700" imgH="393700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64155" y="819150"/>
                        <a:ext cx="279400" cy="7880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对象 3"/>
          <p:cNvGraphicFramePr>
            <a:graphicFrameLocks noChangeAspect="1"/>
          </p:cNvGraphicFramePr>
          <p:nvPr/>
        </p:nvGraphicFramePr>
        <p:xfrm>
          <a:off x="6400800" y="861060"/>
          <a:ext cx="252095" cy="70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139700" imgH="393700" progId="Equation.DSMT4">
                  <p:embed/>
                </p:oleObj>
              </mc:Choice>
              <mc:Fallback>
                <p:oleObj name="" r:id="rId3" imgW="139700" imgH="393700" progId="Equation.DSMT4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861060"/>
                        <a:ext cx="252095" cy="7099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7F9FA"/>
              </a:clrFrom>
              <a:clrTo>
                <a:srgbClr val="F7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555" y="2156143"/>
            <a:ext cx="3513138" cy="1350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-10795" y="2093595"/>
            <a:ext cx="580136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解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设重叠部分面积为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，则大长方形面积为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6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，小长方形面积为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74850" y="3349625"/>
            <a:ext cx="2322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8790" y="4092575"/>
            <a:ext cx="7828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答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大长方形和小长方形面积的比是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11"/>
          <p:cNvSpPr txBox="1"/>
          <p:nvPr/>
        </p:nvSpPr>
        <p:spPr>
          <a:xfrm>
            <a:off x="-1270" y="3126740"/>
            <a:ext cx="93726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latinLnBrk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）航海模型小组男女生人数的比是（   ）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   ），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 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342900" indent="-342900" latinLnBrk="1">
              <a:lnSpc>
                <a:spcPct val="10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比值是（    ）。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9685" y="3109595"/>
            <a:ext cx="267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14               8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7130" name="组合 16"/>
          <p:cNvGrpSpPr/>
          <p:nvPr/>
        </p:nvGrpSpPr>
        <p:grpSpPr>
          <a:xfrm>
            <a:off x="2404187" y="3417570"/>
            <a:ext cx="627063" cy="939800"/>
            <a:chOff x="1751" y="1914"/>
            <a:chExt cx="987" cy="1480"/>
          </a:xfrm>
        </p:grpSpPr>
        <p:sp>
          <p:nvSpPr>
            <p:cNvPr id="47131" name="文本框 17"/>
            <p:cNvSpPr txBox="1"/>
            <p:nvPr/>
          </p:nvSpPr>
          <p:spPr>
            <a:xfrm>
              <a:off x="1756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32" name="文本框 18"/>
            <p:cNvSpPr txBox="1"/>
            <p:nvPr/>
          </p:nvSpPr>
          <p:spPr>
            <a:xfrm>
              <a:off x="1751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1805" y="2629"/>
              <a:ext cx="507" cy="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381000" y="895985"/>
            <a:ext cx="84359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航海模型小组有男生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14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人，有女生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航空模型小组共有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人，其中男生有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汽车模型小组共有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12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人，共做了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个汽车模型。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-76200" y="2929255"/>
            <a:ext cx="10563860" cy="16846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l" latinLnBrk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）航空模型小组男女生人数的比是（   ）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   ），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 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342900" indent="-342900" algn="l" latinLnBrk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比值是（    ）。女生人数与小组总人数的比是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342900" indent="-342900" algn="l" latinLnBrk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   ）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   ），比值是（   ）。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48400" y="2929255"/>
            <a:ext cx="2621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16              10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2566112" y="3293745"/>
            <a:ext cx="627063" cy="939800"/>
            <a:chOff x="1751" y="1914"/>
            <a:chExt cx="987" cy="1480"/>
          </a:xfrm>
        </p:grpSpPr>
        <p:sp>
          <p:nvSpPr>
            <p:cNvPr id="16" name="文本框 17"/>
            <p:cNvSpPr txBox="1"/>
            <p:nvPr/>
          </p:nvSpPr>
          <p:spPr>
            <a:xfrm>
              <a:off x="1756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8"/>
            <p:cNvSpPr txBox="1"/>
            <p:nvPr/>
          </p:nvSpPr>
          <p:spPr>
            <a:xfrm>
              <a:off x="1751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1790" y="2629"/>
              <a:ext cx="507" cy="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68070" y="4064635"/>
            <a:ext cx="2400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10              26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6"/>
          <p:cNvGrpSpPr/>
          <p:nvPr/>
        </p:nvGrpSpPr>
        <p:grpSpPr>
          <a:xfrm>
            <a:off x="5403927" y="3870960"/>
            <a:ext cx="702031" cy="939800"/>
            <a:chOff x="1751" y="1914"/>
            <a:chExt cx="1105" cy="1480"/>
          </a:xfrm>
        </p:grpSpPr>
        <p:sp>
          <p:nvSpPr>
            <p:cNvPr id="20" name="文本框 17"/>
            <p:cNvSpPr txBox="1"/>
            <p:nvPr/>
          </p:nvSpPr>
          <p:spPr>
            <a:xfrm>
              <a:off x="1875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文本框 18"/>
            <p:cNvSpPr txBox="1"/>
            <p:nvPr/>
          </p:nvSpPr>
          <p:spPr>
            <a:xfrm>
              <a:off x="1751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V="1">
              <a:off x="1925" y="2629"/>
              <a:ext cx="507" cy="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81000" y="895985"/>
            <a:ext cx="84359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航海模型小组有男生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14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人，有女生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航空模型小组共有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人，其中男生有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汽车模型小组共有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12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人，共做了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个汽车模型。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17220" y="3187065"/>
            <a:ext cx="7346315" cy="11245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indent="-342900" algn="l" latinLnBrk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）汽车模型小组做的模型总数与人数的比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342900" indent="-342900" algn="l" latinLnBrk="1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是（   ）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（   ），比值是（    ）。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7" name="组合 16"/>
          <p:cNvGrpSpPr/>
          <p:nvPr/>
        </p:nvGrpSpPr>
        <p:grpSpPr>
          <a:xfrm>
            <a:off x="6604712" y="3566795"/>
            <a:ext cx="627063" cy="939800"/>
            <a:chOff x="1751" y="1914"/>
            <a:chExt cx="987" cy="1480"/>
          </a:xfrm>
        </p:grpSpPr>
        <p:sp>
          <p:nvSpPr>
            <p:cNvPr id="8" name="文本框 17"/>
            <p:cNvSpPr txBox="1"/>
            <p:nvPr/>
          </p:nvSpPr>
          <p:spPr>
            <a:xfrm>
              <a:off x="1756" y="1914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18"/>
            <p:cNvSpPr txBox="1"/>
            <p:nvPr/>
          </p:nvSpPr>
          <p:spPr>
            <a:xfrm>
              <a:off x="1751" y="2572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1790" y="2629"/>
              <a:ext cx="507" cy="2"/>
            </a:xfrm>
            <a:prstGeom prst="line">
              <a:avLst/>
            </a:prstGeom>
            <a:ln w="25400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130425" y="3764280"/>
            <a:ext cx="2887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18              12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81000" y="895985"/>
            <a:ext cx="84359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航海模型小组有男生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14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人，有女生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航空模型小组共有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人，其中男生有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16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人。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汽车模型小组共有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12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人，共做了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18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个汽车模型。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矩形 3"/>
          <p:cNvSpPr/>
          <p:nvPr/>
        </p:nvSpPr>
        <p:spPr>
          <a:xfrm>
            <a:off x="447675" y="549275"/>
            <a:ext cx="717296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下面哪个长方形的长与宽的比是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2?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8674" name="图片 2"/>
          <p:cNvPicPr>
            <a:picLocks noChangeAspect="1"/>
          </p:cNvPicPr>
          <p:nvPr/>
        </p:nvPicPr>
        <p:blipFill>
          <a:blip r:embed="rId1"/>
          <a:srcRect t="13316"/>
          <a:stretch>
            <a:fillRect/>
          </a:stretch>
        </p:blipFill>
        <p:spPr>
          <a:xfrm>
            <a:off x="793750" y="1347788"/>
            <a:ext cx="7556500" cy="298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132263" y="3519488"/>
            <a:ext cx="4318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√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1"/>
          <p:cNvSpPr/>
          <p:nvPr/>
        </p:nvSpPr>
        <p:spPr>
          <a:xfrm>
            <a:off x="462915" y="357505"/>
            <a:ext cx="381317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求下面各比的比值。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aphicFrame>
        <p:nvGraphicFramePr>
          <p:cNvPr id="29699" name="对象 2"/>
          <p:cNvGraphicFramePr>
            <a:graphicFrameLocks noChangeAspect="1"/>
          </p:cNvGraphicFramePr>
          <p:nvPr/>
        </p:nvGraphicFramePr>
        <p:xfrm>
          <a:off x="1125855" y="1172845"/>
          <a:ext cx="701675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292100" imgH="177800" progId="Equation.DSMT4">
                  <p:embed/>
                </p:oleObj>
              </mc:Choice>
              <mc:Fallback>
                <p:oleObj name="" r:id="rId1" imgW="292100" imgH="1778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25855" y="1172845"/>
                        <a:ext cx="701675" cy="4292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对象 4"/>
          <p:cNvGraphicFramePr>
            <a:graphicFrameLocks noChangeAspect="1"/>
          </p:cNvGraphicFramePr>
          <p:nvPr/>
        </p:nvGraphicFramePr>
        <p:xfrm>
          <a:off x="5257800" y="941070"/>
          <a:ext cx="721360" cy="83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342900" imgH="393700" progId="Equation.DSMT4">
                  <p:embed/>
                </p:oleObj>
              </mc:Choice>
              <mc:Fallback>
                <p:oleObj name="" r:id="rId3" imgW="342900" imgH="393700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941070"/>
                        <a:ext cx="721360" cy="833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对象 5"/>
          <p:cNvGraphicFramePr>
            <a:graphicFrameLocks noChangeAspect="1"/>
          </p:cNvGraphicFramePr>
          <p:nvPr/>
        </p:nvGraphicFramePr>
        <p:xfrm>
          <a:off x="7094855" y="931545"/>
          <a:ext cx="987425" cy="90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431800" imgH="393700" progId="Equation.DSMT4">
                  <p:embed/>
                </p:oleObj>
              </mc:Choice>
              <mc:Fallback>
                <p:oleObj name="" r:id="rId5" imgW="4318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94855" y="931545"/>
                        <a:ext cx="987425" cy="906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47725" y="1653540"/>
          <a:ext cx="612775" cy="90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7" imgW="266700" imgH="393065" progId="Equation.DSMT4">
                  <p:embed/>
                </p:oleObj>
              </mc:Choice>
              <mc:Fallback>
                <p:oleObj name="" r:id="rId7" imgW="266700" imgH="393065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725" y="1653540"/>
                        <a:ext cx="612775" cy="906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02530" y="1807845"/>
          <a:ext cx="1136015" cy="182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9" imgW="508000" imgH="812165" progId="Equation.DSMT4">
                  <p:embed/>
                </p:oleObj>
              </mc:Choice>
              <mc:Fallback>
                <p:oleObj name="" r:id="rId9" imgW="508000" imgH="8121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530" y="1807845"/>
                        <a:ext cx="1136015" cy="1820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882130" y="1729740"/>
          <a:ext cx="1314450" cy="179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1" imgW="596900" imgH="812800" progId="Equation.DSMT4">
                  <p:embed/>
                </p:oleObj>
              </mc:Choice>
              <mc:Fallback>
                <p:oleObj name="" r:id="rId11" imgW="596900" imgH="812800" progId="Equation.DSMT4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2130" y="1729740"/>
                        <a:ext cx="1314450" cy="1794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734945" y="1172845"/>
            <a:ext cx="1862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0.6</a:t>
            </a:r>
            <a:r>
              <a:rPr lang="zh-CN" altLang="en-US" sz="2800" b="1" dirty="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∶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0.16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8880" y="1630680"/>
            <a:ext cx="19577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=0.6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0.16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=3.75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2438400"/>
          <a:ext cx="914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3" imgW="914400" imgH="266700" progId="Equation.KSEE3">
                  <p:embed/>
                </p:oleObj>
              </mc:Choice>
              <mc:Fallback>
                <p:oleObj name="" r:id="rId13" imgW="914400" imgH="266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2438400"/>
                        <a:ext cx="9144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480695" y="453390"/>
            <a:ext cx="8397240" cy="3869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把下列各比化成后项是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的比。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）学校种植树苗，成活的棵数与种植总棵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数的比是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）实验员配制一种药水，药剂质量与药水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总质量的比是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5580" y="2358390"/>
            <a:ext cx="219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65580" y="2271395"/>
            <a:ext cx="2801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30300" y="2488565"/>
            <a:ext cx="722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 =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1505" y="4127500"/>
            <a:ext cx="7920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 =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0.12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91160" y="582930"/>
            <a:ext cx="804989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）某企业去年实际产值与计划产值的比   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万。</a:t>
            </a:r>
            <a:endParaRPr lang="en-US" altLang="zh-C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0190" y="1892935"/>
            <a:ext cx="59683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275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 110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1"/>
          <p:cNvSpPr/>
          <p:nvPr/>
        </p:nvSpPr>
        <p:spPr>
          <a:xfrm>
            <a:off x="457200" y="135255"/>
            <a:ext cx="654431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不同蔬菜中钙和磷含量的比是不同的。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8020" y="2773045"/>
            <a:ext cx="3071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芹菜：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1.4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8020" y="3295015"/>
            <a:ext cx="269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菠菜：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8020" y="3876040"/>
            <a:ext cx="3385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茄子：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8060" y="3892550"/>
            <a:ext cx="3129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1.15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700" name="矩形 3"/>
          <p:cNvSpPr/>
          <p:nvPr/>
        </p:nvSpPr>
        <p:spPr>
          <a:xfrm>
            <a:off x="693103" y="2192020"/>
            <a:ext cx="7343775" cy="56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latinLnBrk="1" hangingPunct="1">
              <a:lnSpc>
                <a:spcPct val="11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上面哪种蔬菜的钙、磷含量比最高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哪种最低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4940" y="4325620"/>
            <a:ext cx="888619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sym typeface="+mn-ea"/>
              </a:rPr>
              <a:t>答：菠菜的钙、磷含量比最高， 茄子的钙、磷含量比最低。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" y="896620"/>
            <a:ext cx="7449820" cy="1068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WPS 演示</Application>
  <PresentationFormat>在屏幕上显示</PresentationFormat>
  <Paragraphs>177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14</vt:i4>
      </vt:variant>
    </vt:vector>
  </HeadingPairs>
  <TitlesOfParts>
    <vt:vector size="42" baseType="lpstr">
      <vt:lpstr>Arial</vt:lpstr>
      <vt:lpstr>宋体</vt:lpstr>
      <vt:lpstr>Wingdings</vt:lpstr>
      <vt:lpstr>黑体</vt:lpstr>
      <vt:lpstr>微软雅黑</vt:lpstr>
      <vt:lpstr>Monotype Sorts</vt:lpstr>
      <vt:lpstr>Wingdings</vt:lpstr>
      <vt:lpstr>楷体_GB2312</vt:lpstr>
      <vt:lpstr>Times New Roman</vt:lpstr>
      <vt:lpstr>等线</vt:lpstr>
      <vt:lpstr>Malgun Gothic</vt:lpstr>
      <vt:lpstr>楷体</vt:lpstr>
      <vt:lpstr>新宋体</vt:lpstr>
      <vt:lpstr>Gulim</vt:lpstr>
      <vt:lpstr>Arial Narrow</vt:lpstr>
      <vt:lpstr>Bell MT</vt:lpstr>
      <vt:lpstr>Arial Unicode MS</vt:lpstr>
      <vt:lpstr>Calibri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Equation.KSEE3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2022-09-02T03:02:24Z</dcterms:created>
  <dcterms:modified xsi:type="dcterms:W3CDTF">2022-09-02T03:02:24Z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9DF65C90CAEB40D399C9C7DF92CF8A50</vt:lpwstr>
  </property>
</Properties>
</file>