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464" r:id="rId3"/>
    <p:sldId id="425" r:id="rId4"/>
    <p:sldId id="426" r:id="rId6"/>
    <p:sldId id="542" r:id="rId7"/>
    <p:sldId id="428" r:id="rId8"/>
    <p:sldId id="525" r:id="rId9"/>
    <p:sldId id="524" r:id="rId10"/>
    <p:sldId id="432" r:id="rId11"/>
    <p:sldId id="442" r:id="rId12"/>
    <p:sldId id="443" r:id="rId13"/>
    <p:sldId id="444" r:id="rId14"/>
    <p:sldId id="446" r:id="rId15"/>
    <p:sldId id="526" r:id="rId16"/>
    <p:sldId id="527" r:id="rId17"/>
    <p:sldId id="538" r:id="rId18"/>
    <p:sldId id="447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13C4CF"/>
    <a:srgbClr val="67D7BA"/>
    <a:srgbClr val="FFFFF2"/>
    <a:srgbClr val="B7EADC"/>
    <a:srgbClr val="F7C4D5"/>
    <a:srgbClr val="F2A0C4"/>
    <a:srgbClr val="FF1B5B"/>
    <a:srgbClr val="FF376F"/>
    <a:srgbClr val="CFB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522"/>
        <p:guide pos="309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5" Type="http://schemas.openxmlformats.org/officeDocument/2006/relationships/image" Target="../media/image28.wmf"/><Relationship Id="rId14" Type="http://schemas.openxmlformats.org/officeDocument/2006/relationships/image" Target="../media/image27.wmf"/><Relationship Id="rId13" Type="http://schemas.openxmlformats.org/officeDocument/2006/relationships/image" Target="../media/image26.wmf"/><Relationship Id="rId12" Type="http://schemas.openxmlformats.org/officeDocument/2006/relationships/image" Target="../media/image25.wmf"/><Relationship Id="rId11" Type="http://schemas.openxmlformats.org/officeDocument/2006/relationships/image" Target="../media/image24.wmf"/><Relationship Id="rId10" Type="http://schemas.openxmlformats.org/officeDocument/2006/relationships/image" Target="../media/image23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7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87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34" Type="http://schemas.openxmlformats.org/officeDocument/2006/relationships/vmlDrawing" Target="../drawings/vmlDrawing3.vml"/><Relationship Id="rId33" Type="http://schemas.openxmlformats.org/officeDocument/2006/relationships/slideLayout" Target="../slideLayouts/slideLayout3.xml"/><Relationship Id="rId32" Type="http://schemas.openxmlformats.org/officeDocument/2006/relationships/image" Target="../media/image29.wmf"/><Relationship Id="rId31" Type="http://schemas.openxmlformats.org/officeDocument/2006/relationships/oleObject" Target="../embeddings/oleObject24.bin"/><Relationship Id="rId30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29" Type="http://schemas.openxmlformats.org/officeDocument/2006/relationships/oleObject" Target="../embeddings/oleObject23.bin"/><Relationship Id="rId28" Type="http://schemas.openxmlformats.org/officeDocument/2006/relationships/image" Target="../media/image27.wmf"/><Relationship Id="rId27" Type="http://schemas.openxmlformats.org/officeDocument/2006/relationships/oleObject" Target="../embeddings/oleObject22.bin"/><Relationship Id="rId26" Type="http://schemas.openxmlformats.org/officeDocument/2006/relationships/image" Target="../media/image26.wmf"/><Relationship Id="rId25" Type="http://schemas.openxmlformats.org/officeDocument/2006/relationships/oleObject" Target="../embeddings/oleObject21.bin"/><Relationship Id="rId24" Type="http://schemas.openxmlformats.org/officeDocument/2006/relationships/image" Target="../media/image25.wmf"/><Relationship Id="rId23" Type="http://schemas.openxmlformats.org/officeDocument/2006/relationships/oleObject" Target="../embeddings/oleObject20.bin"/><Relationship Id="rId22" Type="http://schemas.openxmlformats.org/officeDocument/2006/relationships/image" Target="../media/image24.wmf"/><Relationship Id="rId21" Type="http://schemas.openxmlformats.org/officeDocument/2006/relationships/oleObject" Target="../embeddings/oleObject19.bin"/><Relationship Id="rId20" Type="http://schemas.openxmlformats.org/officeDocument/2006/relationships/image" Target="../media/image23.wmf"/><Relationship Id="rId2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17.bin"/><Relationship Id="rId16" Type="http://schemas.openxmlformats.org/officeDocument/2006/relationships/image" Target="../media/image21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0.wmf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8.wmf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45.wmf"/><Relationship Id="rId15" Type="http://schemas.openxmlformats.org/officeDocument/2006/relationships/oleObject" Target="../embeddings/oleObject40.bin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42.wmf"/><Relationship Id="rId1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46.wmf"/><Relationship Id="rId1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83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0484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85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86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8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9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1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2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3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4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5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6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7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8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499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0500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1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2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3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4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5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6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7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8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9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0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1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2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3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4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5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6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7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8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9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0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1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2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23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0524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5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6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7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8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9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0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1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2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3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4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5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6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7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8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39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0540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1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2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3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4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5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6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7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8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9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50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0551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2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3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4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5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6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7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8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9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0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1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2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3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4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5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6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7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8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9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0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1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2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3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4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5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6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7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8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9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0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1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82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0583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4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5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6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7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8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9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0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1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2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3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4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5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6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7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8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9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0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1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2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3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4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5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6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7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8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9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0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1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2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3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4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5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6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7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8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9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0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1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2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3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4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5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6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7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628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0629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0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1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2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3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4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5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6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7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8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9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640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1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0642" name="组合 48"/>
          <p:cNvGrpSpPr/>
          <p:nvPr/>
        </p:nvGrpSpPr>
        <p:grpSpPr>
          <a:xfrm>
            <a:off x="2157413" y="966788"/>
            <a:ext cx="5208587" cy="768350"/>
            <a:chOff x="3497" y="1286"/>
            <a:chExt cx="8199" cy="1209"/>
          </a:xfrm>
        </p:grpSpPr>
        <p:sp>
          <p:nvSpPr>
            <p:cNvPr id="2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分数除法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497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0645" name="文本框 39"/>
          <p:cNvSpPr txBox="1"/>
          <p:nvPr/>
        </p:nvSpPr>
        <p:spPr>
          <a:xfrm>
            <a:off x="115888" y="2254250"/>
            <a:ext cx="8502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课时      一个数除以分数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646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Box 8"/>
          <p:cNvSpPr txBox="1"/>
          <p:nvPr/>
        </p:nvSpPr>
        <p:spPr>
          <a:xfrm>
            <a:off x="611188" y="720725"/>
            <a:ext cx="29521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  <a:sym typeface="+mn-ea"/>
              </a:rPr>
              <a:t>计算下面各题。</a:t>
            </a:r>
            <a:endParaRPr lang="zh-CN" altLang="en-US" sz="28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3794" name="组合 74"/>
          <p:cNvGrpSpPr/>
          <p:nvPr/>
        </p:nvGrpSpPr>
        <p:grpSpPr>
          <a:xfrm>
            <a:off x="793750" y="1431925"/>
            <a:ext cx="642938" cy="928688"/>
            <a:chOff x="-235092" y="0"/>
            <a:chExt cx="500067" cy="928694"/>
          </a:xfrm>
        </p:grpSpPr>
        <p:sp>
          <p:nvSpPr>
            <p:cNvPr id="33795" name="TextBox 42"/>
            <p:cNvSpPr txBox="1"/>
            <p:nvPr/>
          </p:nvSpPr>
          <p:spPr>
            <a:xfrm>
              <a:off x="-235092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8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9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796" name="直接连接符 43"/>
            <p:cNvCxnSpPr/>
            <p:nvPr/>
          </p:nvCxnSpPr>
          <p:spPr>
            <a:xfrm>
              <a:off x="-194101" y="537531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797" name="矩形 44"/>
          <p:cNvSpPr/>
          <p:nvPr/>
        </p:nvSpPr>
        <p:spPr>
          <a:xfrm>
            <a:off x="1116013" y="1671638"/>
            <a:ext cx="7969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÷4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3798" name="组合 74"/>
          <p:cNvGrpSpPr/>
          <p:nvPr/>
        </p:nvGrpSpPr>
        <p:grpSpPr>
          <a:xfrm>
            <a:off x="1476375" y="2990850"/>
            <a:ext cx="642938" cy="928688"/>
            <a:chOff x="0" y="0"/>
            <a:chExt cx="500067" cy="928694"/>
          </a:xfrm>
        </p:grpSpPr>
        <p:sp>
          <p:nvSpPr>
            <p:cNvPr id="33799" name="TextBox 46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10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13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00" name="直接连接符 47"/>
            <p:cNvCxnSpPr/>
            <p:nvPr/>
          </p:nvCxnSpPr>
          <p:spPr>
            <a:xfrm>
              <a:off x="64206" y="537531"/>
              <a:ext cx="36400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801" name="矩形 48"/>
          <p:cNvSpPr/>
          <p:nvPr/>
        </p:nvSpPr>
        <p:spPr>
          <a:xfrm>
            <a:off x="611188" y="3205163"/>
            <a:ext cx="16160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15</a:t>
            </a:r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3802" name="矩形 52"/>
          <p:cNvSpPr/>
          <p:nvPr/>
        </p:nvSpPr>
        <p:spPr>
          <a:xfrm>
            <a:off x="5075238" y="1614488"/>
            <a:ext cx="7969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÷4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3803" name="组合 74"/>
          <p:cNvGrpSpPr/>
          <p:nvPr/>
        </p:nvGrpSpPr>
        <p:grpSpPr>
          <a:xfrm>
            <a:off x="5514975" y="2914650"/>
            <a:ext cx="642938" cy="928688"/>
            <a:chOff x="0" y="0"/>
            <a:chExt cx="500067" cy="928694"/>
          </a:xfrm>
        </p:grpSpPr>
        <p:sp>
          <p:nvSpPr>
            <p:cNvPr id="33804" name="TextBox 57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14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15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05" name="直接连接符 58"/>
            <p:cNvCxnSpPr/>
            <p:nvPr/>
          </p:nvCxnSpPr>
          <p:spPr>
            <a:xfrm>
              <a:off x="44450" y="525465"/>
              <a:ext cx="36400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806" name="矩形 59"/>
          <p:cNvSpPr/>
          <p:nvPr/>
        </p:nvSpPr>
        <p:spPr>
          <a:xfrm>
            <a:off x="5000625" y="3128963"/>
            <a:ext cx="12065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3807" name="组合 74"/>
          <p:cNvGrpSpPr/>
          <p:nvPr/>
        </p:nvGrpSpPr>
        <p:grpSpPr>
          <a:xfrm>
            <a:off x="4398963" y="2914650"/>
            <a:ext cx="642937" cy="928688"/>
            <a:chOff x="0" y="0"/>
            <a:chExt cx="500067" cy="928694"/>
          </a:xfrm>
        </p:grpSpPr>
        <p:sp>
          <p:nvSpPr>
            <p:cNvPr id="33808" name="TextBox 61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 </a:t>
              </a:r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3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10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09" name="直接连接符 62"/>
            <p:cNvCxnSpPr/>
            <p:nvPr/>
          </p:nvCxnSpPr>
          <p:spPr>
            <a:xfrm>
              <a:off x="64206" y="461965"/>
              <a:ext cx="42000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79" name="组合 74"/>
          <p:cNvGrpSpPr/>
          <p:nvPr/>
        </p:nvGrpSpPr>
        <p:grpSpPr>
          <a:xfrm>
            <a:off x="2249488" y="1416050"/>
            <a:ext cx="642937" cy="928688"/>
            <a:chOff x="0" y="0"/>
            <a:chExt cx="500067" cy="928694"/>
          </a:xfrm>
        </p:grpSpPr>
        <p:sp>
          <p:nvSpPr>
            <p:cNvPr id="33811" name="TextBox 42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2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9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12" name="直接连接符 43"/>
            <p:cNvCxnSpPr/>
            <p:nvPr/>
          </p:nvCxnSpPr>
          <p:spPr>
            <a:xfrm>
              <a:off x="22225" y="500065"/>
              <a:ext cx="24571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82" name="组合 74"/>
          <p:cNvGrpSpPr/>
          <p:nvPr/>
        </p:nvGrpSpPr>
        <p:grpSpPr>
          <a:xfrm>
            <a:off x="6264275" y="1401763"/>
            <a:ext cx="642938" cy="928687"/>
            <a:chOff x="0" y="0"/>
            <a:chExt cx="500067" cy="928694"/>
          </a:xfrm>
        </p:grpSpPr>
        <p:sp>
          <p:nvSpPr>
            <p:cNvPr id="33814" name="TextBox 42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3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26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15" name="直接连接符 43"/>
            <p:cNvCxnSpPr/>
            <p:nvPr/>
          </p:nvCxnSpPr>
          <p:spPr>
            <a:xfrm flipV="1">
              <a:off x="52600" y="491175"/>
              <a:ext cx="392007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85" name="组合 74"/>
          <p:cNvGrpSpPr/>
          <p:nvPr/>
        </p:nvGrpSpPr>
        <p:grpSpPr>
          <a:xfrm>
            <a:off x="2393950" y="2965450"/>
            <a:ext cx="639763" cy="928688"/>
            <a:chOff x="-38704" y="-28575"/>
            <a:chExt cx="500067" cy="928694"/>
          </a:xfrm>
        </p:grpSpPr>
        <p:sp>
          <p:nvSpPr>
            <p:cNvPr id="33817" name="TextBox 42"/>
            <p:cNvSpPr txBox="1"/>
            <p:nvPr/>
          </p:nvSpPr>
          <p:spPr>
            <a:xfrm>
              <a:off x="-38704" y="-28575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39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2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18" name="直接连接符 43"/>
            <p:cNvCxnSpPr/>
            <p:nvPr/>
          </p:nvCxnSpPr>
          <p:spPr>
            <a:xfrm>
              <a:off x="-37187" y="500065"/>
              <a:ext cx="449116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88" name="组合 74"/>
          <p:cNvGrpSpPr/>
          <p:nvPr/>
        </p:nvGrpSpPr>
        <p:grpSpPr>
          <a:xfrm>
            <a:off x="6499225" y="2927350"/>
            <a:ext cx="642938" cy="928688"/>
            <a:chOff x="0" y="0"/>
            <a:chExt cx="500067" cy="928694"/>
          </a:xfrm>
        </p:grpSpPr>
        <p:sp>
          <p:nvSpPr>
            <p:cNvPr id="33820" name="TextBox 42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9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28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21" name="直接连接符 43"/>
            <p:cNvCxnSpPr/>
            <p:nvPr/>
          </p:nvCxnSpPr>
          <p:spPr>
            <a:xfrm>
              <a:off x="22225" y="512765"/>
              <a:ext cx="448008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22" name="组合 74"/>
          <p:cNvGrpSpPr/>
          <p:nvPr/>
        </p:nvGrpSpPr>
        <p:grpSpPr>
          <a:xfrm>
            <a:off x="4375150" y="1374775"/>
            <a:ext cx="642938" cy="927100"/>
            <a:chOff x="0" y="0"/>
            <a:chExt cx="500067" cy="928694"/>
          </a:xfrm>
        </p:grpSpPr>
        <p:sp>
          <p:nvSpPr>
            <p:cNvPr id="33823" name="TextBox 42"/>
            <p:cNvSpPr txBox="1"/>
            <p:nvPr/>
          </p:nvSpPr>
          <p:spPr>
            <a:xfrm>
              <a:off x="0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6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13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3824" name="直接连接符 43"/>
            <p:cNvCxnSpPr/>
            <p:nvPr/>
          </p:nvCxnSpPr>
          <p:spPr>
            <a:xfrm>
              <a:off x="71120" y="512853"/>
              <a:ext cx="42000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01" name="文本框 18500"/>
          <p:cNvSpPr txBox="1"/>
          <p:nvPr/>
        </p:nvSpPr>
        <p:spPr>
          <a:xfrm>
            <a:off x="1841500" y="1639888"/>
            <a:ext cx="3873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8502" name="文本框 18501"/>
          <p:cNvSpPr txBox="1"/>
          <p:nvPr/>
        </p:nvSpPr>
        <p:spPr>
          <a:xfrm>
            <a:off x="5837238" y="1609725"/>
            <a:ext cx="3873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8503" name="文本框 18502"/>
          <p:cNvSpPr txBox="1"/>
          <p:nvPr/>
        </p:nvSpPr>
        <p:spPr>
          <a:xfrm>
            <a:off x="2038350" y="3227388"/>
            <a:ext cx="3873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8504" name="文本框 18503"/>
          <p:cNvSpPr txBox="1"/>
          <p:nvPr/>
        </p:nvSpPr>
        <p:spPr>
          <a:xfrm>
            <a:off x="6061075" y="3168650"/>
            <a:ext cx="3873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3829" name="文本框 5"/>
          <p:cNvSpPr txBox="1"/>
          <p:nvPr/>
        </p:nvSpPr>
        <p:spPr>
          <a:xfrm>
            <a:off x="3571875" y="176213"/>
            <a:ext cx="28003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1" grpId="0" bldLvl="0"/>
      <p:bldP spid="18502" grpId="0" bldLvl="0"/>
      <p:bldP spid="18503" grpId="0" bldLvl="0"/>
      <p:bldP spid="1850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9"/>
          <p:cNvSpPr txBox="1"/>
          <p:nvPr/>
        </p:nvSpPr>
        <p:spPr>
          <a:xfrm>
            <a:off x="619125" y="542925"/>
            <a:ext cx="7802563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不用计算，你知道下面哪几道题的商大于被 </a:t>
            </a:r>
            <a:endParaRPr lang="zh-CN" altLang="en-US" sz="28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除数，哪几道题的商小于被除数吗？</a:t>
            </a:r>
            <a:endParaRPr lang="zh-CN" altLang="en-US" sz="28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4818" name="文本框 5"/>
          <p:cNvSpPr txBox="1"/>
          <p:nvPr/>
        </p:nvSpPr>
        <p:spPr>
          <a:xfrm>
            <a:off x="3267075" y="142875"/>
            <a:ext cx="28003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4819" name="对象 5"/>
          <p:cNvGraphicFramePr>
            <a:graphicFrameLocks noChangeAspect="1"/>
          </p:cNvGraphicFramePr>
          <p:nvPr/>
        </p:nvGraphicFramePr>
        <p:xfrm>
          <a:off x="6851650" y="1590675"/>
          <a:ext cx="8334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355600" imgH="393065" progId="Equation.DSMT4">
                  <p:embed/>
                </p:oleObj>
              </mc:Choice>
              <mc:Fallback>
                <p:oleObj name="" r:id="rId1" imgW="355600" imgH="393065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1650" y="1590675"/>
                        <a:ext cx="833438" cy="922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对象 6"/>
          <p:cNvGraphicFramePr>
            <a:graphicFrameLocks noChangeAspect="1"/>
          </p:cNvGraphicFramePr>
          <p:nvPr/>
        </p:nvGraphicFramePr>
        <p:xfrm>
          <a:off x="1252538" y="2603500"/>
          <a:ext cx="869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381000" imgH="393700" progId="Equation.DSMT4">
                  <p:embed/>
                </p:oleObj>
              </mc:Choice>
              <mc:Fallback>
                <p:oleObj name="" r:id="rId3" imgW="3810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538" y="2603500"/>
                        <a:ext cx="869950" cy="89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对象 7"/>
          <p:cNvGraphicFramePr>
            <a:graphicFrameLocks noChangeAspect="1"/>
          </p:cNvGraphicFramePr>
          <p:nvPr/>
        </p:nvGraphicFramePr>
        <p:xfrm>
          <a:off x="3100388" y="2603500"/>
          <a:ext cx="11953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520700" imgH="393700" progId="Equation.DSMT4">
                  <p:embed/>
                </p:oleObj>
              </mc:Choice>
              <mc:Fallback>
                <p:oleObj name="" r:id="rId5" imgW="5207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0388" y="2603500"/>
                        <a:ext cx="1195387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对象 8"/>
          <p:cNvGraphicFramePr>
            <a:graphicFrameLocks noChangeAspect="1"/>
          </p:cNvGraphicFramePr>
          <p:nvPr/>
        </p:nvGraphicFramePr>
        <p:xfrm>
          <a:off x="5065713" y="2608263"/>
          <a:ext cx="8699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7" imgW="381000" imgH="393700" progId="Equation.DSMT4">
                  <p:embed/>
                </p:oleObj>
              </mc:Choice>
              <mc:Fallback>
                <p:oleObj name="" r:id="rId7" imgW="381000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5713" y="2608263"/>
                        <a:ext cx="869950" cy="896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对象 9"/>
          <p:cNvGraphicFramePr>
            <a:graphicFrameLocks noChangeAspect="1"/>
          </p:cNvGraphicFramePr>
          <p:nvPr/>
        </p:nvGraphicFramePr>
        <p:xfrm>
          <a:off x="6946900" y="2546350"/>
          <a:ext cx="8858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9" imgW="381000" imgH="393700" progId="Equation.DSMT4">
                  <p:embed/>
                </p:oleObj>
              </mc:Choice>
              <mc:Fallback>
                <p:oleObj name="" r:id="rId9" imgW="381000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6900" y="2546350"/>
                        <a:ext cx="88582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对象 2"/>
          <p:cNvGraphicFramePr>
            <a:graphicFrameLocks noChangeAspect="1"/>
          </p:cNvGraphicFramePr>
          <p:nvPr/>
        </p:nvGraphicFramePr>
        <p:xfrm>
          <a:off x="1274763" y="1635125"/>
          <a:ext cx="825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1" imgW="355600" imgH="393065" progId="Equation.DSMT4">
                  <p:embed/>
                </p:oleObj>
              </mc:Choice>
              <mc:Fallback>
                <p:oleObj name="" r:id="rId11" imgW="355600" imgH="3930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4763" y="1635125"/>
                        <a:ext cx="825500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对象 5"/>
          <p:cNvGraphicFramePr>
            <a:graphicFrameLocks noChangeAspect="1"/>
          </p:cNvGraphicFramePr>
          <p:nvPr/>
        </p:nvGraphicFramePr>
        <p:xfrm>
          <a:off x="3100388" y="1635125"/>
          <a:ext cx="965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3" imgW="431800" imgH="393700" progId="Equation.DSMT4">
                  <p:embed/>
                </p:oleObj>
              </mc:Choice>
              <mc:Fallback>
                <p:oleObj name="" r:id="rId13" imgW="431800" imgH="393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0388" y="1635125"/>
                        <a:ext cx="965200" cy="877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对象 4"/>
          <p:cNvGraphicFramePr>
            <a:graphicFrameLocks noChangeAspect="1"/>
          </p:cNvGraphicFramePr>
          <p:nvPr/>
        </p:nvGraphicFramePr>
        <p:xfrm>
          <a:off x="5065713" y="1635125"/>
          <a:ext cx="7858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5" imgW="355600" imgH="393065" progId="Equation.DSMT4">
                  <p:embed/>
                </p:oleObj>
              </mc:Choice>
              <mc:Fallback>
                <p:oleObj name="" r:id="rId15" imgW="355600" imgH="3930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5713" y="1635125"/>
                        <a:ext cx="785812" cy="868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987425" y="4219575"/>
            <a:ext cx="6769100" cy="858838"/>
            <a:chOff x="1115616" y="3328218"/>
            <a:chExt cx="6768752" cy="857886"/>
          </a:xfrm>
        </p:grpSpPr>
        <p:sp>
          <p:nvSpPr>
            <p:cNvPr id="34828" name="矩形 10"/>
            <p:cNvSpPr/>
            <p:nvPr/>
          </p:nvSpPr>
          <p:spPr>
            <a:xfrm>
              <a:off x="1115616" y="3440174"/>
              <a:ext cx="6768752" cy="4952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latinLnBrk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商小于被除数的：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34829" name="对象 13"/>
            <p:cNvGraphicFramePr>
              <a:graphicFrameLocks noChangeAspect="1"/>
            </p:cNvGraphicFramePr>
            <p:nvPr/>
          </p:nvGraphicFramePr>
          <p:xfrm>
            <a:off x="3541191" y="3328218"/>
            <a:ext cx="703544" cy="777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7" imgW="355600" imgH="393065" progId="Equation.DSMT4">
                    <p:embed/>
                  </p:oleObj>
                </mc:Choice>
                <mc:Fallback>
                  <p:oleObj name="" r:id="rId17" imgW="355600" imgH="393065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41191" y="3328218"/>
                          <a:ext cx="703544" cy="7772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0" name="对象 14"/>
            <p:cNvGraphicFramePr>
              <a:graphicFrameLocks noChangeAspect="1"/>
            </p:cNvGraphicFramePr>
            <p:nvPr/>
          </p:nvGraphicFramePr>
          <p:xfrm>
            <a:off x="4598412" y="3328218"/>
            <a:ext cx="893399" cy="812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19" imgW="431800" imgH="393700" progId="Equation.DSMT4">
                    <p:embed/>
                  </p:oleObj>
                </mc:Choice>
                <mc:Fallback>
                  <p:oleObj name="" r:id="rId19" imgW="431800" imgH="393700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98412" y="3328218"/>
                          <a:ext cx="893399" cy="8121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对象 15"/>
            <p:cNvGraphicFramePr>
              <a:graphicFrameLocks noChangeAspect="1"/>
            </p:cNvGraphicFramePr>
            <p:nvPr/>
          </p:nvGraphicFramePr>
          <p:xfrm>
            <a:off x="5794690" y="3328218"/>
            <a:ext cx="754341" cy="833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21" imgW="355600" imgH="393065" progId="Equation.DSMT4">
                    <p:embed/>
                  </p:oleObj>
                </mc:Choice>
                <mc:Fallback>
                  <p:oleObj name="" r:id="rId21" imgW="355600" imgH="393065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94690" y="3328218"/>
                          <a:ext cx="754341" cy="8331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对象 16"/>
            <p:cNvGraphicFramePr>
              <a:graphicFrameLocks noChangeAspect="1"/>
            </p:cNvGraphicFramePr>
            <p:nvPr/>
          </p:nvGraphicFramePr>
          <p:xfrm>
            <a:off x="6851911" y="3328218"/>
            <a:ext cx="831807" cy="857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23" imgW="381000" imgH="393700" progId="Equation.DSMT4">
                    <p:embed/>
                  </p:oleObj>
                </mc:Choice>
                <mc:Fallback>
                  <p:oleObj name="" r:id="rId23" imgW="381000" imgH="393700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851911" y="3328218"/>
                          <a:ext cx="831807" cy="8578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987425" y="3352800"/>
            <a:ext cx="6769100" cy="881063"/>
            <a:chOff x="1115616" y="4038423"/>
            <a:chExt cx="6768752" cy="880745"/>
          </a:xfrm>
        </p:grpSpPr>
        <p:sp>
          <p:nvSpPr>
            <p:cNvPr id="34834" name="矩形 12"/>
            <p:cNvSpPr/>
            <p:nvPr/>
          </p:nvSpPr>
          <p:spPr>
            <a:xfrm>
              <a:off x="1115616" y="4249439"/>
              <a:ext cx="6768752" cy="4952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latinLnBrk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商大于被除数的：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34835" name="对象 17"/>
            <p:cNvGraphicFramePr>
              <a:graphicFrameLocks noChangeAspect="1"/>
            </p:cNvGraphicFramePr>
            <p:nvPr/>
          </p:nvGraphicFramePr>
          <p:xfrm>
            <a:off x="3550716" y="4087953"/>
            <a:ext cx="743547" cy="821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25" imgW="355600" imgH="393065" progId="Equation.DSMT4">
                    <p:embed/>
                  </p:oleObj>
                </mc:Choice>
                <mc:Fallback>
                  <p:oleObj name="" r:id="rId25" imgW="355600" imgH="393065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550716" y="4087953"/>
                          <a:ext cx="743547" cy="8216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6" name="对象 18"/>
            <p:cNvGraphicFramePr>
              <a:graphicFrameLocks noChangeAspect="1"/>
            </p:cNvGraphicFramePr>
            <p:nvPr/>
          </p:nvGraphicFramePr>
          <p:xfrm>
            <a:off x="4571743" y="4038423"/>
            <a:ext cx="852126" cy="878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27" imgW="381000" imgH="393700" progId="Equation.DSMT4">
                    <p:embed/>
                  </p:oleObj>
                </mc:Choice>
                <mc:Fallback>
                  <p:oleObj name="" r:id="rId27" imgW="381000" imgH="3937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571743" y="4038423"/>
                          <a:ext cx="852126" cy="8782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7" name="对象 19"/>
            <p:cNvGraphicFramePr>
              <a:graphicFrameLocks noChangeAspect="1"/>
            </p:cNvGraphicFramePr>
            <p:nvPr/>
          </p:nvGraphicFramePr>
          <p:xfrm>
            <a:off x="5550866" y="4087953"/>
            <a:ext cx="1083254" cy="817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29" imgW="520700" imgH="393700" progId="Equation.DSMT4">
                    <p:embed/>
                  </p:oleObj>
                </mc:Choice>
                <mc:Fallback>
                  <p:oleObj name="" r:id="rId29" imgW="520700" imgH="393700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550866" y="4087953"/>
                          <a:ext cx="1083254" cy="8178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8" name="对象 20"/>
            <p:cNvGraphicFramePr>
              <a:graphicFrameLocks noChangeAspect="1"/>
            </p:cNvGraphicFramePr>
            <p:nvPr/>
          </p:nvGraphicFramePr>
          <p:xfrm>
            <a:off x="6851911" y="4063188"/>
            <a:ext cx="831807" cy="855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31" imgW="381000" imgH="393700" progId="Equation.DSMT4">
                    <p:embed/>
                  </p:oleObj>
                </mc:Choice>
                <mc:Fallback>
                  <p:oleObj name="" r:id="rId31" imgW="381000" imgH="3937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851911" y="4063188"/>
                          <a:ext cx="831807" cy="8559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35844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en-US" altLang="zh-CN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5845" name="矩形 1"/>
          <p:cNvSpPr/>
          <p:nvPr/>
        </p:nvSpPr>
        <p:spPr>
          <a:xfrm>
            <a:off x="546100" y="831850"/>
            <a:ext cx="5573713" cy="574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atinLnBrk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计算下面各题。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5846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5847" name="对象 2"/>
          <p:cNvGraphicFramePr>
            <a:graphicFrameLocks noChangeAspect="1"/>
          </p:cNvGraphicFramePr>
          <p:nvPr/>
        </p:nvGraphicFramePr>
        <p:xfrm>
          <a:off x="915988" y="1566863"/>
          <a:ext cx="89376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381000" imgH="393700" progId="Equation.DSMT4">
                  <p:embed/>
                </p:oleObj>
              </mc:Choice>
              <mc:Fallback>
                <p:oleObj name="" r:id="rId1" imgW="381000" imgH="3937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5988" y="1566863"/>
                        <a:ext cx="893762" cy="919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对象 3"/>
          <p:cNvGraphicFramePr>
            <a:graphicFrameLocks noChangeAspect="1"/>
          </p:cNvGraphicFramePr>
          <p:nvPr/>
        </p:nvGraphicFramePr>
        <p:xfrm>
          <a:off x="4959350" y="1539875"/>
          <a:ext cx="9810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444500" imgH="393700" progId="Equation.DSMT4">
                  <p:embed/>
                </p:oleObj>
              </mc:Choice>
              <mc:Fallback>
                <p:oleObj name="" r:id="rId3" imgW="444500" imgH="3937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9350" y="1539875"/>
                        <a:ext cx="981075" cy="86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809750" y="1574800"/>
          <a:ext cx="1905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5" imgW="812165" imgH="393700" progId="Equation.DSMT4">
                  <p:embed/>
                </p:oleObj>
              </mc:Choice>
              <mc:Fallback>
                <p:oleObj name="" r:id="rId5" imgW="812165" imgH="3937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0" y="1574800"/>
                        <a:ext cx="1905000" cy="920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97575" y="1509713"/>
          <a:ext cx="18891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7" imgW="812165" imgH="393700" progId="Equation.DSMT4">
                  <p:embed/>
                </p:oleObj>
              </mc:Choice>
              <mc:Fallback>
                <p:oleObj name="" r:id="rId7" imgW="8121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7575" y="1509713"/>
                        <a:ext cx="1889125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对象 4"/>
          <p:cNvGraphicFramePr>
            <a:graphicFrameLocks noChangeAspect="1"/>
          </p:cNvGraphicFramePr>
          <p:nvPr/>
        </p:nvGraphicFramePr>
        <p:xfrm>
          <a:off x="887413" y="2911475"/>
          <a:ext cx="95091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9" imgW="381000" imgH="393700" progId="Equation.DSMT4">
                  <p:embed/>
                </p:oleObj>
              </mc:Choice>
              <mc:Fallback>
                <p:oleObj name="" r:id="rId9" imgW="381000" imgH="3937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413" y="2911475"/>
                        <a:ext cx="950912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846263" y="2962275"/>
          <a:ext cx="17224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1" imgW="748665" imgH="393700" progId="Equation.DSMT4">
                  <p:embed/>
                </p:oleObj>
              </mc:Choice>
              <mc:Fallback>
                <p:oleObj name="" r:id="rId11" imgW="748665" imgH="3937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6263" y="2962275"/>
                        <a:ext cx="1722437" cy="903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对象 6"/>
          <p:cNvGraphicFramePr>
            <a:graphicFrameLocks noChangeAspect="1"/>
          </p:cNvGraphicFramePr>
          <p:nvPr/>
        </p:nvGraphicFramePr>
        <p:xfrm>
          <a:off x="4857750" y="2911475"/>
          <a:ext cx="1184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3" imgW="520700" imgH="393700" progId="Equation.DSMT4">
                  <p:embed/>
                </p:oleObj>
              </mc:Choice>
              <mc:Fallback>
                <p:oleObj name="" r:id="rId13" imgW="520700" imgH="3937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7750" y="2911475"/>
                        <a:ext cx="1184275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995988" y="2936875"/>
          <a:ext cx="20240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5" imgW="888365" imgH="393700" progId="Equation.DSMT4">
                  <p:embed/>
                </p:oleObj>
              </mc:Choice>
              <mc:Fallback>
                <p:oleObj name="" r:id="rId15" imgW="888365" imgH="3937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5988" y="2936875"/>
                        <a:ext cx="2024062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5" name="对象 7"/>
          <p:cNvGraphicFramePr>
            <a:graphicFrameLocks noChangeAspect="1"/>
          </p:cNvGraphicFramePr>
          <p:nvPr/>
        </p:nvGraphicFramePr>
        <p:xfrm>
          <a:off x="846138" y="1046163"/>
          <a:ext cx="109537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444500" imgH="393700" progId="Equation.DSMT4">
                  <p:embed/>
                </p:oleObj>
              </mc:Choice>
              <mc:Fallback>
                <p:oleObj name="" r:id="rId1" imgW="444500" imgH="3937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6138" y="1046163"/>
                        <a:ext cx="1095375" cy="966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8"/>
          <p:cNvGraphicFramePr>
            <a:graphicFrameLocks noChangeAspect="1"/>
          </p:cNvGraphicFramePr>
          <p:nvPr/>
        </p:nvGraphicFramePr>
        <p:xfrm>
          <a:off x="4938713" y="1046163"/>
          <a:ext cx="1104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457200" imgH="393700" progId="Equation.DSMT4">
                  <p:embed/>
                </p:oleObj>
              </mc:Choice>
              <mc:Fallback>
                <p:oleObj name="" r:id="rId3" imgW="457200" imgH="3937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8713" y="1046163"/>
                        <a:ext cx="1104900" cy="94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993900" y="1073150"/>
          <a:ext cx="19827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5" imgW="812165" imgH="393700" progId="Equation.DSMT4">
                  <p:embed/>
                </p:oleObj>
              </mc:Choice>
              <mc:Fallback>
                <p:oleObj name="" r:id="rId5" imgW="812165" imgH="3937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3900" y="1073150"/>
                        <a:ext cx="1982788" cy="957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对象 16"/>
          <p:cNvGraphicFramePr>
            <a:graphicFrameLocks noChangeAspect="1"/>
          </p:cNvGraphicFramePr>
          <p:nvPr/>
        </p:nvGraphicFramePr>
        <p:xfrm>
          <a:off x="6094413" y="1095375"/>
          <a:ext cx="19081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7" imgW="825500" imgH="393700" progId="Equation.DSMT4">
                  <p:embed/>
                </p:oleObj>
              </mc:Choice>
              <mc:Fallback>
                <p:oleObj name="" r:id="rId7" imgW="825500" imgH="3937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4413" y="1095375"/>
                        <a:ext cx="190817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对象 5"/>
          <p:cNvGraphicFramePr>
            <a:graphicFrameLocks noChangeAspect="1"/>
          </p:cNvGraphicFramePr>
          <p:nvPr/>
        </p:nvGraphicFramePr>
        <p:xfrm>
          <a:off x="817563" y="2667000"/>
          <a:ext cx="11525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9" imgW="457200" imgH="393700" progId="Equation.DSMT4">
                  <p:embed/>
                </p:oleObj>
              </mc:Choice>
              <mc:Fallback>
                <p:oleObj name="" r:id="rId9" imgW="457200" imgH="3937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7563" y="2667000"/>
                        <a:ext cx="1152525" cy="99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5"/>
          <p:cNvGraphicFramePr>
            <a:graphicFrameLocks noChangeAspect="1"/>
          </p:cNvGraphicFramePr>
          <p:nvPr/>
        </p:nvGraphicFramePr>
        <p:xfrm>
          <a:off x="2012950" y="2674938"/>
          <a:ext cx="2090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1" imgW="825500" imgH="393700" progId="Equation.DSMT4">
                  <p:embed/>
                </p:oleObj>
              </mc:Choice>
              <mc:Fallback>
                <p:oleObj name="" r:id="rId11" imgW="825500" imgH="393700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2950" y="2674938"/>
                        <a:ext cx="2090738" cy="995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对象 9"/>
          <p:cNvGraphicFramePr>
            <a:graphicFrameLocks noChangeAspect="1"/>
          </p:cNvGraphicFramePr>
          <p:nvPr/>
        </p:nvGraphicFramePr>
        <p:xfrm>
          <a:off x="4938713" y="2695575"/>
          <a:ext cx="12080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3" imgW="520700" imgH="393700" progId="Equation.DSMT4">
                  <p:embed/>
                </p:oleObj>
              </mc:Choice>
              <mc:Fallback>
                <p:oleObj name="" r:id="rId13" imgW="520700" imgH="393700" progId="Equation.DSMT4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8713" y="2695575"/>
                        <a:ext cx="1208087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9"/>
          <p:cNvGraphicFramePr>
            <a:graphicFrameLocks noChangeAspect="1"/>
          </p:cNvGraphicFramePr>
          <p:nvPr/>
        </p:nvGraphicFramePr>
        <p:xfrm>
          <a:off x="6219825" y="2728913"/>
          <a:ext cx="19637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5" imgW="888365" imgH="393700" progId="Equation.DSMT4">
                  <p:embed/>
                </p:oleObj>
              </mc:Choice>
              <mc:Fallback>
                <p:oleObj name="" r:id="rId15" imgW="888365" imgH="3937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19825" y="2728913"/>
                        <a:ext cx="1963738" cy="868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89" name="组合 1"/>
          <p:cNvGrpSpPr/>
          <p:nvPr/>
        </p:nvGrpSpPr>
        <p:grpSpPr>
          <a:xfrm>
            <a:off x="665163" y="571500"/>
            <a:ext cx="8048625" cy="1225550"/>
            <a:chOff x="1047" y="496"/>
            <a:chExt cx="12676" cy="1930"/>
          </a:xfrm>
        </p:grpSpPr>
        <p:sp>
          <p:nvSpPr>
            <p:cNvPr id="37890" name="矩形 1"/>
            <p:cNvSpPr/>
            <p:nvPr/>
          </p:nvSpPr>
          <p:spPr>
            <a:xfrm>
              <a:off x="1047" y="614"/>
              <a:ext cx="12677" cy="18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latinLnBrk="1">
                <a:lnSpc>
                  <a:spcPct val="14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2.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把    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L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橙汁分装在容量是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  L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的小瓶里，可以装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pPr latinLnBrk="1">
                <a:lnSpc>
                  <a:spcPct val="14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满几瓶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?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graphicFrame>
          <p:nvGraphicFramePr>
            <p:cNvPr id="37891" name="对象 2"/>
            <p:cNvGraphicFramePr>
              <a:graphicFrameLocks noChangeAspect="1"/>
            </p:cNvGraphicFramePr>
            <p:nvPr/>
          </p:nvGraphicFramePr>
          <p:xfrm>
            <a:off x="2164" y="496"/>
            <a:ext cx="537" cy="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" r:id="rId1" imgW="152400" imgH="393700" progId="Equation.DSMT4">
                    <p:embed/>
                  </p:oleObj>
                </mc:Choice>
                <mc:Fallback>
                  <p:oleObj name="" r:id="rId1" imgW="152400" imgH="393700" progId="Equation.DSMT4">
                    <p:embed/>
                    <p:pic>
                      <p:nvPicPr>
                        <p:cNvPr id="0" name="图片 311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64" y="496"/>
                          <a:ext cx="537" cy="1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对象 3"/>
            <p:cNvGraphicFramePr>
              <a:graphicFrameLocks noChangeAspect="1"/>
            </p:cNvGraphicFramePr>
            <p:nvPr/>
          </p:nvGraphicFramePr>
          <p:xfrm>
            <a:off x="7640" y="496"/>
            <a:ext cx="497" cy="1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" r:id="rId3" imgW="139700" imgH="393700" progId="Equation.DSMT4">
                    <p:embed/>
                  </p:oleObj>
                </mc:Choice>
                <mc:Fallback>
                  <p:oleObj name="" r:id="rId3" imgW="139700" imgH="393700" progId="Equation.DSMT4">
                    <p:embed/>
                    <p:pic>
                      <p:nvPicPr>
                        <p:cNvPr id="0" name="图片 31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40" y="496"/>
                          <a:ext cx="497" cy="13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3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T5)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22625" y="2066925"/>
          <a:ext cx="2082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5" imgW="875665" imgH="393700" progId="Equation.DSMT4">
                  <p:embed/>
                </p:oleObj>
              </mc:Choice>
              <mc:Fallback>
                <p:oleObj name="" r:id="rId5" imgW="875665" imgH="393700" progId="Equation.DSMT4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625" y="2066925"/>
                        <a:ext cx="2082800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4"/>
          <p:cNvSpPr/>
          <p:nvPr/>
        </p:nvSpPr>
        <p:spPr>
          <a:xfrm>
            <a:off x="2970213" y="3276600"/>
            <a:ext cx="30241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答：可以装满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3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8916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8917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1288" y="1998663"/>
            <a:ext cx="14224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8919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9941" name="Rectangle 2"/>
          <p:cNvSpPr/>
          <p:nvPr/>
        </p:nvSpPr>
        <p:spPr>
          <a:xfrm>
            <a:off x="1512888" y="1474788"/>
            <a:ext cx="6275387" cy="1325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8"/>
          <p:cNvSpPr txBox="1"/>
          <p:nvPr/>
        </p:nvSpPr>
        <p:spPr>
          <a:xfrm>
            <a:off x="452438" y="692150"/>
            <a:ext cx="53673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计算下面各题，直接写出答案。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22" name="TextBox 9"/>
          <p:cNvSpPr txBox="1"/>
          <p:nvPr/>
        </p:nvSpPr>
        <p:spPr>
          <a:xfrm>
            <a:off x="647700" y="1592263"/>
            <a:ext cx="35718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4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9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23" name="矩形 10"/>
          <p:cNvSpPr/>
          <p:nvPr/>
        </p:nvSpPr>
        <p:spPr>
          <a:xfrm>
            <a:off x="1290638" y="1806575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8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24" name="矩形 11"/>
          <p:cNvSpPr/>
          <p:nvPr/>
        </p:nvSpPr>
        <p:spPr>
          <a:xfrm>
            <a:off x="858838" y="1806575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25" name="TextBox 12"/>
          <p:cNvSpPr txBox="1"/>
          <p:nvPr/>
        </p:nvSpPr>
        <p:spPr>
          <a:xfrm>
            <a:off x="2420938" y="1592263"/>
            <a:ext cx="71437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1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6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26" name="矩形 13"/>
          <p:cNvSpPr/>
          <p:nvPr/>
        </p:nvSpPr>
        <p:spPr>
          <a:xfrm>
            <a:off x="3295650" y="1806575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2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27" name="矩形 14"/>
          <p:cNvSpPr/>
          <p:nvPr/>
        </p:nvSpPr>
        <p:spPr>
          <a:xfrm>
            <a:off x="2849563" y="1806575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28" name="TextBox 15"/>
          <p:cNvSpPr txBox="1"/>
          <p:nvPr/>
        </p:nvSpPr>
        <p:spPr>
          <a:xfrm>
            <a:off x="4572000" y="1592263"/>
            <a:ext cx="72072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2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5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29" name="矩形 16"/>
          <p:cNvSpPr/>
          <p:nvPr/>
        </p:nvSpPr>
        <p:spPr>
          <a:xfrm>
            <a:off x="5448300" y="1806575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3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0" name="矩形 17"/>
          <p:cNvSpPr/>
          <p:nvPr/>
        </p:nvSpPr>
        <p:spPr>
          <a:xfrm>
            <a:off x="5002213" y="1806575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31" name="TextBox 24"/>
          <p:cNvSpPr txBox="1"/>
          <p:nvPr/>
        </p:nvSpPr>
        <p:spPr>
          <a:xfrm>
            <a:off x="798513" y="2820988"/>
            <a:ext cx="357188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4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5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2" name="矩形 25"/>
          <p:cNvSpPr/>
          <p:nvPr/>
        </p:nvSpPr>
        <p:spPr>
          <a:xfrm>
            <a:off x="1441450" y="3035300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2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3" name="矩形 26"/>
          <p:cNvSpPr/>
          <p:nvPr/>
        </p:nvSpPr>
        <p:spPr>
          <a:xfrm>
            <a:off x="1009650" y="3035300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34" name="TextBox 27"/>
          <p:cNvSpPr txBox="1"/>
          <p:nvPr/>
        </p:nvSpPr>
        <p:spPr>
          <a:xfrm>
            <a:off x="2571750" y="2820988"/>
            <a:ext cx="71437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 1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7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5" name="矩形 28"/>
          <p:cNvSpPr/>
          <p:nvPr/>
        </p:nvSpPr>
        <p:spPr>
          <a:xfrm>
            <a:off x="3446463" y="3035300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7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6" name="矩形 29"/>
          <p:cNvSpPr/>
          <p:nvPr/>
        </p:nvSpPr>
        <p:spPr>
          <a:xfrm>
            <a:off x="3000375" y="3035300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37" name="TextBox 30"/>
          <p:cNvSpPr txBox="1"/>
          <p:nvPr/>
        </p:nvSpPr>
        <p:spPr>
          <a:xfrm>
            <a:off x="4714875" y="2820988"/>
            <a:ext cx="72072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3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5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8" name="矩形 31"/>
          <p:cNvSpPr/>
          <p:nvPr/>
        </p:nvSpPr>
        <p:spPr>
          <a:xfrm>
            <a:off x="5599113" y="3035300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6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39" name="矩形 32"/>
          <p:cNvSpPr/>
          <p:nvPr/>
        </p:nvSpPr>
        <p:spPr>
          <a:xfrm>
            <a:off x="5153025" y="3035300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40" name="TextBox 15"/>
          <p:cNvSpPr txBox="1"/>
          <p:nvPr/>
        </p:nvSpPr>
        <p:spPr>
          <a:xfrm>
            <a:off x="6707188" y="1592263"/>
            <a:ext cx="72072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3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4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1" name="矩形 16"/>
          <p:cNvSpPr/>
          <p:nvPr/>
        </p:nvSpPr>
        <p:spPr>
          <a:xfrm>
            <a:off x="7591425" y="1806575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3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2" name="矩形 17"/>
          <p:cNvSpPr/>
          <p:nvPr/>
        </p:nvSpPr>
        <p:spPr>
          <a:xfrm>
            <a:off x="7145338" y="1806575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43" name="TextBox 30"/>
          <p:cNvSpPr txBox="1"/>
          <p:nvPr/>
        </p:nvSpPr>
        <p:spPr>
          <a:xfrm>
            <a:off x="6858000" y="2820988"/>
            <a:ext cx="720725" cy="9525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spAutoFit/>
          </a:bodyPr>
          <a:p>
            <a:pPr algn="ctr" fontAlgn="base"/>
            <a:r>
              <a:rPr lang="en-US" altLang="zh-CN" sz="2800" b="1" u="sng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5</a:t>
            </a:r>
            <a:endParaRPr lang="en-US" altLang="zh-CN" sz="2800" b="1" u="sng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  <a:p>
            <a:pPr algn="ctr"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6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4" name="矩形 31"/>
          <p:cNvSpPr/>
          <p:nvPr/>
        </p:nvSpPr>
        <p:spPr>
          <a:xfrm>
            <a:off x="7742238" y="3035300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5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5" name="矩形 32"/>
          <p:cNvSpPr/>
          <p:nvPr/>
        </p:nvSpPr>
        <p:spPr>
          <a:xfrm>
            <a:off x="7296150" y="3035300"/>
            <a:ext cx="5397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latin typeface="Times New Roman" panose="02020603050405020304" pitchFamily="2" charset="0"/>
                <a:ea typeface="黑体" panose="02010609060101010101" pitchFamily="2" charset="-122"/>
              </a:rPr>
              <a:t>÷</a:t>
            </a:r>
            <a:endParaRPr lang="en-US" altLang="zh-CN" sz="2800" b="1" strike="noStrike" noProof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0746" name="文本框 15388"/>
          <p:cNvSpPr txBox="1"/>
          <p:nvPr/>
        </p:nvSpPr>
        <p:spPr>
          <a:xfrm>
            <a:off x="1527175" y="1795463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7" name="文本框 15391"/>
          <p:cNvSpPr txBox="1"/>
          <p:nvPr/>
        </p:nvSpPr>
        <p:spPr>
          <a:xfrm>
            <a:off x="3521075" y="1797050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8" name="文本框 15394"/>
          <p:cNvSpPr txBox="1"/>
          <p:nvPr/>
        </p:nvSpPr>
        <p:spPr>
          <a:xfrm>
            <a:off x="5724525" y="1838325"/>
            <a:ext cx="361950" cy="52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49" name="文本框 15397"/>
          <p:cNvSpPr txBox="1"/>
          <p:nvPr/>
        </p:nvSpPr>
        <p:spPr>
          <a:xfrm>
            <a:off x="7812088" y="1797050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50" name="文本框 15400"/>
          <p:cNvSpPr txBox="1"/>
          <p:nvPr/>
        </p:nvSpPr>
        <p:spPr>
          <a:xfrm>
            <a:off x="1622425" y="3059113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51" name="文本框 15403"/>
          <p:cNvSpPr txBox="1"/>
          <p:nvPr/>
        </p:nvSpPr>
        <p:spPr>
          <a:xfrm>
            <a:off x="3662363" y="3071813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52" name="文本框 15406"/>
          <p:cNvSpPr txBox="1"/>
          <p:nvPr/>
        </p:nvSpPr>
        <p:spPr>
          <a:xfrm>
            <a:off x="5819775" y="3025775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30753" name="文本框 15409"/>
          <p:cNvSpPr txBox="1"/>
          <p:nvPr/>
        </p:nvSpPr>
        <p:spPr>
          <a:xfrm>
            <a:off x="7935913" y="3062288"/>
            <a:ext cx="361950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chemeClr val="tx2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rPr>
              <a:t>=</a:t>
            </a:r>
            <a:endParaRPr lang="zh-CN" altLang="en-US" sz="2800" b="1" strike="noStrike" noProof="1" dirty="0">
              <a:solidFill>
                <a:schemeClr val="tx2"/>
              </a:solidFill>
              <a:latin typeface="Times New Roman" panose="02020603050405020304" pitchFamily="2" charset="0"/>
              <a:ea typeface="黑体" panose="02010609060101010101" pitchFamily="2" charset="-122"/>
              <a:cs typeface="Times New Roman" panose="02020603050405020304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51025" y="1558925"/>
            <a:ext cx="542925" cy="952500"/>
            <a:chOff x="2915" y="2455"/>
            <a:chExt cx="852" cy="1500"/>
          </a:xfrm>
        </p:grpSpPr>
        <p:sp>
          <p:nvSpPr>
            <p:cNvPr id="30755" name="文本框 15389"/>
            <p:cNvSpPr txBox="1"/>
            <p:nvPr/>
          </p:nvSpPr>
          <p:spPr>
            <a:xfrm>
              <a:off x="2915" y="2455"/>
              <a:ext cx="852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en-US" altLang="zh-CN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 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18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56" name="直接连接符 15390"/>
            <p:cNvSpPr/>
            <p:nvPr/>
          </p:nvSpPr>
          <p:spPr>
            <a:xfrm>
              <a:off x="3005" y="3222"/>
              <a:ext cx="611" cy="1"/>
            </a:xfrm>
            <a:prstGeom prst="line">
              <a:avLst/>
            </a:prstGeom>
            <a:noFill/>
            <a:ln w="22225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10000" y="1560513"/>
            <a:ext cx="542925" cy="952500"/>
            <a:chOff x="6000" y="2458"/>
            <a:chExt cx="855" cy="1500"/>
          </a:xfrm>
        </p:grpSpPr>
        <p:sp>
          <p:nvSpPr>
            <p:cNvPr id="30758" name="文本框 15392"/>
            <p:cNvSpPr txBox="1"/>
            <p:nvPr/>
          </p:nvSpPr>
          <p:spPr>
            <a:xfrm>
              <a:off x="6000" y="2458"/>
              <a:ext cx="855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 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12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59" name="直接连接符 15393"/>
            <p:cNvSpPr/>
            <p:nvPr/>
          </p:nvSpPr>
          <p:spPr>
            <a:xfrm>
              <a:off x="6154" y="3222"/>
              <a:ext cx="509" cy="2"/>
            </a:xfrm>
            <a:prstGeom prst="line">
              <a:avLst/>
            </a:prstGeom>
            <a:noFill/>
            <a:ln w="2540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13450" y="1601788"/>
            <a:ext cx="541338" cy="952500"/>
            <a:chOff x="9469" y="2522"/>
            <a:chExt cx="855" cy="1502"/>
          </a:xfrm>
        </p:grpSpPr>
        <p:sp>
          <p:nvSpPr>
            <p:cNvPr id="30761" name="文本框 15395"/>
            <p:cNvSpPr txBox="1"/>
            <p:nvPr/>
          </p:nvSpPr>
          <p:spPr>
            <a:xfrm>
              <a:off x="9469" y="2522"/>
              <a:ext cx="855" cy="150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 2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15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62" name="直接连接符 15396"/>
            <p:cNvSpPr/>
            <p:nvPr/>
          </p:nvSpPr>
          <p:spPr>
            <a:xfrm>
              <a:off x="9596" y="3287"/>
              <a:ext cx="577" cy="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86725" y="1560513"/>
            <a:ext cx="361950" cy="952500"/>
            <a:chOff x="12735" y="2458"/>
            <a:chExt cx="571" cy="1500"/>
          </a:xfrm>
        </p:grpSpPr>
        <p:sp>
          <p:nvSpPr>
            <p:cNvPr id="30764" name="文本框 15398"/>
            <p:cNvSpPr txBox="1"/>
            <p:nvPr/>
          </p:nvSpPr>
          <p:spPr>
            <a:xfrm>
              <a:off x="12735" y="2458"/>
              <a:ext cx="571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4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65" name="直接连接符 15399"/>
            <p:cNvSpPr/>
            <p:nvPr/>
          </p:nvSpPr>
          <p:spPr>
            <a:xfrm>
              <a:off x="12794" y="3235"/>
              <a:ext cx="490" cy="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22475" y="2820988"/>
            <a:ext cx="361950" cy="952500"/>
            <a:chOff x="3064" y="4801"/>
            <a:chExt cx="571" cy="1500"/>
          </a:xfrm>
        </p:grpSpPr>
        <p:sp>
          <p:nvSpPr>
            <p:cNvPr id="30767" name="文本框 15401"/>
            <p:cNvSpPr txBox="1"/>
            <p:nvPr/>
          </p:nvSpPr>
          <p:spPr>
            <a:xfrm>
              <a:off x="3064" y="4801"/>
              <a:ext cx="571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2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5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68" name="直接连接符 15402"/>
            <p:cNvSpPr/>
            <p:nvPr/>
          </p:nvSpPr>
          <p:spPr>
            <a:xfrm>
              <a:off x="3121" y="5556"/>
              <a:ext cx="425" cy="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40175" y="2851150"/>
            <a:ext cx="542925" cy="952500"/>
            <a:chOff x="6085" y="4836"/>
            <a:chExt cx="855" cy="1500"/>
          </a:xfrm>
        </p:grpSpPr>
        <p:sp>
          <p:nvSpPr>
            <p:cNvPr id="30770" name="文本框 15404"/>
            <p:cNvSpPr txBox="1"/>
            <p:nvPr/>
          </p:nvSpPr>
          <p:spPr>
            <a:xfrm>
              <a:off x="6085" y="4836"/>
              <a:ext cx="855" cy="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en-US" altLang="zh-CN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 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49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71" name="直接连接符 15405"/>
            <p:cNvSpPr/>
            <p:nvPr/>
          </p:nvSpPr>
          <p:spPr>
            <a:xfrm>
              <a:off x="6195" y="5592"/>
              <a:ext cx="646" cy="1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43625" y="2822575"/>
            <a:ext cx="542925" cy="952500"/>
            <a:chOff x="9554" y="4803"/>
            <a:chExt cx="855" cy="1500"/>
          </a:xfrm>
        </p:grpSpPr>
        <p:sp>
          <p:nvSpPr>
            <p:cNvPr id="30773" name="文本框 15407"/>
            <p:cNvSpPr txBox="1"/>
            <p:nvPr/>
          </p:nvSpPr>
          <p:spPr>
            <a:xfrm>
              <a:off x="9554" y="4803"/>
              <a:ext cx="855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en-US" altLang="zh-CN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 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10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74" name="直接连接符 15408"/>
            <p:cNvSpPr/>
            <p:nvPr/>
          </p:nvSpPr>
          <p:spPr>
            <a:xfrm>
              <a:off x="9681" y="5560"/>
              <a:ext cx="634" cy="1"/>
            </a:xfrm>
            <a:prstGeom prst="line">
              <a:avLst/>
            </a:prstGeom>
            <a:noFill/>
            <a:ln w="22225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58175" y="2822575"/>
            <a:ext cx="361950" cy="952500"/>
            <a:chOff x="12884" y="4803"/>
            <a:chExt cx="571" cy="1500"/>
          </a:xfrm>
        </p:grpSpPr>
        <p:sp>
          <p:nvSpPr>
            <p:cNvPr id="30776" name="文本框 15410"/>
            <p:cNvSpPr txBox="1"/>
            <p:nvPr/>
          </p:nvSpPr>
          <p:spPr>
            <a:xfrm>
              <a:off x="12884" y="4803"/>
              <a:ext cx="571" cy="15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t">
              <a:spAutoFit/>
            </a:bodyPr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1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  <a:p>
              <a:pPr fontAlgn="base"/>
              <a:r>
                <a:rPr lang="zh-CN" altLang="en-US" sz="2800" b="1" strike="noStrike" noProof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  <a:cs typeface="Times New Roman" panose="02020603050405020304" pitchFamily="2" charset="0"/>
                </a:rPr>
                <a:t>6</a:t>
              </a:r>
              <a:endPara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cs typeface="Times New Roman" panose="02020603050405020304" pitchFamily="2" charset="0"/>
              </a:endParaRPr>
            </a:p>
          </p:txBody>
        </p:sp>
        <p:sp>
          <p:nvSpPr>
            <p:cNvPr id="30777" name="直接连接符 15411"/>
            <p:cNvSpPr/>
            <p:nvPr/>
          </p:nvSpPr>
          <p:spPr>
            <a:xfrm>
              <a:off x="12932" y="5581"/>
              <a:ext cx="460" cy="2"/>
            </a:xfrm>
            <a:prstGeom prst="line">
              <a:avLst/>
            </a:prstGeom>
            <a:noFill/>
            <a:ln w="22225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p>
              <a:pPr fontAlgn="base"/>
              <a:endPara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562" name="组合 17"/>
          <p:cNvGrpSpPr/>
          <p:nvPr/>
        </p:nvGrpSpPr>
        <p:grpSpPr>
          <a:xfrm>
            <a:off x="3175" y="0"/>
            <a:ext cx="2209800" cy="506413"/>
            <a:chOff x="0" y="1"/>
            <a:chExt cx="3480" cy="796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1565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17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b="1" strike="noStrike" noProof="1"/>
            </a:p>
          </p:txBody>
        </p:sp>
        <p:sp>
          <p:nvSpPr>
            <p:cNvPr id="23556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3557" name="文本框 10"/>
          <p:cNvSpPr txBox="1"/>
          <p:nvPr/>
        </p:nvSpPr>
        <p:spPr>
          <a:xfrm>
            <a:off x="700088" y="544513"/>
            <a:ext cx="62452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知识点：一个数除以分数的计算方法。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58" name="文本框 6"/>
          <p:cNvSpPr txBox="1"/>
          <p:nvPr/>
        </p:nvSpPr>
        <p:spPr>
          <a:xfrm>
            <a:off x="3492500" y="112713"/>
            <a:ext cx="1985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3559" name="图片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013" y="1044575"/>
            <a:ext cx="687387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60" name="组合 3"/>
          <p:cNvGrpSpPr/>
          <p:nvPr/>
        </p:nvGrpSpPr>
        <p:grpSpPr>
          <a:xfrm>
            <a:off x="990600" y="1249363"/>
            <a:ext cx="7332663" cy="1404937"/>
            <a:chOff x="1440" y="897"/>
            <a:chExt cx="11548" cy="2211"/>
          </a:xfrm>
        </p:grpSpPr>
        <p:sp>
          <p:nvSpPr>
            <p:cNvPr id="23561" name="文本框 1"/>
            <p:cNvSpPr txBox="1"/>
            <p:nvPr/>
          </p:nvSpPr>
          <p:spPr>
            <a:xfrm>
              <a:off x="1440" y="930"/>
              <a:ext cx="11549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小明    小时走了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2km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，小红     小时走了     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。</a:t>
              </a:r>
              <a:endPara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谁走得快些？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3562" name="组合 37"/>
            <p:cNvGrpSpPr/>
            <p:nvPr/>
          </p:nvGrpSpPr>
          <p:grpSpPr>
            <a:xfrm>
              <a:off x="2706" y="897"/>
              <a:ext cx="987" cy="1480"/>
              <a:chOff x="1448" y="1914"/>
              <a:chExt cx="987" cy="1480"/>
            </a:xfrm>
          </p:grpSpPr>
          <p:sp>
            <p:nvSpPr>
              <p:cNvPr id="23563" name="文本框 38"/>
              <p:cNvSpPr txBox="1"/>
              <p:nvPr/>
            </p:nvSpPr>
            <p:spPr>
              <a:xfrm>
                <a:off x="1453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64" name="文本框 39"/>
              <p:cNvSpPr txBox="1"/>
              <p:nvPr/>
            </p:nvSpPr>
            <p:spPr>
              <a:xfrm>
                <a:off x="1448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6" name="组合 37"/>
            <p:cNvGrpSpPr/>
            <p:nvPr/>
          </p:nvGrpSpPr>
          <p:grpSpPr>
            <a:xfrm>
              <a:off x="8192" y="897"/>
              <a:ext cx="987" cy="1480"/>
              <a:chOff x="1513" y="1914"/>
              <a:chExt cx="987" cy="1480"/>
            </a:xfrm>
          </p:grpSpPr>
          <p:sp>
            <p:nvSpPr>
              <p:cNvPr id="23567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 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68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12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665" y="2631"/>
                <a:ext cx="544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0" name="组合 37"/>
            <p:cNvGrpSpPr/>
            <p:nvPr/>
          </p:nvGrpSpPr>
          <p:grpSpPr>
            <a:xfrm>
              <a:off x="11248" y="897"/>
              <a:ext cx="988" cy="1480"/>
              <a:chOff x="1513" y="1914"/>
              <a:chExt cx="987" cy="1480"/>
            </a:xfrm>
          </p:grpSpPr>
          <p:sp>
            <p:nvSpPr>
              <p:cNvPr id="23571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72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6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513" y="2670"/>
                <a:ext cx="55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2960688" y="3479800"/>
            <a:ext cx="5262562" cy="977900"/>
            <a:chOff x="2199520" y="2999772"/>
            <a:chExt cx="5261276" cy="978514"/>
          </a:xfrm>
        </p:grpSpPr>
        <p:sp>
          <p:nvSpPr>
            <p:cNvPr id="23575" name="AutoShape 27"/>
            <p:cNvSpPr/>
            <p:nvPr/>
          </p:nvSpPr>
          <p:spPr>
            <a:xfrm>
              <a:off x="2199520" y="3114779"/>
              <a:ext cx="4381592" cy="522933"/>
            </a:xfrm>
            <a:prstGeom prst="wedgeRoundRectCallout">
              <a:avLst>
                <a:gd name="adj1" fmla="val 57255"/>
                <a:gd name="adj2" fmla="val -2090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just" latinLnBrk="1"/>
              <a:endParaRPr lang="en-US" altLang="zh-CN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3576" name="图片 32" descr="E:\新画人物图\男老师11 拷贝.png男老师11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796586" y="2999772"/>
              <a:ext cx="664210" cy="978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7" name="矩形 34"/>
            <p:cNvSpPr/>
            <p:nvPr/>
          </p:nvSpPr>
          <p:spPr>
            <a:xfrm>
              <a:off x="2209046" y="3114779"/>
              <a:ext cx="4169528" cy="522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从题目中知道了哪些信息？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 flipH="1">
            <a:off x="1670050" y="1193800"/>
            <a:ext cx="1219200" cy="952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3503613" y="1417638"/>
            <a:ext cx="833438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5280025" y="1270000"/>
            <a:ext cx="1196975" cy="949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 flipH="1">
            <a:off x="7124700" y="1270000"/>
            <a:ext cx="1098550" cy="874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155700" y="26416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标注 35"/>
          <p:cNvSpPr/>
          <p:nvPr/>
        </p:nvSpPr>
        <p:spPr>
          <a:xfrm>
            <a:off x="762000" y="2984500"/>
            <a:ext cx="2133600" cy="533400"/>
          </a:xfrm>
          <a:prstGeom prst="wedgeRoundRectCallout">
            <a:avLst>
              <a:gd name="adj1" fmla="val 26517"/>
              <a:gd name="adj2" fmla="val -1089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比的是速度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组合 1"/>
          <p:cNvGrpSpPr/>
          <p:nvPr/>
        </p:nvGrpSpPr>
        <p:grpSpPr>
          <a:xfrm>
            <a:off x="914400" y="569913"/>
            <a:ext cx="7332663" cy="1403350"/>
            <a:chOff x="1440" y="897"/>
            <a:chExt cx="11548" cy="2211"/>
          </a:xfrm>
        </p:grpSpPr>
        <p:sp>
          <p:nvSpPr>
            <p:cNvPr id="25602" name="文本框 1"/>
            <p:cNvSpPr txBox="1"/>
            <p:nvPr/>
          </p:nvSpPr>
          <p:spPr>
            <a:xfrm>
              <a:off x="1440" y="930"/>
              <a:ext cx="11549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小明    小时走了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2km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，小红     小时走了     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。</a:t>
              </a:r>
              <a:endPara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谁走得快些？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5603" name="组合 37"/>
            <p:cNvGrpSpPr/>
            <p:nvPr/>
          </p:nvGrpSpPr>
          <p:grpSpPr>
            <a:xfrm>
              <a:off x="2705" y="897"/>
              <a:ext cx="987" cy="1480"/>
              <a:chOff x="1448" y="1914"/>
              <a:chExt cx="987" cy="1480"/>
            </a:xfrm>
          </p:grpSpPr>
          <p:sp>
            <p:nvSpPr>
              <p:cNvPr id="25604" name="文本框 38"/>
              <p:cNvSpPr txBox="1"/>
              <p:nvPr/>
            </p:nvSpPr>
            <p:spPr>
              <a:xfrm>
                <a:off x="1453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05" name="文本框 39"/>
              <p:cNvSpPr txBox="1"/>
              <p:nvPr/>
            </p:nvSpPr>
            <p:spPr>
              <a:xfrm>
                <a:off x="1448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7" name="组合 37"/>
            <p:cNvGrpSpPr/>
            <p:nvPr/>
          </p:nvGrpSpPr>
          <p:grpSpPr>
            <a:xfrm>
              <a:off x="8191" y="897"/>
              <a:ext cx="987" cy="1480"/>
              <a:chOff x="1513" y="1914"/>
              <a:chExt cx="987" cy="1480"/>
            </a:xfrm>
          </p:grpSpPr>
          <p:sp>
            <p:nvSpPr>
              <p:cNvPr id="25608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 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09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12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665" y="2631"/>
                <a:ext cx="544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11" name="组合 37"/>
            <p:cNvGrpSpPr/>
            <p:nvPr/>
          </p:nvGrpSpPr>
          <p:grpSpPr>
            <a:xfrm>
              <a:off x="11248" y="897"/>
              <a:ext cx="987" cy="1480"/>
              <a:chOff x="1513" y="1914"/>
              <a:chExt cx="987" cy="1480"/>
            </a:xfrm>
          </p:grpSpPr>
          <p:sp>
            <p:nvSpPr>
              <p:cNvPr id="25612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3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6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13" y="2670"/>
                <a:ext cx="55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2884488" y="2800350"/>
            <a:ext cx="5262562" cy="977900"/>
            <a:chOff x="2199520" y="2999772"/>
            <a:chExt cx="5261276" cy="978514"/>
          </a:xfrm>
        </p:grpSpPr>
        <p:sp>
          <p:nvSpPr>
            <p:cNvPr id="25616" name="AutoShape 27"/>
            <p:cNvSpPr/>
            <p:nvPr/>
          </p:nvSpPr>
          <p:spPr>
            <a:xfrm>
              <a:off x="2199520" y="3114779"/>
              <a:ext cx="4381592" cy="522933"/>
            </a:xfrm>
            <a:prstGeom prst="wedgeRoundRectCallout">
              <a:avLst>
                <a:gd name="adj1" fmla="val 57255"/>
                <a:gd name="adj2" fmla="val -2090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pPr algn="just" latinLnBrk="1"/>
              <a:endParaRPr lang="en-US" altLang="zh-CN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5617" name="图片 32" descr="E:\新画人物图\男老师11 拷贝.png男老师1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6796586" y="2999772"/>
              <a:ext cx="664210" cy="978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8" name="矩形 34"/>
            <p:cNvSpPr/>
            <p:nvPr/>
          </p:nvSpPr>
          <p:spPr>
            <a:xfrm>
              <a:off x="2209046" y="3114779"/>
              <a:ext cx="4169528" cy="522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从题目中知道了哪些信息？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flipH="1">
            <a:off x="1676400" y="514350"/>
            <a:ext cx="1138238" cy="950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3429000" y="738188"/>
            <a:ext cx="833438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5203825" y="590550"/>
            <a:ext cx="1198563" cy="949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7048500" y="590550"/>
            <a:ext cx="1098550" cy="873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50" b="1" strike="noStrike" noProof="1">
              <a:solidFill>
                <a:srgbClr val="00B0F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81088" y="1962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标注 8"/>
          <p:cNvSpPr/>
          <p:nvPr/>
        </p:nvSpPr>
        <p:spPr>
          <a:xfrm>
            <a:off x="685800" y="2305050"/>
            <a:ext cx="2133600" cy="533400"/>
          </a:xfrm>
          <a:prstGeom prst="wedgeRoundRectCallout">
            <a:avLst>
              <a:gd name="adj1" fmla="val 26517"/>
              <a:gd name="adj2" fmla="val -1089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比的是速度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" grpId="0" bldLvl="0" animBg="1"/>
      <p:bldP spid="4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1206500" y="1765300"/>
            <a:ext cx="5710238" cy="874713"/>
            <a:chOff x="1935" y="5426"/>
            <a:chExt cx="8992" cy="1376"/>
          </a:xfrm>
        </p:grpSpPr>
        <p:sp>
          <p:nvSpPr>
            <p:cNvPr id="26626" name="文本框 1"/>
            <p:cNvSpPr txBox="1"/>
            <p:nvPr/>
          </p:nvSpPr>
          <p:spPr>
            <a:xfrm>
              <a:off x="1935" y="5708"/>
              <a:ext cx="8992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小明平均每小时走：</a:t>
              </a:r>
              <a:r>
                <a: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2</a:t>
              </a:r>
              <a:r>
                <a:rPr lang="zh-CN" altLang="en-US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÷</a:t>
              </a:r>
              <a:endParaRPr lang="zh-CN" altLang="en-US" sz="2800" b="1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grpSp>
          <p:nvGrpSpPr>
            <p:cNvPr id="26627" name="组合 37"/>
            <p:cNvGrpSpPr/>
            <p:nvPr/>
          </p:nvGrpSpPr>
          <p:grpSpPr>
            <a:xfrm>
              <a:off x="7940" y="5426"/>
              <a:ext cx="991" cy="1376"/>
              <a:chOff x="1540" y="1934"/>
              <a:chExt cx="991" cy="1376"/>
            </a:xfrm>
          </p:grpSpPr>
          <p:sp>
            <p:nvSpPr>
              <p:cNvPr id="26628" name="文本框 38"/>
              <p:cNvSpPr txBox="1"/>
              <p:nvPr/>
            </p:nvSpPr>
            <p:spPr>
              <a:xfrm>
                <a:off x="1540" y="193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6629" name="文本框 39"/>
              <p:cNvSpPr txBox="1"/>
              <p:nvPr/>
            </p:nvSpPr>
            <p:spPr>
              <a:xfrm>
                <a:off x="1544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1611" y="2597"/>
                <a:ext cx="397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31" name="组合 42"/>
          <p:cNvGrpSpPr/>
          <p:nvPr/>
        </p:nvGrpSpPr>
        <p:grpSpPr>
          <a:xfrm>
            <a:off x="504825" y="282575"/>
            <a:ext cx="8275638" cy="1428750"/>
            <a:chOff x="795" y="444"/>
            <a:chExt cx="13033" cy="2250"/>
          </a:xfrm>
        </p:grpSpPr>
        <p:pic>
          <p:nvPicPr>
            <p:cNvPr id="26632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4" y="795"/>
              <a:ext cx="1082" cy="8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文本框 1"/>
            <p:cNvSpPr txBox="1"/>
            <p:nvPr/>
          </p:nvSpPr>
          <p:spPr>
            <a:xfrm>
              <a:off x="1900" y="516"/>
              <a:ext cx="11928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小明    小时走了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2km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，小红     小时走了     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。</a:t>
              </a:r>
              <a:endPara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谁走得快些？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6634" name="组合 37"/>
            <p:cNvGrpSpPr/>
            <p:nvPr/>
          </p:nvGrpSpPr>
          <p:grpSpPr>
            <a:xfrm>
              <a:off x="3191" y="444"/>
              <a:ext cx="987" cy="1480"/>
              <a:chOff x="1448" y="1914"/>
              <a:chExt cx="987" cy="1480"/>
            </a:xfrm>
          </p:grpSpPr>
          <p:sp>
            <p:nvSpPr>
              <p:cNvPr id="26635" name="文本框 38"/>
              <p:cNvSpPr txBox="1"/>
              <p:nvPr/>
            </p:nvSpPr>
            <p:spPr>
              <a:xfrm>
                <a:off x="1453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6" name="文本框 39"/>
              <p:cNvSpPr txBox="1"/>
              <p:nvPr/>
            </p:nvSpPr>
            <p:spPr>
              <a:xfrm>
                <a:off x="1448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8" name="组合 37"/>
            <p:cNvGrpSpPr/>
            <p:nvPr/>
          </p:nvGrpSpPr>
          <p:grpSpPr>
            <a:xfrm>
              <a:off x="8675" y="443"/>
              <a:ext cx="987" cy="1480"/>
              <a:chOff x="1513" y="1914"/>
              <a:chExt cx="987" cy="1480"/>
            </a:xfrm>
          </p:grpSpPr>
          <p:sp>
            <p:nvSpPr>
              <p:cNvPr id="26639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 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0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12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665" y="2631"/>
                <a:ext cx="544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2" name="组合 37"/>
            <p:cNvGrpSpPr/>
            <p:nvPr/>
          </p:nvGrpSpPr>
          <p:grpSpPr>
            <a:xfrm>
              <a:off x="11669" y="443"/>
              <a:ext cx="987" cy="1480"/>
              <a:chOff x="1513" y="1914"/>
              <a:chExt cx="987" cy="1480"/>
            </a:xfrm>
          </p:grpSpPr>
          <p:sp>
            <p:nvSpPr>
              <p:cNvPr id="26643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4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6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13" y="2670"/>
                <a:ext cx="55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2259013" y="2930525"/>
            <a:ext cx="6153150" cy="1377950"/>
            <a:chOff x="169740" y="3144217"/>
            <a:chExt cx="6155039" cy="1377815"/>
          </a:xfrm>
        </p:grpSpPr>
        <p:sp>
          <p:nvSpPr>
            <p:cNvPr id="26647" name="圆角矩形标注 7"/>
            <p:cNvSpPr/>
            <p:nvPr/>
          </p:nvSpPr>
          <p:spPr>
            <a:xfrm>
              <a:off x="169740" y="3245807"/>
              <a:ext cx="4837597" cy="514300"/>
            </a:xfrm>
            <a:prstGeom prst="wedgeRoundRectCallout">
              <a:avLst>
                <a:gd name="adj1" fmla="val 56060"/>
                <a:gd name="adj2" fmla="val 42838"/>
                <a:gd name="adj3" fmla="val 16667"/>
              </a:avLst>
            </a:prstGeom>
            <a:noFill/>
            <a:ln w="2222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latinLnBrk="1"/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楷体" panose="02010609060101010101" charset="-122"/>
                </a:rPr>
                <a:t>怎么计算呢？ 画个图试试吧。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楷体" panose="02010609060101010101" charset="-122"/>
              </a:endParaRPr>
            </a:p>
          </p:txBody>
        </p:sp>
        <p:pic>
          <p:nvPicPr>
            <p:cNvPr id="26648" name="图片 24" descr="E:\新画人物图\女03 3拷贝.png女03 3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328299" y="3144217"/>
              <a:ext cx="996480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AutoShape 38"/>
          <p:cNvSpPr/>
          <p:nvPr/>
        </p:nvSpPr>
        <p:spPr>
          <a:xfrm rot="-5400000">
            <a:off x="2378075" y="1939925"/>
            <a:ext cx="142875" cy="3341688"/>
          </a:xfrm>
          <a:prstGeom prst="leftBrace">
            <a:avLst>
              <a:gd name="adj1" fmla="val 1251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Group 42"/>
          <p:cNvGrpSpPr/>
          <p:nvPr/>
        </p:nvGrpSpPr>
        <p:grpSpPr>
          <a:xfrm>
            <a:off x="790575" y="3371850"/>
            <a:ext cx="3340100" cy="80963"/>
            <a:chOff x="3696" y="2659"/>
            <a:chExt cx="2105" cy="51"/>
          </a:xfrm>
        </p:grpSpPr>
        <p:sp>
          <p:nvSpPr>
            <p:cNvPr id="28675" name="Line 37"/>
            <p:cNvSpPr/>
            <p:nvPr/>
          </p:nvSpPr>
          <p:spPr>
            <a:xfrm>
              <a:off x="3696" y="2704"/>
              <a:ext cx="210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8676" name="Line 39"/>
            <p:cNvSpPr/>
            <p:nvPr/>
          </p:nvSpPr>
          <p:spPr>
            <a:xfrm>
              <a:off x="3696" y="2665"/>
              <a:ext cx="0" cy="4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8677" name="Line 40"/>
            <p:cNvSpPr/>
            <p:nvPr/>
          </p:nvSpPr>
          <p:spPr>
            <a:xfrm>
              <a:off x="5801" y="2659"/>
              <a:ext cx="0" cy="4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9" name="AutoShape 43"/>
          <p:cNvSpPr/>
          <p:nvPr/>
        </p:nvSpPr>
        <p:spPr>
          <a:xfrm rot="5400000" flipV="1">
            <a:off x="1554163" y="2341563"/>
            <a:ext cx="168275" cy="1704975"/>
          </a:xfrm>
          <a:prstGeom prst="leftBrace">
            <a:avLst>
              <a:gd name="adj1" fmla="val 126557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133850" y="3443288"/>
            <a:ext cx="15541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4" name="Line 40"/>
          <p:cNvSpPr/>
          <p:nvPr/>
        </p:nvSpPr>
        <p:spPr>
          <a:xfrm>
            <a:off x="5694363" y="3381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AutoShape 43"/>
          <p:cNvSpPr/>
          <p:nvPr/>
        </p:nvSpPr>
        <p:spPr>
          <a:xfrm rot="5400000" flipV="1">
            <a:off x="3071813" y="-179387"/>
            <a:ext cx="247650" cy="4902200"/>
          </a:xfrm>
          <a:prstGeom prst="leftBrace">
            <a:avLst>
              <a:gd name="adj1" fmla="val 12518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latinLnBrk="1"/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32013" y="1657350"/>
            <a:ext cx="2289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1</a:t>
            </a:r>
            <a:r>
              <a:rPr lang="zh-CN" altLang="en-US" sz="2400" b="1" dirty="0">
                <a:latin typeface="Times New Roman" panose="02020603050405020304" pitchFamily="2" charset="0"/>
                <a:ea typeface="楷体" panose="02010609060101010101" charset="-122"/>
              </a:rPr>
              <a:t>小时走了？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km</a:t>
            </a:r>
            <a:endParaRPr lang="zh-CN" altLang="en-US" sz="2400" dirty="0"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37" name="Line 40"/>
          <p:cNvSpPr/>
          <p:nvPr/>
        </p:nvSpPr>
        <p:spPr>
          <a:xfrm>
            <a:off x="2495550" y="3363913"/>
            <a:ext cx="0" cy="7143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9388" y="3579813"/>
            <a:ext cx="2466975" cy="812800"/>
            <a:chOff x="3061" y="6717"/>
            <a:chExt cx="3886" cy="1279"/>
          </a:xfrm>
        </p:grpSpPr>
        <p:sp>
          <p:nvSpPr>
            <p:cNvPr id="28685" name="Text Box 50"/>
            <p:cNvSpPr txBox="1"/>
            <p:nvPr/>
          </p:nvSpPr>
          <p:spPr>
            <a:xfrm>
              <a:off x="3446" y="6994"/>
              <a:ext cx="350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atinLnBrk="1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2" charset="0"/>
                  <a:ea typeface="楷体" panose="02010609060101010101" charset="-122"/>
                </a:rPr>
                <a:t>小时走了</a:t>
              </a:r>
              <a:r>
                <a:rPr lang="en-US" altLang="zh-CN" sz="2400" b="1">
                  <a:latin typeface="Times New Roman" panose="02020603050405020304" pitchFamily="2" charset="0"/>
                  <a:ea typeface="楷体" panose="02010609060101010101" charset="-122"/>
                </a:rPr>
                <a:t>2km</a:t>
              </a:r>
              <a:endParaRPr lang="en-US" altLang="zh-CN" sz="2400" b="1">
                <a:latin typeface="Times New Roman" panose="02020603050405020304" pitchFamily="2" charset="0"/>
                <a:ea typeface="楷体" panose="02010609060101010101" charset="-122"/>
              </a:endParaRPr>
            </a:p>
          </p:txBody>
        </p:sp>
        <p:grpSp>
          <p:nvGrpSpPr>
            <p:cNvPr id="28686" name="组合 37"/>
            <p:cNvGrpSpPr/>
            <p:nvPr/>
          </p:nvGrpSpPr>
          <p:grpSpPr>
            <a:xfrm>
              <a:off x="3061" y="6717"/>
              <a:ext cx="987" cy="1279"/>
              <a:chOff x="1448" y="2018"/>
              <a:chExt cx="987" cy="1279"/>
            </a:xfrm>
          </p:grpSpPr>
          <p:sp>
            <p:nvSpPr>
              <p:cNvPr id="28687" name="文本框 38"/>
              <p:cNvSpPr txBox="1"/>
              <p:nvPr/>
            </p:nvSpPr>
            <p:spPr>
              <a:xfrm>
                <a:off x="1453" y="2018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8" name="文本框 39"/>
              <p:cNvSpPr txBox="1"/>
              <p:nvPr/>
            </p:nvSpPr>
            <p:spPr>
              <a:xfrm>
                <a:off x="1448" y="2572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690" name="组合 14"/>
          <p:cNvGrpSpPr/>
          <p:nvPr/>
        </p:nvGrpSpPr>
        <p:grpSpPr>
          <a:xfrm>
            <a:off x="485775" y="403225"/>
            <a:ext cx="5710238" cy="874713"/>
            <a:chOff x="1935" y="5426"/>
            <a:chExt cx="8992" cy="1376"/>
          </a:xfrm>
        </p:grpSpPr>
        <p:sp>
          <p:nvSpPr>
            <p:cNvPr id="28691" name="文本框 1"/>
            <p:cNvSpPr txBox="1"/>
            <p:nvPr/>
          </p:nvSpPr>
          <p:spPr>
            <a:xfrm>
              <a:off x="1935" y="5708"/>
              <a:ext cx="8992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小明平均每小时走：</a:t>
              </a:r>
              <a:r>
                <a: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2</a:t>
              </a:r>
              <a:r>
                <a:rPr lang="zh-CN" altLang="en-US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÷</a:t>
              </a:r>
              <a:endParaRPr lang="zh-CN" altLang="en-US" sz="2800" b="1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grpSp>
          <p:nvGrpSpPr>
            <p:cNvPr id="28692" name="组合 37"/>
            <p:cNvGrpSpPr/>
            <p:nvPr/>
          </p:nvGrpSpPr>
          <p:grpSpPr>
            <a:xfrm>
              <a:off x="7940" y="5426"/>
              <a:ext cx="991" cy="1376"/>
              <a:chOff x="1540" y="1934"/>
              <a:chExt cx="991" cy="1376"/>
            </a:xfrm>
          </p:grpSpPr>
          <p:sp>
            <p:nvSpPr>
              <p:cNvPr id="28693" name="文本框 38"/>
              <p:cNvSpPr txBox="1"/>
              <p:nvPr/>
            </p:nvSpPr>
            <p:spPr>
              <a:xfrm>
                <a:off x="1540" y="193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8694" name="文本框 39"/>
              <p:cNvSpPr txBox="1"/>
              <p:nvPr/>
            </p:nvSpPr>
            <p:spPr>
              <a:xfrm>
                <a:off x="1544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1611" y="2597"/>
                <a:ext cx="397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595313" y="2392363"/>
            <a:ext cx="2468562" cy="812800"/>
            <a:chOff x="3061" y="6717"/>
            <a:chExt cx="3886" cy="1279"/>
          </a:xfrm>
        </p:grpSpPr>
        <p:sp>
          <p:nvSpPr>
            <p:cNvPr id="28697" name="Text Box 50"/>
            <p:cNvSpPr txBox="1"/>
            <p:nvPr/>
          </p:nvSpPr>
          <p:spPr>
            <a:xfrm>
              <a:off x="3446" y="6994"/>
              <a:ext cx="350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atinLnBrk="1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2" charset="0"/>
                  <a:ea typeface="楷体" panose="02010609060101010101" charset="-122"/>
                </a:rPr>
                <a:t>小时走了？</a:t>
              </a:r>
              <a:r>
                <a:rPr lang="en-US" altLang="zh-CN" sz="2400" b="1">
                  <a:latin typeface="Times New Roman" panose="02020603050405020304" pitchFamily="2" charset="0"/>
                  <a:ea typeface="楷体" panose="02010609060101010101" charset="-122"/>
                </a:rPr>
                <a:t>km</a:t>
              </a:r>
              <a:endParaRPr lang="en-US" altLang="zh-CN" sz="2400" b="1">
                <a:latin typeface="Times New Roman" panose="02020603050405020304" pitchFamily="2" charset="0"/>
                <a:ea typeface="楷体" panose="02010609060101010101" charset="-122"/>
              </a:endParaRPr>
            </a:p>
          </p:txBody>
        </p:sp>
        <p:grpSp>
          <p:nvGrpSpPr>
            <p:cNvPr id="28698" name="组合 4"/>
            <p:cNvGrpSpPr/>
            <p:nvPr/>
          </p:nvGrpSpPr>
          <p:grpSpPr>
            <a:xfrm>
              <a:off x="3061" y="6717"/>
              <a:ext cx="987" cy="1279"/>
              <a:chOff x="1448" y="2018"/>
              <a:chExt cx="987" cy="1279"/>
            </a:xfrm>
          </p:grpSpPr>
          <p:sp>
            <p:nvSpPr>
              <p:cNvPr id="28699" name="文本框 5"/>
              <p:cNvSpPr txBox="1"/>
              <p:nvPr/>
            </p:nvSpPr>
            <p:spPr>
              <a:xfrm>
                <a:off x="1453" y="2018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00" name="文本框 6"/>
              <p:cNvSpPr txBox="1"/>
              <p:nvPr/>
            </p:nvSpPr>
            <p:spPr>
              <a:xfrm>
                <a:off x="1448" y="2572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02" name="文本框 5"/>
          <p:cNvSpPr txBox="1"/>
          <p:nvPr/>
        </p:nvSpPr>
        <p:spPr>
          <a:xfrm>
            <a:off x="5884863" y="1666875"/>
            <a:ext cx="3173412" cy="28892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先求  小时走的路程</a:t>
            </a:r>
            <a:r>
              <a:rPr lang="en-US" altLang="zh-CN" sz="2800" b="1" dirty="0">
                <a:latin typeface="Times New Roman" panose="02020603050405020304" pitchFamily="2" charset="0"/>
                <a:ea typeface="楷体" panose="02010609060101010101" charset="-122"/>
              </a:rPr>
              <a:t>,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也就是求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2km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的    </a:t>
            </a:r>
            <a:r>
              <a:rPr lang="en-US" altLang="zh-CN" sz="2800" b="1" dirty="0">
                <a:latin typeface="Times New Roman" panose="02020603050405020304" pitchFamily="2" charset="0"/>
                <a:ea typeface="楷体" panose="02010609060101010101" charset="-122"/>
              </a:rPr>
              <a:t>,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即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2× </a:t>
            </a:r>
            <a:r>
              <a:rPr lang="en-US" altLang="zh-CN" sz="2800" b="1" dirty="0">
                <a:latin typeface="Times New Roman" panose="02020603050405020304" pitchFamily="2" charset="0"/>
                <a:ea typeface="楷体" panose="02010609060101010101" charset="-122"/>
              </a:rPr>
              <a:t> 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。再求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3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个    小时走的路程，即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2</a:t>
            </a:r>
            <a:r>
              <a:rPr lang="en-US" altLang="zh-CN" sz="2800" b="1" dirty="0">
                <a:latin typeface="Times New Roman" panose="02020603050405020304" pitchFamily="2" charset="0"/>
                <a:ea typeface="楷体" panose="02010609060101010101" charset="-122"/>
              </a:rPr>
              <a:t>×  ×</a:t>
            </a:r>
            <a:r>
              <a:rPr lang="en-US" altLang="zh-CN" sz="2400" b="1" dirty="0">
                <a:latin typeface="Times New Roman" panose="02020603050405020304" pitchFamily="2" charset="0"/>
                <a:ea typeface="楷体" panose="02010609060101010101" charset="-122"/>
              </a:rPr>
              <a:t>3</a:t>
            </a:r>
            <a:r>
              <a:rPr lang="zh-CN" altLang="en-US" sz="2800" b="1" dirty="0">
                <a:latin typeface="Times New Roman" panose="02020603050405020304" pitchFamily="2" charset="0"/>
                <a:ea typeface="楷体" panose="02010609060101010101" charset="-122"/>
              </a:rPr>
              <a:t>。</a:t>
            </a:r>
            <a:endParaRPr lang="zh-CN" altLang="en-US" sz="2800" b="1">
              <a:latin typeface="Times New Roman" panose="02020603050405020304" pitchFamily="2" charset="0"/>
              <a:ea typeface="楷体" panose="02010609060101010101" charset="-122"/>
            </a:endParaRPr>
          </a:p>
        </p:txBody>
      </p:sp>
      <p:sp>
        <p:nvSpPr>
          <p:cNvPr id="16395" name="TextBox 15"/>
          <p:cNvSpPr txBox="1"/>
          <p:nvPr/>
        </p:nvSpPr>
        <p:spPr>
          <a:xfrm>
            <a:off x="6408738" y="1638300"/>
            <a:ext cx="720725" cy="71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 u="sng" dirty="0">
                <a:latin typeface="Times New Roman" panose="02020603050405020304" pitchFamily="2" charset="0"/>
                <a:ea typeface="黑体" panose="02010609060101010101" pitchFamily="2" charset="-122"/>
              </a:rPr>
              <a:t>1</a:t>
            </a:r>
            <a:endParaRPr lang="en-US" altLang="zh-CN" sz="2400" b="1" u="sng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ea typeface="黑体" panose="02010609060101010101" pitchFamily="2" charset="-122"/>
              </a:rPr>
              <a:t>3</a:t>
            </a:r>
            <a:endParaRPr lang="en-US" altLang="zh-CN" sz="24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6396" name="TextBox 15"/>
          <p:cNvSpPr txBox="1"/>
          <p:nvPr/>
        </p:nvSpPr>
        <p:spPr>
          <a:xfrm>
            <a:off x="7443788" y="2660650"/>
            <a:ext cx="471487" cy="792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400" b="1" u="sng" dirty="0">
                <a:latin typeface="Times New Roman" panose="02020603050405020304" pitchFamily="2" charset="0"/>
                <a:ea typeface="黑体" panose="02010609060101010101" pitchFamily="2" charset="-122"/>
              </a:rPr>
              <a:t>1</a:t>
            </a:r>
            <a:endParaRPr lang="en-US" altLang="zh-CN" sz="2400" b="1" u="sng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ea typeface="黑体" panose="02010609060101010101" pitchFamily="2" charset="-122"/>
              </a:rPr>
              <a:t>2</a:t>
            </a:r>
            <a:endParaRPr lang="en-US" altLang="zh-CN" sz="24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6397" name="TextBox 15"/>
          <p:cNvSpPr txBox="1"/>
          <p:nvPr/>
        </p:nvSpPr>
        <p:spPr>
          <a:xfrm>
            <a:off x="6318250" y="3294063"/>
            <a:ext cx="720725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 u="sng" dirty="0">
                <a:latin typeface="Times New Roman" panose="02020603050405020304" pitchFamily="2" charset="0"/>
                <a:ea typeface="黑体" panose="02010609060101010101" pitchFamily="2" charset="-122"/>
              </a:rPr>
              <a:t>1</a:t>
            </a:r>
            <a:endParaRPr lang="en-US" altLang="zh-CN" sz="2400" b="1" u="sng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ea typeface="黑体" panose="02010609060101010101" pitchFamily="2" charset="-122"/>
              </a:rPr>
              <a:t>3</a:t>
            </a:r>
            <a:endParaRPr lang="en-US" altLang="zh-CN" sz="24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6398" name="TextBox 15"/>
          <p:cNvSpPr txBox="1"/>
          <p:nvPr/>
        </p:nvSpPr>
        <p:spPr>
          <a:xfrm>
            <a:off x="6122988" y="2678113"/>
            <a:ext cx="720725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 u="sng" dirty="0">
                <a:latin typeface="Times New Roman" panose="02020603050405020304" pitchFamily="2" charset="0"/>
                <a:ea typeface="黑体" panose="02010609060101010101" pitchFamily="2" charset="-122"/>
              </a:rPr>
              <a:t>1</a:t>
            </a:r>
            <a:endParaRPr lang="en-US" altLang="zh-CN" sz="2400" b="1" u="sng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ea typeface="黑体" panose="02010609060101010101" pitchFamily="2" charset="-122"/>
              </a:rPr>
              <a:t>2</a:t>
            </a:r>
            <a:endParaRPr lang="en-US" altLang="zh-CN" sz="24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6412" name="TextBox 15"/>
          <p:cNvSpPr txBox="1"/>
          <p:nvPr/>
        </p:nvSpPr>
        <p:spPr>
          <a:xfrm>
            <a:off x="7391400" y="3867150"/>
            <a:ext cx="47307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400" b="1" u="sng" dirty="0">
                <a:latin typeface="Times New Roman" panose="02020603050405020304" pitchFamily="2" charset="0"/>
                <a:ea typeface="黑体" panose="02010609060101010101" pitchFamily="2" charset="-122"/>
              </a:rPr>
              <a:t>1</a:t>
            </a:r>
            <a:endParaRPr lang="en-US" altLang="zh-CN" sz="2400" b="1" u="sng" dirty="0"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ea typeface="黑体" panose="02010609060101010101" pitchFamily="2" charset="-122"/>
              </a:rPr>
              <a:t>2</a:t>
            </a:r>
            <a:endParaRPr lang="en-US" altLang="zh-CN" sz="24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aphicFrame>
        <p:nvGraphicFramePr>
          <p:cNvPr id="7177" name="对象 7176"/>
          <p:cNvGraphicFramePr>
            <a:graphicFrameLocks noChangeAspect="1"/>
          </p:cNvGraphicFramePr>
          <p:nvPr/>
        </p:nvGraphicFramePr>
        <p:xfrm>
          <a:off x="4675188" y="417513"/>
          <a:ext cx="14652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60400" imgH="393700" progId="Equation.DSMT4">
                  <p:embed/>
                </p:oleObj>
              </mc:Choice>
              <mc:Fallback>
                <p:oleObj name="" r:id="rId1" imgW="6604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5188" y="417513"/>
                        <a:ext cx="1465262" cy="874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对象 94"/>
          <p:cNvGraphicFramePr>
            <a:graphicFrameLocks noChangeAspect="1"/>
          </p:cNvGraphicFramePr>
          <p:nvPr/>
        </p:nvGraphicFramePr>
        <p:xfrm>
          <a:off x="7077075" y="669925"/>
          <a:ext cx="11953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558800" imgH="203200" progId="Equation.DSMT4">
                  <p:embed/>
                </p:oleObj>
              </mc:Choice>
              <mc:Fallback>
                <p:oleObj name="" r:id="rId3" imgW="558800" imgH="2032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7075" y="669925"/>
                        <a:ext cx="1195388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2" name="组合 7181"/>
          <p:cNvGrpSpPr/>
          <p:nvPr/>
        </p:nvGrpSpPr>
        <p:grpSpPr>
          <a:xfrm>
            <a:off x="6130925" y="323850"/>
            <a:ext cx="1057275" cy="1195388"/>
            <a:chOff x="6319815" y="1716094"/>
            <a:chExt cx="880539" cy="997705"/>
          </a:xfrm>
        </p:grpSpPr>
        <p:grpSp>
          <p:nvGrpSpPr>
            <p:cNvPr id="28711" name="组合 7180"/>
            <p:cNvGrpSpPr/>
            <p:nvPr/>
          </p:nvGrpSpPr>
          <p:grpSpPr>
            <a:xfrm>
              <a:off x="6319815" y="1716094"/>
              <a:ext cx="860425" cy="827081"/>
              <a:chOff x="6319815" y="1716094"/>
              <a:chExt cx="860425" cy="827081"/>
            </a:xfrm>
          </p:grpSpPr>
          <p:graphicFrame>
            <p:nvGraphicFramePr>
              <p:cNvPr id="28712" name="对象 93"/>
              <p:cNvGraphicFramePr>
                <a:graphicFrameLocks noChangeAspect="1"/>
              </p:cNvGraphicFramePr>
              <p:nvPr/>
            </p:nvGraphicFramePr>
            <p:xfrm>
              <a:off x="6319815" y="1822450"/>
              <a:ext cx="860425" cy="720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5" imgW="469900" imgH="393700" progId="Equation.DSMT4">
                      <p:embed/>
                    </p:oleObj>
                  </mc:Choice>
                  <mc:Fallback>
                    <p:oleObj name="" r:id="rId5" imgW="469900" imgH="393700" progId="Equation.DSMT4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319815" y="1822450"/>
                            <a:ext cx="860425" cy="7207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179" name="直接连接符 7178"/>
              <p:cNvCxnSpPr/>
              <p:nvPr/>
            </p:nvCxnSpPr>
            <p:spPr>
              <a:xfrm>
                <a:off x="6511118" y="2011240"/>
                <a:ext cx="299486" cy="298636"/>
              </a:xfrm>
              <a:prstGeom prst="line">
                <a:avLst/>
              </a:prstGeom>
              <a:ln w="25400">
                <a:solidFill>
                  <a:srgbClr val="FF1B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6961623" y="2264295"/>
                <a:ext cx="192890" cy="217373"/>
              </a:xfrm>
              <a:prstGeom prst="line">
                <a:avLst/>
              </a:prstGeom>
              <a:ln w="25400">
                <a:solidFill>
                  <a:srgbClr val="FF1B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15" name="矩形 7179"/>
              <p:cNvSpPr/>
              <p:nvPr/>
            </p:nvSpPr>
            <p:spPr>
              <a:xfrm>
                <a:off x="6572400" y="1716094"/>
                <a:ext cx="287258" cy="2811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1600" b="1" dirty="0">
                    <a:latin typeface="Times New Roman" panose="02020603050405020304" pitchFamily="2" charset="0"/>
                    <a:ea typeface="宋体" panose="02010600030101010101" pitchFamily="2" charset="-122"/>
                  </a:rPr>
                  <a:t>1</a:t>
                </a:r>
                <a:endParaRPr lang="en-US" altLang="zh-CN" sz="1600" b="1" dirty="0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716" name="矩形 99"/>
            <p:cNvSpPr/>
            <p:nvPr/>
          </p:nvSpPr>
          <p:spPr>
            <a:xfrm>
              <a:off x="6913096" y="2432623"/>
              <a:ext cx="287258" cy="2811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6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1</a:t>
              </a:r>
              <a:endParaRPr lang="en-US" altLang="zh-CN" sz="1600" b="1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6" grpId="0"/>
      <p:bldP spid="35" grpId="0" bldLvl="0" animBg="1"/>
      <p:bldP spid="29" grpId="0" bldLvl="0" animBg="1"/>
      <p:bldP spid="8202" grpId="0" bldLvl="0" animBg="1"/>
      <p:bldP spid="16395" grpId="0"/>
      <p:bldP spid="16396" grpId="0"/>
      <p:bldP spid="16397" grpId="0"/>
      <p:bldP spid="16398" grpId="0"/>
      <p:bldP spid="16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1062038" y="2520950"/>
            <a:ext cx="5710237" cy="876300"/>
            <a:chOff x="1897" y="6519"/>
            <a:chExt cx="8992" cy="1380"/>
          </a:xfrm>
        </p:grpSpPr>
        <p:sp>
          <p:nvSpPr>
            <p:cNvPr id="29698" name="文本框 2"/>
            <p:cNvSpPr txBox="1"/>
            <p:nvPr/>
          </p:nvSpPr>
          <p:spPr>
            <a:xfrm>
              <a:off x="1897" y="6860"/>
              <a:ext cx="899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latin typeface="Times New Roman" panose="02020603050405020304" pitchFamily="2" charset="0"/>
                  <a:ea typeface="黑体" panose="02010609060101010101" pitchFamily="2" charset="-122"/>
                </a:rPr>
                <a:t>小红平均每小时走：    ÷</a:t>
              </a:r>
              <a:endParaRPr lang="zh-CN" altLang="en-US" sz="2800" b="1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grpSp>
          <p:nvGrpSpPr>
            <p:cNvPr id="29699" name="组合 37"/>
            <p:cNvGrpSpPr/>
            <p:nvPr/>
          </p:nvGrpSpPr>
          <p:grpSpPr>
            <a:xfrm>
              <a:off x="7017" y="6519"/>
              <a:ext cx="990" cy="1374"/>
              <a:chOff x="1519" y="1939"/>
              <a:chExt cx="990" cy="1374"/>
            </a:xfrm>
          </p:grpSpPr>
          <p:sp>
            <p:nvSpPr>
              <p:cNvPr id="29700" name="文本框 38"/>
              <p:cNvSpPr txBox="1"/>
              <p:nvPr/>
            </p:nvSpPr>
            <p:spPr>
              <a:xfrm>
                <a:off x="1528" y="1939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01" name="文本框 39"/>
              <p:cNvSpPr txBox="1"/>
              <p:nvPr/>
            </p:nvSpPr>
            <p:spPr>
              <a:xfrm>
                <a:off x="1519" y="2491"/>
                <a:ext cx="57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6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V="1">
                <a:off x="1611" y="2597"/>
                <a:ext cx="397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3" name="组合 37"/>
            <p:cNvGrpSpPr/>
            <p:nvPr/>
          </p:nvGrpSpPr>
          <p:grpSpPr>
            <a:xfrm>
              <a:off x="8252" y="6523"/>
              <a:ext cx="1164" cy="1376"/>
              <a:chOff x="1544" y="1934"/>
              <a:chExt cx="1164" cy="1376"/>
            </a:xfrm>
          </p:grpSpPr>
          <p:sp>
            <p:nvSpPr>
              <p:cNvPr id="29704" name="文本框 38"/>
              <p:cNvSpPr txBox="1"/>
              <p:nvPr/>
            </p:nvSpPr>
            <p:spPr>
              <a:xfrm>
                <a:off x="1727" y="193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9705" name="文本框 39"/>
              <p:cNvSpPr txBox="1"/>
              <p:nvPr/>
            </p:nvSpPr>
            <p:spPr>
              <a:xfrm>
                <a:off x="1544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黑体" panose="02010609060101010101" pitchFamily="2" charset="-122"/>
                  </a:rPr>
                  <a:t>12</a:t>
                </a:r>
                <a:endParaRPr lang="en-US" altLang="zh-CN" sz="2800" b="1">
                  <a:latin typeface="Times New Roman" panose="02020603050405020304" pitchFamily="2" charset="0"/>
                  <a:ea typeface="黑体" panose="0201060906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1677" y="2597"/>
                <a:ext cx="623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707" name="组合 42"/>
          <p:cNvGrpSpPr/>
          <p:nvPr/>
        </p:nvGrpSpPr>
        <p:grpSpPr>
          <a:xfrm>
            <a:off x="433388" y="265113"/>
            <a:ext cx="8275637" cy="1428750"/>
            <a:chOff x="795" y="444"/>
            <a:chExt cx="13033" cy="2250"/>
          </a:xfrm>
        </p:grpSpPr>
        <p:pic>
          <p:nvPicPr>
            <p:cNvPr id="29708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5" y="795"/>
              <a:ext cx="1082" cy="8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9" name="文本框 1"/>
            <p:cNvSpPr txBox="1"/>
            <p:nvPr/>
          </p:nvSpPr>
          <p:spPr>
            <a:xfrm>
              <a:off x="1900" y="516"/>
              <a:ext cx="11928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小明    小时走了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2km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，小红     小时走了     </a:t>
              </a:r>
              <a:r>
                <a:rPr lang="en-US" altLang="zh-CN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km</a:t>
              </a:r>
              <a:r>
                <a:rPr lang="zh-CN" altLang="en-US" sz="28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。</a:t>
              </a:r>
              <a:endPara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谁走得快些？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9710" name="组合 37"/>
            <p:cNvGrpSpPr/>
            <p:nvPr/>
          </p:nvGrpSpPr>
          <p:grpSpPr>
            <a:xfrm>
              <a:off x="3191" y="444"/>
              <a:ext cx="987" cy="1480"/>
              <a:chOff x="1448" y="1914"/>
              <a:chExt cx="987" cy="1480"/>
            </a:xfrm>
          </p:grpSpPr>
          <p:sp>
            <p:nvSpPr>
              <p:cNvPr id="29711" name="文本框 38"/>
              <p:cNvSpPr txBox="1"/>
              <p:nvPr/>
            </p:nvSpPr>
            <p:spPr>
              <a:xfrm>
                <a:off x="1453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2" name="文本框 39"/>
              <p:cNvSpPr txBox="1"/>
              <p:nvPr/>
            </p:nvSpPr>
            <p:spPr>
              <a:xfrm>
                <a:off x="1448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1513" y="2631"/>
                <a:ext cx="455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14" name="组合 37"/>
            <p:cNvGrpSpPr/>
            <p:nvPr/>
          </p:nvGrpSpPr>
          <p:grpSpPr>
            <a:xfrm>
              <a:off x="8676" y="444"/>
              <a:ext cx="987" cy="1480"/>
              <a:chOff x="1513" y="1914"/>
              <a:chExt cx="987" cy="1480"/>
            </a:xfrm>
          </p:grpSpPr>
          <p:sp>
            <p:nvSpPr>
              <p:cNvPr id="29715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 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6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12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665" y="2631"/>
                <a:ext cx="544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18" name="组合 37"/>
            <p:cNvGrpSpPr/>
            <p:nvPr/>
          </p:nvGrpSpPr>
          <p:grpSpPr>
            <a:xfrm>
              <a:off x="11669" y="444"/>
              <a:ext cx="988" cy="1480"/>
              <a:chOff x="1513" y="1914"/>
              <a:chExt cx="987" cy="1480"/>
            </a:xfrm>
          </p:grpSpPr>
          <p:sp>
            <p:nvSpPr>
              <p:cNvPr id="29719" name="文本框 38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20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2" charset="0"/>
                    <a:ea typeface="宋体" panose="02010600030101010101" pitchFamily="2" charset="-122"/>
                  </a:rPr>
                  <a:t>6</a:t>
                </a:r>
                <a:endPara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13" y="2670"/>
                <a:ext cx="55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104900" y="1576388"/>
            <a:ext cx="6945313" cy="977900"/>
            <a:chOff x="1758950" y="1748154"/>
            <a:chExt cx="6946265" cy="977900"/>
          </a:xfrm>
        </p:grpSpPr>
        <p:grpSp>
          <p:nvGrpSpPr>
            <p:cNvPr id="29723" name="组合 8"/>
            <p:cNvGrpSpPr/>
            <p:nvPr/>
          </p:nvGrpSpPr>
          <p:grpSpPr>
            <a:xfrm>
              <a:off x="1758950" y="1760853"/>
              <a:ext cx="5837238" cy="941705"/>
              <a:chOff x="1759497" y="1761522"/>
              <a:chExt cx="5836840" cy="940758"/>
            </a:xfrm>
          </p:grpSpPr>
          <p:sp>
            <p:nvSpPr>
              <p:cNvPr id="29724" name="Rectangle 3"/>
              <p:cNvSpPr txBox="1"/>
              <p:nvPr/>
            </p:nvSpPr>
            <p:spPr>
              <a:xfrm>
                <a:off x="1759497" y="1922969"/>
                <a:ext cx="5836840" cy="521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latinLnBrk="1"/>
                <a:r>
                  <a:rPr lang="zh-CN" altLang="en-US" sz="2800" b="1" dirty="0">
                    <a:solidFill>
                      <a:srgbClr val="0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小明平均每小时走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2" charset="0"/>
                    <a:ea typeface="宋体" panose="02010600030101010101" pitchFamily="2" charset="-122"/>
                  </a:rPr>
                  <a:t>：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29725" name="对象 1"/>
              <p:cNvGraphicFramePr>
                <a:graphicFrameLocks noChangeAspect="1"/>
              </p:cNvGraphicFramePr>
              <p:nvPr/>
            </p:nvGraphicFramePr>
            <p:xfrm>
              <a:off x="4923486" y="1761522"/>
              <a:ext cx="849572" cy="9407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2" imgW="355600" imgH="393065" progId="Equation.DSMT4">
                      <p:embed/>
                    </p:oleObj>
                  </mc:Choice>
                  <mc:Fallback>
                    <p:oleObj name="" r:id="rId2" imgW="355600" imgH="393065" progId="Equation.DSMT4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923486" y="1761522"/>
                            <a:ext cx="849572" cy="94075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726" name="对象 11"/>
            <p:cNvGraphicFramePr>
              <a:graphicFrameLocks noChangeAspect="1"/>
            </p:cNvGraphicFramePr>
            <p:nvPr/>
          </p:nvGraphicFramePr>
          <p:xfrm>
            <a:off x="5696585" y="1748154"/>
            <a:ext cx="163703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4" imgW="660400" imgH="393700" progId="Equation.DSMT4">
                    <p:embed/>
                  </p:oleObj>
                </mc:Choice>
                <mc:Fallback>
                  <p:oleObj name="" r:id="rId4" imgW="660400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96585" y="1748154"/>
                          <a:ext cx="1637030" cy="977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27" name="对象 12"/>
            <p:cNvGraphicFramePr>
              <a:graphicFrameLocks noChangeAspect="1"/>
            </p:cNvGraphicFramePr>
            <p:nvPr/>
          </p:nvGraphicFramePr>
          <p:xfrm>
            <a:off x="7308850" y="1997709"/>
            <a:ext cx="1396365" cy="506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6" imgW="558800" imgH="203200" progId="Equation.DSMT4">
                    <p:embed/>
                  </p:oleObj>
                </mc:Choice>
                <mc:Fallback>
                  <p:oleObj name="" r:id="rId6" imgW="558800" imgH="2032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08850" y="1997709"/>
                          <a:ext cx="1396365" cy="5067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74" name="对象 16"/>
          <p:cNvGraphicFramePr>
            <a:graphicFrameLocks noChangeAspect="1"/>
          </p:cNvGraphicFramePr>
          <p:nvPr/>
        </p:nvGraphicFramePr>
        <p:xfrm>
          <a:off x="5578475" y="2520950"/>
          <a:ext cx="25368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8" imgW="1104900" imgH="393700" progId="Equation.DSMT4">
                  <p:embed/>
                </p:oleObj>
              </mc:Choice>
              <mc:Fallback>
                <p:oleObj name="" r:id="rId8" imgW="11049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8475" y="2520950"/>
                        <a:ext cx="2536825" cy="906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5097463" y="3462338"/>
            <a:ext cx="3305175" cy="1008062"/>
            <a:chOff x="4568826" y="3206751"/>
            <a:chExt cx="3304540" cy="1006512"/>
          </a:xfrm>
        </p:grpSpPr>
        <p:grpSp>
          <p:nvGrpSpPr>
            <p:cNvPr id="29730" name="组合 20"/>
            <p:cNvGrpSpPr/>
            <p:nvPr/>
          </p:nvGrpSpPr>
          <p:grpSpPr>
            <a:xfrm>
              <a:off x="4568826" y="3531677"/>
              <a:ext cx="3304540" cy="681586"/>
              <a:chOff x="4224335" y="3638968"/>
              <a:chExt cx="3304322" cy="681460"/>
            </a:xfrm>
          </p:grpSpPr>
          <p:sp>
            <p:nvSpPr>
              <p:cNvPr id="29731" name="圆角矩形标注 7"/>
              <p:cNvSpPr/>
              <p:nvPr/>
            </p:nvSpPr>
            <p:spPr>
              <a:xfrm>
                <a:off x="4224335" y="3638968"/>
                <a:ext cx="3304322" cy="681460"/>
              </a:xfrm>
              <a:prstGeom prst="wedgeRoundRectCallout">
                <a:avLst>
                  <a:gd name="adj1" fmla="val 45292"/>
                  <a:gd name="adj2" fmla="val -38241"/>
                  <a:gd name="adj3" fmla="val 16667"/>
                </a:avLst>
              </a:prstGeom>
              <a:noFill/>
              <a:ln w="1905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latinLnBrk="1"/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2" charset="0"/>
                    <a:ea typeface="楷体" panose="02010609060101010101" charset="-122"/>
                  </a:rPr>
                  <a:t>为什么写成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2" charset="0"/>
                    <a:ea typeface="楷体" panose="02010609060101010101" charset="-122"/>
                  </a:rPr>
                  <a:t>“          ”？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楷体" panose="02010609060101010101" charset="-122"/>
                </a:endParaRPr>
              </a:p>
            </p:txBody>
          </p:sp>
          <p:graphicFrame>
            <p:nvGraphicFramePr>
              <p:cNvPr id="29732" name="对象 87"/>
              <p:cNvGraphicFramePr>
                <a:graphicFrameLocks noChangeAspect="1"/>
              </p:cNvGraphicFramePr>
              <p:nvPr/>
            </p:nvGraphicFramePr>
            <p:xfrm>
              <a:off x="6286679" y="3638968"/>
              <a:ext cx="528285" cy="6808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" r:id="rId10" imgW="304800" imgH="393065" progId="Equation.DSMT4">
                      <p:embed/>
                    </p:oleObj>
                  </mc:Choice>
                  <mc:Fallback>
                    <p:oleObj name="" r:id="rId10" imgW="304800" imgH="393065" progId="Equation.DSMT4">
                      <p:embed/>
                      <p:pic>
                        <p:nvPicPr>
                          <p:cNvPr id="0" name="图片 3082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286679" y="3638968"/>
                            <a:ext cx="528285" cy="6808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5" name="直接箭头连接符 24"/>
            <p:cNvCxnSpPr/>
            <p:nvPr/>
          </p:nvCxnSpPr>
          <p:spPr>
            <a:xfrm flipV="1">
              <a:off x="6084889" y="3206751"/>
              <a:ext cx="0" cy="25543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3"/>
          <p:cNvSpPr txBox="1"/>
          <p:nvPr/>
        </p:nvSpPr>
        <p:spPr>
          <a:xfrm>
            <a:off x="1104900" y="3787775"/>
            <a:ext cx="33353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所以小明走得快些。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784225" y="874713"/>
            <a:ext cx="6326188" cy="1379537"/>
            <a:chOff x="1234" y="1377"/>
            <a:chExt cx="9963" cy="2173"/>
          </a:xfrm>
        </p:grpSpPr>
        <p:pic>
          <p:nvPicPr>
            <p:cNvPr id="30722" name="图片 32" descr="E:\新画人物图\熊03 拷贝.png熊03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33" y="1377"/>
              <a:ext cx="1597" cy="20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23" name="组合 13"/>
            <p:cNvGrpSpPr/>
            <p:nvPr/>
          </p:nvGrpSpPr>
          <p:grpSpPr>
            <a:xfrm>
              <a:off x="3222" y="1459"/>
              <a:ext cx="7975" cy="2089"/>
              <a:chOff x="5840" y="-563"/>
              <a:chExt cx="7976" cy="2089"/>
            </a:xfrm>
          </p:grpSpPr>
          <p:sp>
            <p:nvSpPr>
              <p:cNvPr id="30724" name="文本框 1"/>
              <p:cNvSpPr txBox="1"/>
              <p:nvPr/>
            </p:nvSpPr>
            <p:spPr>
              <a:xfrm>
                <a:off x="5840" y="-446"/>
                <a:ext cx="7976" cy="1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</a:rPr>
                  <a:t>通过上面的计算，你发现了什么？你会用自己的方式表示你发现的规律吗？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" name="圆角矩形标注 5"/>
              <p:cNvSpPr/>
              <p:nvPr/>
            </p:nvSpPr>
            <p:spPr>
              <a:xfrm>
                <a:off x="5840" y="-563"/>
                <a:ext cx="7741" cy="2089"/>
              </a:xfrm>
              <a:prstGeom prst="wedgeRoundRectCallout">
                <a:avLst>
                  <a:gd name="adj1" fmla="val -55516"/>
                  <a:gd name="adj2" fmla="val -18250"/>
                  <a:gd name="adj3" fmla="val 16667"/>
                </a:avLst>
              </a:prstGeom>
              <a:noFill/>
              <a:ln w="1905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314575" y="2967038"/>
            <a:ext cx="5678488" cy="1279525"/>
            <a:chOff x="3645" y="4673"/>
            <a:chExt cx="8942" cy="2014"/>
          </a:xfrm>
        </p:grpSpPr>
        <p:pic>
          <p:nvPicPr>
            <p:cNvPr id="30727" name="图片 31" descr="E:\新画人物图\女044 拷贝.png女04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3" y="4673"/>
              <a:ext cx="1625" cy="201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28" name="组合 12"/>
            <p:cNvGrpSpPr/>
            <p:nvPr/>
          </p:nvGrpSpPr>
          <p:grpSpPr>
            <a:xfrm>
              <a:off x="3645" y="4672"/>
              <a:ext cx="7105" cy="1599"/>
              <a:chOff x="3646" y="4673"/>
              <a:chExt cx="7106" cy="1599"/>
            </a:xfrm>
          </p:grpSpPr>
          <p:sp>
            <p:nvSpPr>
              <p:cNvPr id="30729" name="文本框 2"/>
              <p:cNvSpPr txBox="1"/>
              <p:nvPr/>
            </p:nvSpPr>
            <p:spPr>
              <a:xfrm>
                <a:off x="3647" y="4772"/>
                <a:ext cx="7105" cy="15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</a:rPr>
                  <a:t>除以一个不等于0的数，等于乘这个数的倒数。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" name="圆角矩形标注 11"/>
              <p:cNvSpPr/>
              <p:nvPr/>
            </p:nvSpPr>
            <p:spPr>
              <a:xfrm>
                <a:off x="3646" y="4673"/>
                <a:ext cx="6955" cy="1599"/>
              </a:xfrm>
              <a:prstGeom prst="wedgeRoundRectCallout">
                <a:avLst>
                  <a:gd name="adj1" fmla="val 55334"/>
                  <a:gd name="adj2" fmla="val 4347"/>
                  <a:gd name="adj3" fmla="val 16667"/>
                </a:avLst>
              </a:prstGeom>
              <a:noFill/>
              <a:ln w="1905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Box 7"/>
          <p:cNvSpPr txBox="1"/>
          <p:nvPr/>
        </p:nvSpPr>
        <p:spPr>
          <a:xfrm>
            <a:off x="963613" y="1141413"/>
            <a:ext cx="29527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Times New Roman" panose="02020603050405020304" pitchFamily="2" charset="0"/>
                <a:ea typeface="黑体" panose="02010609060101010101" pitchFamily="2" charset="-122"/>
              </a:rPr>
              <a:t>计算下面各题。</a:t>
            </a:r>
            <a:endParaRPr lang="zh-CN" altLang="en-US" sz="28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1746" name="组合 74"/>
          <p:cNvGrpSpPr/>
          <p:nvPr/>
        </p:nvGrpSpPr>
        <p:grpSpPr>
          <a:xfrm>
            <a:off x="2035175" y="1844675"/>
            <a:ext cx="642938" cy="927100"/>
            <a:chOff x="0" y="-75695"/>
            <a:chExt cx="500067" cy="928694"/>
          </a:xfrm>
        </p:grpSpPr>
        <p:sp>
          <p:nvSpPr>
            <p:cNvPr id="31747" name="TextBox 11"/>
            <p:cNvSpPr txBox="1"/>
            <p:nvPr/>
          </p:nvSpPr>
          <p:spPr>
            <a:xfrm>
              <a:off x="0" y="-75695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8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9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48" name="直接连接符 12"/>
            <p:cNvCxnSpPr/>
            <p:nvPr/>
          </p:nvCxnSpPr>
          <p:spPr>
            <a:xfrm>
              <a:off x="22225" y="461965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749" name="矩形 13"/>
          <p:cNvSpPr/>
          <p:nvPr/>
        </p:nvSpPr>
        <p:spPr>
          <a:xfrm>
            <a:off x="1136650" y="2108200"/>
            <a:ext cx="54276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24÷     = 24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           =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（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）</a:t>
            </a:r>
            <a:endParaRPr lang="zh-CN" altLang="en-US" sz="32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1750" name="组合 74"/>
          <p:cNvGrpSpPr/>
          <p:nvPr/>
        </p:nvGrpSpPr>
        <p:grpSpPr>
          <a:xfrm>
            <a:off x="2328863" y="3189288"/>
            <a:ext cx="642937" cy="928687"/>
            <a:chOff x="0" y="-41275"/>
            <a:chExt cx="500067" cy="928694"/>
          </a:xfrm>
        </p:grpSpPr>
        <p:sp>
          <p:nvSpPr>
            <p:cNvPr id="31751" name="TextBox 25"/>
            <p:cNvSpPr txBox="1"/>
            <p:nvPr/>
          </p:nvSpPr>
          <p:spPr>
            <a:xfrm>
              <a:off x="0" y="-41275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4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5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52" name="直接连接符 26"/>
            <p:cNvCxnSpPr/>
            <p:nvPr/>
          </p:nvCxnSpPr>
          <p:spPr>
            <a:xfrm>
              <a:off x="22225" y="461966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753" name="矩形 27"/>
          <p:cNvSpPr/>
          <p:nvPr/>
        </p:nvSpPr>
        <p:spPr>
          <a:xfrm>
            <a:off x="1441450" y="3429000"/>
            <a:ext cx="45100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÷       =                  </a:t>
            </a:r>
            <a:r>
              <a: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       </a:t>
            </a:r>
            <a:r>
              <a: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rPr>
              <a:t>=</a:t>
            </a:r>
            <a:endParaRPr lang="zh-CN" altLang="en-US" sz="3200" b="1" dirty="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1754" name="组合 78"/>
          <p:cNvGrpSpPr/>
          <p:nvPr/>
        </p:nvGrpSpPr>
        <p:grpSpPr>
          <a:xfrm>
            <a:off x="2995613" y="3190875"/>
            <a:ext cx="1357312" cy="928688"/>
            <a:chOff x="0" y="0"/>
            <a:chExt cx="500066" cy="928694"/>
          </a:xfrm>
        </p:grpSpPr>
        <p:sp>
          <p:nvSpPr>
            <p:cNvPr id="31755" name="TextBox 29"/>
            <p:cNvSpPr txBox="1"/>
            <p:nvPr/>
          </p:nvSpPr>
          <p:spPr>
            <a:xfrm>
              <a:off x="0" y="0"/>
              <a:ext cx="500066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（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 ）（   ）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56" name="直接连接符 30"/>
            <p:cNvCxnSpPr/>
            <p:nvPr/>
          </p:nvCxnSpPr>
          <p:spPr>
            <a:xfrm>
              <a:off x="111716" y="515942"/>
              <a:ext cx="27839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757" name="组合 81"/>
          <p:cNvGrpSpPr/>
          <p:nvPr/>
        </p:nvGrpSpPr>
        <p:grpSpPr>
          <a:xfrm>
            <a:off x="4494213" y="3195638"/>
            <a:ext cx="1357312" cy="928687"/>
            <a:chOff x="0" y="0"/>
            <a:chExt cx="500066" cy="928694"/>
          </a:xfrm>
        </p:grpSpPr>
        <p:sp>
          <p:nvSpPr>
            <p:cNvPr id="31758" name="TextBox 32"/>
            <p:cNvSpPr txBox="1"/>
            <p:nvPr/>
          </p:nvSpPr>
          <p:spPr>
            <a:xfrm>
              <a:off x="0" y="0"/>
              <a:ext cx="500066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）（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 ）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59" name="直接连接符 33"/>
            <p:cNvCxnSpPr/>
            <p:nvPr/>
          </p:nvCxnSpPr>
          <p:spPr>
            <a:xfrm>
              <a:off x="100955" y="508321"/>
              <a:ext cx="27839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760" name="组合 84"/>
          <p:cNvGrpSpPr/>
          <p:nvPr/>
        </p:nvGrpSpPr>
        <p:grpSpPr>
          <a:xfrm>
            <a:off x="5738813" y="3190875"/>
            <a:ext cx="1357312" cy="928688"/>
            <a:chOff x="30410" y="0"/>
            <a:chExt cx="500066" cy="928694"/>
          </a:xfrm>
        </p:grpSpPr>
        <p:sp>
          <p:nvSpPr>
            <p:cNvPr id="31761" name="TextBox 35"/>
            <p:cNvSpPr txBox="1"/>
            <p:nvPr/>
          </p:nvSpPr>
          <p:spPr>
            <a:xfrm>
              <a:off x="30410" y="0"/>
              <a:ext cx="500066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（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）（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）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62" name="直接连接符 36"/>
            <p:cNvCxnSpPr/>
            <p:nvPr/>
          </p:nvCxnSpPr>
          <p:spPr>
            <a:xfrm>
              <a:off x="139768" y="528641"/>
              <a:ext cx="27839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763" name="椭圆 37"/>
          <p:cNvSpPr/>
          <p:nvPr/>
        </p:nvSpPr>
        <p:spPr>
          <a:xfrm>
            <a:off x="4229100" y="3476625"/>
            <a:ext cx="431800" cy="431800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3200" b="1" dirty="0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1764" name="组合 74"/>
          <p:cNvGrpSpPr/>
          <p:nvPr/>
        </p:nvGrpSpPr>
        <p:grpSpPr>
          <a:xfrm>
            <a:off x="1182688" y="3195638"/>
            <a:ext cx="644525" cy="928687"/>
            <a:chOff x="-57699" y="-8255"/>
            <a:chExt cx="500067" cy="928694"/>
          </a:xfrm>
        </p:grpSpPr>
        <p:sp>
          <p:nvSpPr>
            <p:cNvPr id="31765" name="TextBox 54"/>
            <p:cNvSpPr txBox="1"/>
            <p:nvPr/>
          </p:nvSpPr>
          <p:spPr>
            <a:xfrm>
              <a:off x="-57699" y="-8255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 7</a:t>
              </a:r>
              <a:endParaRPr lang="en-US" altLang="zh-CN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  <a:p>
              <a:r>
                <a:rPr lang="en-US" altLang="zh-CN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16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66" name="直接连接符 55"/>
            <p:cNvCxnSpPr/>
            <p:nvPr/>
          </p:nvCxnSpPr>
          <p:spPr>
            <a:xfrm>
              <a:off x="11096" y="478793"/>
              <a:ext cx="3466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93" name="文本框 18492"/>
          <p:cNvSpPr txBox="1"/>
          <p:nvPr/>
        </p:nvSpPr>
        <p:spPr>
          <a:xfrm>
            <a:off x="4144963" y="3409950"/>
            <a:ext cx="4318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sym typeface="方正黑体简体" pitchFamily="2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  <a:sym typeface="方正黑体简体" pitchFamily="2" charset="-122"/>
            </a:endParaRPr>
          </a:p>
        </p:txBody>
      </p:sp>
      <p:sp>
        <p:nvSpPr>
          <p:cNvPr id="18498" name="文本框 18497"/>
          <p:cNvSpPr txBox="1"/>
          <p:nvPr/>
        </p:nvSpPr>
        <p:spPr>
          <a:xfrm>
            <a:off x="3357563" y="3160713"/>
            <a:ext cx="592137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7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8499" name="文本框 18498"/>
          <p:cNvSpPr txBox="1"/>
          <p:nvPr/>
        </p:nvSpPr>
        <p:spPr>
          <a:xfrm>
            <a:off x="4875213" y="3195638"/>
            <a:ext cx="59372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8500" name="文本框 18499"/>
          <p:cNvSpPr txBox="1"/>
          <p:nvPr/>
        </p:nvSpPr>
        <p:spPr>
          <a:xfrm>
            <a:off x="6115050" y="3171825"/>
            <a:ext cx="59372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35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64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grpSp>
        <p:nvGrpSpPr>
          <p:cNvPr id="31771" name="组合 81"/>
          <p:cNvGrpSpPr/>
          <p:nvPr/>
        </p:nvGrpSpPr>
        <p:grpSpPr>
          <a:xfrm>
            <a:off x="3670300" y="1895475"/>
            <a:ext cx="1355725" cy="927100"/>
            <a:chOff x="-139200" y="0"/>
            <a:chExt cx="500066" cy="928694"/>
          </a:xfrm>
        </p:grpSpPr>
        <p:sp>
          <p:nvSpPr>
            <p:cNvPr id="31772" name="TextBox 18"/>
            <p:cNvSpPr txBox="1"/>
            <p:nvPr/>
          </p:nvSpPr>
          <p:spPr>
            <a:xfrm>
              <a:off x="-139200" y="0"/>
              <a:ext cx="500066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）（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  </a:t>
              </a:r>
              <a:r>
                <a:rPr lang="zh-CN" altLang="en-US" sz="3200" b="1" dirty="0">
                  <a:latin typeface="Times New Roman" panose="02020603050405020304" pitchFamily="2" charset="0"/>
                  <a:ea typeface="黑体" panose="02010609060101010101" pitchFamily="2" charset="-122"/>
                </a:rPr>
                <a:t>）</a:t>
              </a:r>
              <a:endParaRPr lang="zh-CN" altLang="en-US" sz="3200" b="1" dirty="0">
                <a:latin typeface="Times New Roman" panose="02020603050405020304" pitchFamily="2" charset="0"/>
                <a:ea typeface="黑体" panose="02010609060101010101" pitchFamily="2" charset="-122"/>
              </a:endParaRPr>
            </a:p>
          </p:txBody>
        </p:sp>
        <p:cxnSp>
          <p:nvCxnSpPr>
            <p:cNvPr id="31773" name="直接连接符 19"/>
            <p:cNvCxnSpPr/>
            <p:nvPr/>
          </p:nvCxnSpPr>
          <p:spPr>
            <a:xfrm>
              <a:off x="-32227" y="515413"/>
              <a:ext cx="27839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774" name="椭圆 23"/>
          <p:cNvSpPr/>
          <p:nvPr/>
        </p:nvSpPr>
        <p:spPr>
          <a:xfrm>
            <a:off x="3438525" y="2181225"/>
            <a:ext cx="431800" cy="431800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3200" b="1" dirty="0">
              <a:solidFill>
                <a:srgbClr val="FFFFFF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2321" name="文本框 18490"/>
          <p:cNvSpPr txBox="1"/>
          <p:nvPr/>
        </p:nvSpPr>
        <p:spPr>
          <a:xfrm>
            <a:off x="4008438" y="1876425"/>
            <a:ext cx="592137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9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8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12322" name="文本框 18491"/>
          <p:cNvSpPr txBox="1"/>
          <p:nvPr/>
        </p:nvSpPr>
        <p:spPr>
          <a:xfrm>
            <a:off x="3355975" y="2112963"/>
            <a:ext cx="4318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  <a:sym typeface="方正黑体简体" pitchFamily="2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  <a:sym typeface="方正黑体简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0225" y="2095500"/>
            <a:ext cx="6508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27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31778" name="文本框 5"/>
          <p:cNvSpPr txBox="1"/>
          <p:nvPr/>
        </p:nvSpPr>
        <p:spPr>
          <a:xfrm>
            <a:off x="3571875" y="176213"/>
            <a:ext cx="28003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P31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1779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6"/>
          <a:stretch>
            <a:fillRect/>
          </a:stretch>
        </p:blipFill>
        <p:spPr>
          <a:xfrm>
            <a:off x="522288" y="404813"/>
            <a:ext cx="1446212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8" grpId="0" bldLvl="0"/>
      <p:bldP spid="18493" grpId="0" bldLvl="0"/>
      <p:bldP spid="18499" grpId="0" bldLvl="0"/>
      <p:bldP spid="18500" grpId="0" bldLvl="0"/>
      <p:bldP spid="12321" grpId="0"/>
      <p:bldP spid="12322" grpId="0"/>
      <p:bldP spid="2" grpId="0"/>
      <p:bldP spid="12321" grpId="1"/>
      <p:bldP spid="12322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6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体 times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演示</Application>
  <PresentationFormat>在屏幕上显示</PresentationFormat>
  <Paragraphs>380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16</vt:i4>
      </vt:variant>
    </vt:vector>
  </HeadingPairs>
  <TitlesOfParts>
    <vt:vector size="73" baseType="lpstr">
      <vt:lpstr>Arial</vt:lpstr>
      <vt:lpstr>宋体</vt:lpstr>
      <vt:lpstr>Wingdings</vt:lpstr>
      <vt:lpstr>黑体</vt:lpstr>
      <vt:lpstr>Times New Roman</vt:lpstr>
      <vt:lpstr>Calibri</vt:lpstr>
      <vt:lpstr>Arial</vt:lpstr>
      <vt:lpstr>微软雅黑</vt:lpstr>
      <vt:lpstr>楷体</vt:lpstr>
      <vt:lpstr>方正黑体简体</vt:lpstr>
      <vt:lpstr>Arial Unicode MS</vt:lpstr>
      <vt:lpstr>Arial Narrow</vt:lpstr>
      <vt:lpstr>Bell MT</vt:lpstr>
      <vt:lpstr>6_Office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2022-09-01T15:07:23Z</dcterms:created>
  <dcterms:modified xsi:type="dcterms:W3CDTF">2022-09-01T15:07:23Z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8CF1624784474C0C94D58A62E5AB8605</vt:lpwstr>
  </property>
</Properties>
</file>