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840" r:id="rId3"/>
    <p:sldId id="924" r:id="rId4"/>
    <p:sldId id="903" r:id="rId5"/>
    <p:sldId id="905" r:id="rId6"/>
    <p:sldId id="796" r:id="rId7"/>
    <p:sldId id="865" r:id="rId9"/>
    <p:sldId id="904" r:id="rId10"/>
    <p:sldId id="800" r:id="rId11"/>
    <p:sldId id="805" r:id="rId12"/>
    <p:sldId id="803" r:id="rId13"/>
    <p:sldId id="806" r:id="rId14"/>
    <p:sldId id="804" r:id="rId15"/>
    <p:sldId id="821" r:id="rId16"/>
    <p:sldId id="807" r:id="rId17"/>
    <p:sldId id="945" r:id="rId18"/>
    <p:sldId id="833" r:id="rId19"/>
    <p:sldId id="809" r:id="rId20"/>
    <p:sldId id="814" r:id="rId21"/>
    <p:sldId id="901" r:id="rId22"/>
    <p:sldId id="829" r:id="rId23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4EC"/>
    <a:srgbClr val="FCD9DD"/>
    <a:srgbClr val="007DDA"/>
    <a:srgbClr val="6385F3"/>
    <a:srgbClr val="FFFFF2"/>
    <a:srgbClr val="A0B6CD"/>
    <a:srgbClr val="D41FDF"/>
    <a:srgbClr val="FB9E13"/>
    <a:srgbClr val="CDBC31"/>
    <a:srgbClr val="3B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2"/>
    <p:restoredTop sz="94660"/>
  </p:normalViewPr>
  <p:slideViewPr>
    <p:cSldViewPr showGuides="1">
      <p:cViewPr>
        <p:scale>
          <a:sx n="100" d="100"/>
          <a:sy n="100" d="100"/>
        </p:scale>
        <p:origin x="-2088" y="-750"/>
      </p:cViewPr>
      <p:guideLst>
        <p:guide orient="horz" pos="1805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17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58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9698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1746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6866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47106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0.wmf"/><Relationship Id="rId17" Type="http://schemas.openxmlformats.org/officeDocument/2006/relationships/vmlDrawing" Target="../drawings/vmlDrawing4.vml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12.bin"/><Relationship Id="rId13" Type="http://schemas.openxmlformats.org/officeDocument/2006/relationships/image" Target="../media/image16.png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21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21" Type="http://schemas.openxmlformats.org/officeDocument/2006/relationships/vmlDrawing" Target="../drawings/vmlDrawing5.vml"/><Relationship Id="rId20" Type="http://schemas.openxmlformats.org/officeDocument/2006/relationships/slideLayout" Target="../slideLayouts/slideLayout2.xml"/><Relationship Id="rId2" Type="http://schemas.openxmlformats.org/officeDocument/2006/relationships/image" Target="../media/image18.wmf"/><Relationship Id="rId19" Type="http://schemas.openxmlformats.org/officeDocument/2006/relationships/image" Target="../media/image27.png"/><Relationship Id="rId18" Type="http://schemas.openxmlformats.org/officeDocument/2006/relationships/image" Target="../media/image26.wmf"/><Relationship Id="rId17" Type="http://schemas.openxmlformats.org/officeDocument/2006/relationships/oleObject" Target="../embeddings/oleObject21.bin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20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1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28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.png"/><Relationship Id="rId7" Type="http://schemas.openxmlformats.org/officeDocument/2006/relationships/image" Target="../media/image4.png"/><Relationship Id="rId6" Type="http://schemas.openxmlformats.org/officeDocument/2006/relationships/image" Target="../media/image8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9.wmf"/><Relationship Id="rId1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5602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25603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04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05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06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07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08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09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10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11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12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3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4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5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6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7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618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25619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0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1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2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3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4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5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6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7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8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29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0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1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2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3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4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5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6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7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8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39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40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41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642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25643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44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45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46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47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48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49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0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1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2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53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4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5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5656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57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658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25659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0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1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2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3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4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5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6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7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68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669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25670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1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2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3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4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5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6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7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8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79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0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1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2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3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4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5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6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7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8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89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0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1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2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3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4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5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6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7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8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99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0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701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25702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3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4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5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6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7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8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09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0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1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2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3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4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5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6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7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8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19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0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1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2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3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4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5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6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7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8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29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0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1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2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3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4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5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6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7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8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39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0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1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2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3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4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5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6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5747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25748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49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0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1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2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3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4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5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6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7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758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5759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760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5761" name="组合 48"/>
          <p:cNvGrpSpPr/>
          <p:nvPr/>
        </p:nvGrpSpPr>
        <p:grpSpPr>
          <a:xfrm>
            <a:off x="1528763" y="1042988"/>
            <a:ext cx="5562600" cy="768350"/>
            <a:chOff x="2932" y="1286"/>
            <a:chExt cx="8764" cy="1209"/>
          </a:xfrm>
        </p:grpSpPr>
        <p:sp>
          <p:nvSpPr>
            <p:cNvPr id="4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分数乘法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1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25764" name="文本框 39"/>
          <p:cNvSpPr txBox="1"/>
          <p:nvPr/>
        </p:nvSpPr>
        <p:spPr>
          <a:xfrm>
            <a:off x="109538" y="2179638"/>
            <a:ext cx="9017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课时   分数混合运算和简便运算          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765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/>
        </p:nvSpPr>
        <p:spPr>
          <a:xfrm>
            <a:off x="1050925" y="1572895"/>
            <a:ext cx="6898005" cy="2173605"/>
          </a:xfrm>
          <a:prstGeom prst="rect">
            <a:avLst/>
          </a:prstGeom>
          <a:solidFill>
            <a:srgbClr val="FCD9DD"/>
          </a:solidFill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pitchFamily="3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pitchFamily="3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pitchFamily="3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pitchFamily="3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trike="noStrike" kern="0" noProof="0" dirty="0">
                <a:ln>
                  <a:noFill/>
                </a:ln>
                <a:effectLst/>
                <a:uLnTx/>
                <a:uFillTx/>
                <a:latin typeface="+mj-ea"/>
                <a:ea typeface="+mj-ea"/>
                <a:cs typeface="+mn-cs"/>
                <a:sym typeface="+mn-ea"/>
              </a:rPr>
              <a:t> </a:t>
            </a:r>
            <a:r>
              <a:rPr lang="en-US" altLang="zh-CN" sz="2800" strike="noStrike" kern="0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</a:t>
            </a:r>
            <a:r>
              <a:rPr lang="zh-CN" altLang="en-US" sz="2800" strike="noStrike" kern="0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整数乘法的交换律、结合律和分配律，   </a:t>
            </a:r>
            <a:endParaRPr lang="zh-CN" altLang="en-US" sz="2800" strike="noStrike" kern="0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strike="noStrike" kern="0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对于分数乘法也适用。</a:t>
            </a:r>
            <a:endParaRPr lang="zh-CN" altLang="en-US" strike="noStrike" kern="0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应用乘法的运算定律，可以使一些计 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算简便。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5842" name="文本框 4"/>
          <p:cNvSpPr txBox="1"/>
          <p:nvPr/>
        </p:nvSpPr>
        <p:spPr>
          <a:xfrm>
            <a:off x="968375" y="782955"/>
            <a:ext cx="12153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小结：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7889" name="对象 4"/>
          <p:cNvGraphicFramePr>
            <a:graphicFrameLocks noChangeAspect="1"/>
          </p:cNvGraphicFramePr>
          <p:nvPr/>
        </p:nvGraphicFramePr>
        <p:xfrm>
          <a:off x="1422400" y="1229360"/>
          <a:ext cx="140144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660400" imgH="406400" progId="Equation.DSMT4">
                  <p:embed/>
                </p:oleObj>
              </mc:Choice>
              <mc:Fallback>
                <p:oleObj name="" r:id="rId1" imgW="660400" imgH="4064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22400" y="1229360"/>
                        <a:ext cx="140144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0" name="对象 5"/>
          <p:cNvGraphicFramePr>
            <a:graphicFrameLocks noChangeAspect="1"/>
          </p:cNvGraphicFramePr>
          <p:nvPr/>
        </p:nvGraphicFramePr>
        <p:xfrm>
          <a:off x="4848225" y="1254760"/>
          <a:ext cx="1614805" cy="875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3" imgW="748665" imgH="406400" progId="Equation.DSMT4">
                  <p:embed/>
                </p:oleObj>
              </mc:Choice>
              <mc:Fallback>
                <p:oleObj name="" r:id="rId3" imgW="748665" imgH="4064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8225" y="1254760"/>
                        <a:ext cx="1614805" cy="875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对象 7"/>
          <p:cNvGraphicFramePr>
            <a:graphicFrameLocks noChangeAspect="1"/>
          </p:cNvGraphicFramePr>
          <p:nvPr/>
        </p:nvGraphicFramePr>
        <p:xfrm>
          <a:off x="4565015" y="2042795"/>
          <a:ext cx="2262505" cy="881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1040765" imgH="406400" progId="Equation.DSMT4">
                  <p:embed/>
                </p:oleObj>
              </mc:Choice>
              <mc:Fallback>
                <p:oleObj name="" r:id="rId5" imgW="1040765" imgH="4064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65015" y="2042795"/>
                        <a:ext cx="2262505" cy="8813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Box 8"/>
          <p:cNvSpPr txBox="1"/>
          <p:nvPr/>
        </p:nvSpPr>
        <p:spPr>
          <a:xfrm>
            <a:off x="982663" y="3067050"/>
            <a:ext cx="21605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Arial" panose="020B0604020202020204" pitchFamily="34" charset="0"/>
              </a:rPr>
              <a:t>=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cxnSp>
        <p:nvCxnSpPr>
          <p:cNvPr id="37894" name="直接连接符 10"/>
          <p:cNvCxnSpPr/>
          <p:nvPr/>
        </p:nvCxnSpPr>
        <p:spPr>
          <a:xfrm>
            <a:off x="1315720" y="3721100"/>
            <a:ext cx="171513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895" name="TextBox 11"/>
          <p:cNvSpPr txBox="1"/>
          <p:nvPr/>
        </p:nvSpPr>
        <p:spPr>
          <a:xfrm>
            <a:off x="995363" y="4081463"/>
            <a:ext cx="2159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Arial" panose="020B0604020202020204" pitchFamily="34" charset="0"/>
              </a:rPr>
              <a:t>=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cxnSp>
        <p:nvCxnSpPr>
          <p:cNvPr id="37896" name="直接连接符 12"/>
          <p:cNvCxnSpPr/>
          <p:nvPr/>
        </p:nvCxnSpPr>
        <p:spPr>
          <a:xfrm>
            <a:off x="1275080" y="4670425"/>
            <a:ext cx="178308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897" name="TextBox 13"/>
          <p:cNvSpPr txBox="1"/>
          <p:nvPr/>
        </p:nvSpPr>
        <p:spPr>
          <a:xfrm>
            <a:off x="4482783" y="3131820"/>
            <a:ext cx="2159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Arial" panose="020B0604020202020204" pitchFamily="34" charset="0"/>
              </a:rPr>
              <a:t>=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cxnSp>
        <p:nvCxnSpPr>
          <p:cNvPr id="37898" name="直接连接符 14"/>
          <p:cNvCxnSpPr/>
          <p:nvPr/>
        </p:nvCxnSpPr>
        <p:spPr>
          <a:xfrm>
            <a:off x="4813300" y="3719830"/>
            <a:ext cx="197929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899" name="TextBox 15"/>
          <p:cNvSpPr txBox="1"/>
          <p:nvPr/>
        </p:nvSpPr>
        <p:spPr>
          <a:xfrm>
            <a:off x="4565015" y="4158933"/>
            <a:ext cx="2160588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Arial" panose="020B0604020202020204" pitchFamily="34" charset="0"/>
              </a:rPr>
              <a:t>=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cxnSp>
        <p:nvCxnSpPr>
          <p:cNvPr id="37900" name="直接连接符 16"/>
          <p:cNvCxnSpPr/>
          <p:nvPr/>
        </p:nvCxnSpPr>
        <p:spPr>
          <a:xfrm>
            <a:off x="4946650" y="4700270"/>
            <a:ext cx="194183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1361440" y="2823210"/>
          <a:ext cx="1236345" cy="897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7" imgW="558800" imgH="406400" progId="Equation.DSMT4">
                  <p:embed/>
                </p:oleObj>
              </mc:Choice>
              <mc:Fallback>
                <p:oleObj name="" r:id="rId7" imgW="558800" imgH="4064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61440" y="2823210"/>
                        <a:ext cx="1236345" cy="8978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1476375" y="3846830"/>
          <a:ext cx="306705" cy="81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9" imgW="152400" imgH="405765" progId="Equation.DSMT4">
                  <p:embed/>
                </p:oleObj>
              </mc:Choice>
              <mc:Fallback>
                <p:oleObj name="" r:id="rId9" imgW="152400" imgH="405765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6375" y="3846830"/>
                        <a:ext cx="306705" cy="81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4946650" y="3188335"/>
          <a:ext cx="920115" cy="400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1" imgW="405765" imgH="177800" progId="Equation.DSMT4">
                  <p:embed/>
                </p:oleObj>
              </mc:Choice>
              <mc:Fallback>
                <p:oleObj name="" r:id="rId11" imgW="405765" imgH="1778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46650" y="3188335"/>
                        <a:ext cx="920115" cy="4006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044440" y="4159250"/>
            <a:ext cx="6489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Arial" panose="020B0604020202020204" pitchFamily="34" charset="0"/>
              </a:rPr>
              <a:t>13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75285" y="501650"/>
            <a:ext cx="759523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：运用乘法的运算定律，进行简便计算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16408" name="图片 8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498" y="1260158"/>
            <a:ext cx="782637" cy="6731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6388" name="对象 6"/>
          <p:cNvGraphicFramePr>
            <a:graphicFrameLocks noChangeAspect="1"/>
          </p:cNvGraphicFramePr>
          <p:nvPr/>
        </p:nvGraphicFramePr>
        <p:xfrm>
          <a:off x="1080135" y="1976755"/>
          <a:ext cx="174371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4" imgW="786765" imgH="406400" progId="Equation.DSMT4">
                  <p:embed/>
                </p:oleObj>
              </mc:Choice>
              <mc:Fallback>
                <p:oleObj name="" r:id="rId14" imgW="786765" imgH="4064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80135" y="1976755"/>
                        <a:ext cx="1743710" cy="898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文本框 5"/>
          <p:cNvSpPr txBox="1"/>
          <p:nvPr/>
        </p:nvSpPr>
        <p:spPr>
          <a:xfrm>
            <a:off x="3509963" y="102870"/>
            <a:ext cx="184150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7)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内容占位符 1"/>
          <p:cNvSpPr>
            <a:spLocks noGrp="1"/>
          </p:cNvSpPr>
          <p:nvPr/>
        </p:nvSpPr>
        <p:spPr>
          <a:xfrm>
            <a:off x="669290" y="837565"/>
            <a:ext cx="7298055" cy="96266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 用简便方法计算下面各题，并说一说运用     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latinLnBrk="1" hangingPunct="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   了什么运算律。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9938" name="对象 3"/>
          <p:cNvGraphicFramePr>
            <a:graphicFrameLocks noChangeAspect="1"/>
          </p:cNvGraphicFramePr>
          <p:nvPr/>
        </p:nvGraphicFramePr>
        <p:xfrm>
          <a:off x="1222375" y="1747520"/>
          <a:ext cx="6863080" cy="919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3035300" imgH="406400" progId="Equation.DSMT4">
                  <p:embed/>
                </p:oleObj>
              </mc:Choice>
              <mc:Fallback>
                <p:oleObj name="" r:id="rId1" imgW="3035300" imgH="4064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22375" y="1747520"/>
                        <a:ext cx="6863080" cy="9194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844550" y="2679700"/>
          <a:ext cx="2358390" cy="88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078865" imgH="406400" progId="Equation.DSMT4">
                  <p:embed/>
                </p:oleObj>
              </mc:Choice>
              <mc:Fallback>
                <p:oleObj name="" r:id="rId3" imgW="1078865" imgH="406400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4550" y="2679700"/>
                        <a:ext cx="2358390" cy="8883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844550" y="3521075"/>
          <a:ext cx="1341120" cy="95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571500" imgH="406400" progId="Equation.DSMT4">
                  <p:embed/>
                </p:oleObj>
              </mc:Choice>
              <mc:Fallback>
                <p:oleObj name="" r:id="rId5" imgW="571500" imgH="4064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4550" y="3521075"/>
                        <a:ext cx="1341120" cy="9544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3011170" y="3521075"/>
          <a:ext cx="1926590" cy="468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837565" imgH="203200" progId="Equation.DSMT4">
                  <p:embed/>
                </p:oleObj>
              </mc:Choice>
              <mc:Fallback>
                <p:oleObj name="" r:id="rId7" imgW="837565" imgH="2032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11170" y="3521075"/>
                        <a:ext cx="1926590" cy="4686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2957195" y="2642870"/>
          <a:ext cx="3093720" cy="925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9" imgW="1358265" imgH="406400" progId="Equation.DSMT4">
                  <p:embed/>
                </p:oleObj>
              </mc:Choice>
              <mc:Fallback>
                <p:oleObj name="" r:id="rId9" imgW="1358265" imgH="4064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7195" y="2642870"/>
                        <a:ext cx="3093720" cy="9251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5820410" y="2475230"/>
          <a:ext cx="2702560" cy="838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1" imgW="1307465" imgH="406400" progId="Equation.DSMT4">
                  <p:embed/>
                </p:oleObj>
              </mc:Choice>
              <mc:Fallback>
                <p:oleObj name="" r:id="rId11" imgW="1307465" imgH="4064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20410" y="2475230"/>
                        <a:ext cx="2702560" cy="838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5828665" y="3079115"/>
          <a:ext cx="1986280" cy="847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3" imgW="951865" imgH="406400" progId="Equation.DSMT4">
                  <p:embed/>
                </p:oleObj>
              </mc:Choice>
              <mc:Fallback>
                <p:oleObj name="" r:id="rId13" imgW="951865" imgH="4064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28665" y="3079115"/>
                        <a:ext cx="1986280" cy="8470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25775" y="4004945"/>
          <a:ext cx="1237615" cy="435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5" imgW="622300" imgH="203200" progId="Equation.DSMT4">
                  <p:embed/>
                </p:oleObj>
              </mc:Choice>
              <mc:Fallback>
                <p:oleObj name="" r:id="rId15" imgW="622300" imgH="2032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025775" y="4004945"/>
                        <a:ext cx="1237615" cy="4356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5855335" y="3731895"/>
          <a:ext cx="1717040" cy="845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7" imgW="824865" imgH="406400" progId="Equation.DSMT4">
                  <p:embed/>
                </p:oleObj>
              </mc:Choice>
              <mc:Fallback>
                <p:oleObj name="" r:id="rId17" imgW="824865" imgH="4064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55335" y="3731895"/>
                        <a:ext cx="1717040" cy="8451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701040" y="4532630"/>
            <a:ext cx="21590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乘法交换律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85490" y="4507230"/>
            <a:ext cx="21253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乘法分配律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050915" y="4502785"/>
            <a:ext cx="20847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乘法分配律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31772" name="图片 2"/>
          <p:cNvPicPr>
            <a:picLocks noChangeAspect="1"/>
          </p:cNvPicPr>
          <p:nvPr/>
        </p:nvPicPr>
        <p:blipFill>
          <a:blip r:embed="rId19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090" y="240030"/>
            <a:ext cx="1486535" cy="6007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73" name="文本框 2"/>
          <p:cNvSpPr txBox="1"/>
          <p:nvPr/>
        </p:nvSpPr>
        <p:spPr>
          <a:xfrm>
            <a:off x="3256915" y="192405"/>
            <a:ext cx="263017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ext Box 4"/>
          <p:cNvSpPr txBox="1"/>
          <p:nvPr/>
        </p:nvSpPr>
        <p:spPr>
          <a:xfrm>
            <a:off x="518795" y="591185"/>
            <a:ext cx="796036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2.奶牛场每头奶牛平均日产牛奶       t，42头奶牛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100天可产牛奶多少吨？             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0962" name="组合 14349"/>
          <p:cNvGrpSpPr/>
          <p:nvPr/>
        </p:nvGrpSpPr>
        <p:grpSpPr>
          <a:xfrm>
            <a:off x="5527146" y="516096"/>
            <a:ext cx="804863" cy="998935"/>
            <a:chOff x="4163" y="643"/>
            <a:chExt cx="677" cy="839"/>
          </a:xfrm>
        </p:grpSpPr>
        <p:sp>
          <p:nvSpPr>
            <p:cNvPr id="40963" name="文本框 14346"/>
            <p:cNvSpPr txBox="1"/>
            <p:nvPr/>
          </p:nvSpPr>
          <p:spPr>
            <a:xfrm>
              <a:off x="4163" y="972"/>
              <a:ext cx="677" cy="510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50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0964" name="文本框 14347"/>
            <p:cNvSpPr txBox="1"/>
            <p:nvPr/>
          </p:nvSpPr>
          <p:spPr>
            <a:xfrm>
              <a:off x="4231" y="643"/>
              <a:ext cx="382" cy="510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0965" name="直接连接符 14348"/>
            <p:cNvSpPr/>
            <p:nvPr/>
          </p:nvSpPr>
          <p:spPr>
            <a:xfrm>
              <a:off x="4220" y="1083"/>
              <a:ext cx="345" cy="1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" name="组合 3"/>
          <p:cNvGrpSpPr/>
          <p:nvPr/>
        </p:nvGrpSpPr>
        <p:grpSpPr>
          <a:xfrm>
            <a:off x="2441575" y="2107565"/>
            <a:ext cx="4005580" cy="1093470"/>
            <a:chOff x="3845" y="3319"/>
            <a:chExt cx="6308" cy="1722"/>
          </a:xfrm>
        </p:grpSpPr>
        <p:grpSp>
          <p:nvGrpSpPr>
            <p:cNvPr id="40967" name="组合 14364"/>
            <p:cNvGrpSpPr/>
            <p:nvPr/>
          </p:nvGrpSpPr>
          <p:grpSpPr>
            <a:xfrm rot="0">
              <a:off x="3845" y="3319"/>
              <a:ext cx="4859" cy="1723"/>
              <a:chOff x="3458" y="1772"/>
              <a:chExt cx="2591" cy="919"/>
            </a:xfrm>
          </p:grpSpPr>
          <p:sp>
            <p:nvSpPr>
              <p:cNvPr id="40968" name="文本框 14355"/>
              <p:cNvSpPr txBox="1"/>
              <p:nvPr/>
            </p:nvSpPr>
            <p:spPr>
              <a:xfrm>
                <a:off x="3458" y="2069"/>
                <a:ext cx="2591" cy="438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     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×42×100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0969" name="组合 14360"/>
              <p:cNvGrpSpPr/>
              <p:nvPr/>
            </p:nvGrpSpPr>
            <p:grpSpPr>
              <a:xfrm>
                <a:off x="3512" y="1772"/>
                <a:ext cx="1034" cy="919"/>
                <a:chOff x="4118" y="547"/>
                <a:chExt cx="1034" cy="919"/>
              </a:xfrm>
            </p:grpSpPr>
            <p:sp>
              <p:nvSpPr>
                <p:cNvPr id="40970" name="文本框 14361"/>
                <p:cNvSpPr txBox="1"/>
                <p:nvPr/>
              </p:nvSpPr>
              <p:spPr>
                <a:xfrm>
                  <a:off x="4118" y="950"/>
                  <a:ext cx="1033" cy="51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 wrap="square" anchor="t">
                  <a:spAutoFit/>
                </a:bodyPr>
                <a:p>
                  <a:pPr>
                    <a:lnSpc>
                      <a:spcPct val="120000"/>
                    </a:lnSpc>
                    <a:spcBef>
                      <a:spcPct val="50000"/>
                    </a:spcBef>
                  </a:pPr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50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971" name="文本框 14362"/>
                <p:cNvSpPr txBox="1"/>
                <p:nvPr/>
              </p:nvSpPr>
              <p:spPr>
                <a:xfrm>
                  <a:off x="4171" y="547"/>
                  <a:ext cx="227" cy="51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 anchor="t">
                  <a:spAutoFit/>
                </a:bodyPr>
                <a:p>
                  <a:pPr>
                    <a:lnSpc>
                      <a:spcPct val="120000"/>
                    </a:lnSpc>
                    <a:spcBef>
                      <a:spcPct val="50000"/>
                    </a:spcBef>
                  </a:pPr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972" name="直接连接符 14363"/>
                <p:cNvSpPr/>
                <p:nvPr/>
              </p:nvSpPr>
              <p:spPr>
                <a:xfrm>
                  <a:off x="4220" y="1063"/>
                  <a:ext cx="227" cy="0"/>
                </a:xfrm>
                <a:prstGeom prst="line">
                  <a:avLst/>
                </a:prstGeom>
                <a:ln w="254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2" name="文本框 14361"/>
                <p:cNvSpPr txBox="1"/>
                <p:nvPr/>
              </p:nvSpPr>
              <p:spPr>
                <a:xfrm>
                  <a:off x="4119" y="956"/>
                  <a:ext cx="1033" cy="51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 wrap="square" anchor="t">
                  <a:spAutoFit/>
                </a:bodyPr>
                <a:p>
                  <a:pPr>
                    <a:lnSpc>
                      <a:spcPct val="120000"/>
                    </a:lnSpc>
                    <a:spcBef>
                      <a:spcPct val="50000"/>
                    </a:spcBef>
                  </a:pPr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50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" name="文本框 14362"/>
                <p:cNvSpPr txBox="1"/>
                <p:nvPr/>
              </p:nvSpPr>
              <p:spPr>
                <a:xfrm>
                  <a:off x="4172" y="553"/>
                  <a:ext cx="227" cy="51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 anchor="t">
                  <a:spAutoFit/>
                </a:bodyPr>
                <a:p>
                  <a:pPr>
                    <a:lnSpc>
                      <a:spcPct val="120000"/>
                    </a:lnSpc>
                    <a:spcBef>
                      <a:spcPct val="50000"/>
                    </a:spcBef>
                  </a:pPr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0973" name="文本框 14376"/>
            <p:cNvSpPr txBox="1"/>
            <p:nvPr/>
          </p:nvSpPr>
          <p:spPr>
            <a:xfrm>
              <a:off x="7095" y="3876"/>
              <a:ext cx="3059" cy="82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＝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84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（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吨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0974" name="文本框 1"/>
          <p:cNvSpPr txBox="1"/>
          <p:nvPr/>
        </p:nvSpPr>
        <p:spPr>
          <a:xfrm>
            <a:off x="1656715" y="3373120"/>
            <a:ext cx="60229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答：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头奶牛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天可产牛奶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吨。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1773" name="文本框 2"/>
          <p:cNvSpPr txBox="1"/>
          <p:nvPr/>
        </p:nvSpPr>
        <p:spPr>
          <a:xfrm>
            <a:off x="3256915" y="192405"/>
            <a:ext cx="263017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内容占位符 1"/>
          <p:cNvSpPr>
            <a:spLocks noGrp="1"/>
          </p:cNvSpPr>
          <p:nvPr/>
        </p:nvSpPr>
        <p:spPr>
          <a:xfrm>
            <a:off x="318770" y="806450"/>
            <a:ext cx="6969125" cy="5956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eaLnBrk="0" latinLnBrk="1" hangingPunct="0">
              <a:lnSpc>
                <a:spcPct val="110000"/>
              </a:lnSpc>
              <a:spcBef>
                <a:spcPct val="200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下面各题算得对吗？把不对的改正过来。</a:t>
            </a:r>
            <a:endParaRPr lang="zh-CN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0" latinLnBrk="1" hangingPunct="0">
              <a:spcBef>
                <a:spcPct val="20000"/>
              </a:spcBef>
            </a:pPr>
            <a:endParaRPr lang="zh-CN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1987" name="组合 17"/>
          <p:cNvGrpSpPr/>
          <p:nvPr/>
        </p:nvGrpSpPr>
        <p:grpSpPr>
          <a:xfrm>
            <a:off x="0" y="-20955"/>
            <a:ext cx="2209800" cy="506727"/>
            <a:chOff x="0" y="1"/>
            <a:chExt cx="3480" cy="796"/>
          </a:xfrm>
        </p:grpSpPr>
        <p:sp>
          <p:nvSpPr>
            <p:cNvPr id="2" name="平行四边形 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199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巩固运用</a:t>
              </a:r>
              <a:endParaRPr lang="en-US" altLang="zh-CN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36891" name="文本框 2"/>
          <p:cNvSpPr txBox="1"/>
          <p:nvPr/>
        </p:nvSpPr>
        <p:spPr>
          <a:xfrm>
            <a:off x="3343275" y="78740"/>
            <a:ext cx="28752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P10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T5)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18437" name="对象 2"/>
          <p:cNvGraphicFramePr>
            <a:graphicFrameLocks noChangeAspect="1"/>
          </p:cNvGraphicFramePr>
          <p:nvPr/>
        </p:nvGraphicFramePr>
        <p:xfrm>
          <a:off x="1209675" y="1551940"/>
          <a:ext cx="4152900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1612900" imgH="812800" progId="Equation.DSMT4">
                  <p:embed/>
                </p:oleObj>
              </mc:Choice>
              <mc:Fallback>
                <p:oleObj name="" r:id="rId1" imgW="1612900" imgH="8128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09675" y="1551940"/>
                        <a:ext cx="4152900" cy="20891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70200" y="1520190"/>
            <a:ext cx="2951163" cy="10763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 latinLnBrk="1">
              <a:buSzTx/>
            </a:pPr>
            <a:endParaRPr lang="en-US" altLang="zh-CN" sz="3200" b="1" dirty="0"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  <a:p>
            <a:pPr latinLnBrk="1">
              <a:buSzTx/>
            </a:pPr>
            <a:endParaRPr lang="zh-CN" altLang="en-US" sz="3200" b="1" dirty="0"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2871946" y="1551940"/>
          <a:ext cx="93472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355600" imgH="405765" progId="Equation.DSMT4">
                  <p:embed/>
                </p:oleObj>
              </mc:Choice>
              <mc:Fallback>
                <p:oleObj name="" r:id="rId3" imgW="355600" imgH="405765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71946" y="1551940"/>
                        <a:ext cx="934720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3806825" y="1531303"/>
          <a:ext cx="70167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266700" imgH="405765" progId="Equation.DSMT4">
                  <p:embed/>
                </p:oleObj>
              </mc:Choice>
              <mc:Fallback>
                <p:oleObj name="" r:id="rId5" imgW="266700" imgH="405765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6825" y="1531303"/>
                        <a:ext cx="701675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组合 14"/>
          <p:cNvGrpSpPr/>
          <p:nvPr/>
        </p:nvGrpSpPr>
        <p:grpSpPr>
          <a:xfrm>
            <a:off x="3518915" y="2621915"/>
            <a:ext cx="2269110" cy="1337310"/>
            <a:chOff x="9031" y="2493"/>
            <a:chExt cx="3573" cy="2106"/>
          </a:xfrm>
        </p:grpSpPr>
        <p:sp>
          <p:nvSpPr>
            <p:cNvPr id="14" name="文本框 13"/>
            <p:cNvSpPr txBox="1"/>
            <p:nvPr/>
          </p:nvSpPr>
          <p:spPr>
            <a:xfrm>
              <a:off x="9799" y="2904"/>
              <a:ext cx="2805" cy="16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r>
                <a:rPr lang="zh-CN" altLang="en-US" sz="3200" b="1">
                  <a:latin typeface="Times New Roman" panose="02020603050405020304" pitchFamily="18" charset="0"/>
                </a:rPr>
                <a:t>×    ＝</a:t>
              </a:r>
              <a:r>
                <a:rPr lang="en-US" altLang="zh-CN" sz="3200" b="1">
                  <a:latin typeface="Times New Roman" panose="02020603050405020304" pitchFamily="18" charset="0"/>
                </a:rPr>
                <a:t>1</a:t>
              </a:r>
              <a:endParaRPr lang="en-US" altLang="zh-CN" sz="3200" b="1">
                <a:latin typeface="Times New Roman" panose="02020603050405020304" pitchFamily="18" charset="0"/>
              </a:endParaRPr>
            </a:p>
            <a:p>
              <a:r>
                <a:rPr lang="zh-CN" altLang="en-US" sz="3200" b="1">
                  <a:latin typeface="Times New Roman" panose="02020603050405020304" pitchFamily="18" charset="0"/>
                </a:rPr>
                <a:t>    </a:t>
              </a:r>
              <a:endParaRPr lang="zh-CN" altLang="en-US" sz="3200" b="1">
                <a:latin typeface="Times New Roman" panose="02020603050405020304" pitchFamily="18" charset="0"/>
              </a:endParaRPr>
            </a:p>
          </p:txBody>
        </p:sp>
        <p:grpSp>
          <p:nvGrpSpPr>
            <p:cNvPr id="47126" name="组合 37"/>
            <p:cNvGrpSpPr/>
            <p:nvPr/>
          </p:nvGrpSpPr>
          <p:grpSpPr>
            <a:xfrm>
              <a:off x="10467" y="2541"/>
              <a:ext cx="980" cy="1700"/>
              <a:chOff x="1452" y="1727"/>
              <a:chExt cx="1125" cy="1700"/>
            </a:xfrm>
            <a:solidFill>
              <a:schemeClr val="bg1"/>
            </a:solidFill>
          </p:grpSpPr>
          <p:sp>
            <p:nvSpPr>
              <p:cNvPr id="47127" name="文本框 38"/>
              <p:cNvSpPr txBox="1"/>
              <p:nvPr/>
            </p:nvSpPr>
            <p:spPr>
              <a:xfrm>
                <a:off x="1452" y="1727"/>
                <a:ext cx="1124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32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11</a:t>
                </a:r>
                <a:endParaRPr lang="en-US" altLang="zh-CN" sz="32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574" y="2508"/>
                <a:ext cx="1003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32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</a:t>
                </a:r>
                <a:endParaRPr lang="en-US" altLang="zh-CN" sz="32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30" y="2597"/>
                <a:ext cx="608" cy="0"/>
              </a:xfrm>
              <a:prstGeom prst="line">
                <a:avLst/>
              </a:prstGeom>
              <a:grpFill/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组合 37"/>
            <p:cNvGrpSpPr/>
            <p:nvPr/>
          </p:nvGrpSpPr>
          <p:grpSpPr>
            <a:xfrm>
              <a:off x="9031" y="2493"/>
              <a:ext cx="992" cy="1771"/>
              <a:chOff x="1459" y="1743"/>
              <a:chExt cx="1139" cy="1771"/>
            </a:xfrm>
            <a:solidFill>
              <a:schemeClr val="bg1"/>
            </a:solidFill>
          </p:grpSpPr>
          <p:sp>
            <p:nvSpPr>
              <p:cNvPr id="33" name="文本框 38"/>
              <p:cNvSpPr txBox="1"/>
              <p:nvPr/>
            </p:nvSpPr>
            <p:spPr>
              <a:xfrm>
                <a:off x="1617" y="1743"/>
                <a:ext cx="981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32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</a:t>
                </a:r>
                <a:endParaRPr lang="en-US" altLang="zh-CN" sz="32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文本框 39"/>
              <p:cNvSpPr txBox="1"/>
              <p:nvPr/>
            </p:nvSpPr>
            <p:spPr>
              <a:xfrm>
                <a:off x="1459" y="2595"/>
                <a:ext cx="1086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32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11</a:t>
                </a:r>
                <a:endParaRPr lang="en-US" altLang="zh-CN" sz="32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5" name="直接连接符 34"/>
              <p:cNvCxnSpPr/>
              <p:nvPr/>
            </p:nvCxnSpPr>
            <p:spPr>
              <a:xfrm>
                <a:off x="1630" y="2597"/>
                <a:ext cx="608" cy="0"/>
              </a:xfrm>
              <a:prstGeom prst="line">
                <a:avLst/>
              </a:prstGeom>
              <a:grpFill/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TextBox 8"/>
          <p:cNvSpPr txBox="1"/>
          <p:nvPr/>
        </p:nvSpPr>
        <p:spPr>
          <a:xfrm>
            <a:off x="3516313" y="2668588"/>
            <a:ext cx="2951162" cy="10779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 latinLnBrk="1">
              <a:buSzTx/>
            </a:pPr>
            <a:endParaRPr lang="en-US" altLang="zh-CN" sz="3200" b="1" dirty="0"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  <a:p>
            <a:pPr latinLnBrk="1">
              <a:buSzTx/>
            </a:pPr>
            <a:endParaRPr lang="zh-CN" altLang="en-US" sz="3200" b="1" dirty="0"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572828" y="2594928"/>
          <a:ext cx="11684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7" imgW="443865" imgH="405765" progId="Equation.DSMT4">
                  <p:embed/>
                </p:oleObj>
              </mc:Choice>
              <mc:Fallback>
                <p:oleObj name="" r:id="rId7" imgW="443865" imgH="405765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72828" y="2594928"/>
                        <a:ext cx="1168400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4866640" y="2601278"/>
          <a:ext cx="9017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342900" imgH="405765" progId="Equation.DSMT4">
                  <p:embed/>
                </p:oleObj>
              </mc:Choice>
              <mc:Fallback>
                <p:oleObj name="" r:id="rId9" imgW="342900" imgH="405765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6640" y="2601278"/>
                        <a:ext cx="901700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9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91" name="文本框 2"/>
          <p:cNvSpPr txBox="1"/>
          <p:nvPr/>
        </p:nvSpPr>
        <p:spPr>
          <a:xfrm>
            <a:off x="3343275" y="78740"/>
            <a:ext cx="28752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P12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T13)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文本框 6"/>
          <p:cNvSpPr txBox="1">
            <a:spLocks noChangeArrowheads="1"/>
          </p:cNvSpPr>
          <p:nvPr/>
        </p:nvSpPr>
        <p:spPr bwMode="auto">
          <a:xfrm>
            <a:off x="721255" y="605544"/>
            <a:ext cx="7406745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2.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糖果厂工人包装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―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批糖果。装了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箱，每箱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25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袋，每袋   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kg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。这批糖果一共有多少千克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?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3116242" y="2277674"/>
          <a:ext cx="1507496" cy="953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622300" imgH="393700" progId="Equation.DSMT4">
                  <p:embed/>
                </p:oleObj>
              </mc:Choice>
              <mc:Fallback>
                <p:oleObj name="" r:id="rId1" imgW="622300" imgH="393700" progId="Equation.DSMT4">
                  <p:embed/>
                  <p:pic>
                    <p:nvPicPr>
                      <p:cNvPr id="0" name="对象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42" y="2277674"/>
                        <a:ext cx="1507496" cy="9532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4624607" y="2540657"/>
          <a:ext cx="1415115" cy="491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583565" imgH="203200" progId="Equation.DSMT4">
                  <p:embed/>
                </p:oleObj>
              </mc:Choice>
              <mc:Fallback>
                <p:oleObj name="" r:id="rId3" imgW="583565" imgH="203200" progId="Equation.DSMT4">
                  <p:embed/>
                  <p:pic>
                    <p:nvPicPr>
                      <p:cNvPr id="0" name="对象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607" y="2540657"/>
                        <a:ext cx="1415115" cy="491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2136100" y="3562563"/>
            <a:ext cx="4871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答：这些糖果一共有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50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千克。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2895530" y="1277127"/>
          <a:ext cx="308624" cy="797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Equation" r:id="rId5" imgW="3657600" imgH="9448800" progId="Equation.DSMT4">
                  <p:embed/>
                </p:oleObj>
              </mc:Choice>
              <mc:Fallback>
                <p:oleObj name="Equation" r:id="rId5" imgW="3657600" imgH="9448800" progId="Equation.DSMT4">
                  <p:embed/>
                  <p:pic>
                    <p:nvPicPr>
                      <p:cNvPr id="0" name="对象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95530" y="1277127"/>
                        <a:ext cx="308624" cy="7972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493395" y="618490"/>
            <a:ext cx="8088948" cy="1124585"/>
            <a:chOff x="832" y="1271"/>
            <a:chExt cx="12739" cy="1771"/>
          </a:xfrm>
        </p:grpSpPr>
        <p:sp>
          <p:nvSpPr>
            <p:cNvPr id="45058" name="矩形 5"/>
            <p:cNvSpPr/>
            <p:nvPr/>
          </p:nvSpPr>
          <p:spPr>
            <a:xfrm>
              <a:off x="1523" y="1271"/>
              <a:ext cx="12048" cy="17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marL="363855" indent="-363855">
                <a:lnSpc>
                  <a:spcPct val="12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尼罗河全长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6670km,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长江比尼罗河的   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marL="363855" indent="-363855">
                <a:lnSpc>
                  <a:spcPct val="12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长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297km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Times New Roman" panose="02020603050405020304" pitchFamily="18" charset="0"/>
                </a:rPr>
                <a:t>。长江全长多少千米？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</p:txBody>
        </p:sp>
        <p:sp>
          <p:nvSpPr>
            <p:cNvPr id="45059" name="文本框 2"/>
            <p:cNvSpPr txBox="1"/>
            <p:nvPr/>
          </p:nvSpPr>
          <p:spPr>
            <a:xfrm>
              <a:off x="832" y="1381"/>
              <a:ext cx="9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3.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064" name="组合 37"/>
          <p:cNvGrpSpPr/>
          <p:nvPr/>
        </p:nvGrpSpPr>
        <p:grpSpPr>
          <a:xfrm>
            <a:off x="6561138" y="514350"/>
            <a:ext cx="626745" cy="911860"/>
            <a:chOff x="1480" y="1914"/>
            <a:chExt cx="987" cy="1436"/>
          </a:xfrm>
        </p:grpSpPr>
        <p:sp>
          <p:nvSpPr>
            <p:cNvPr id="45065" name="文本框 38"/>
            <p:cNvSpPr txBox="1"/>
            <p:nvPr/>
          </p:nvSpPr>
          <p:spPr>
            <a:xfrm>
              <a:off x="1626" y="1914"/>
              <a:ext cx="64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5066" name="文本框 39"/>
            <p:cNvSpPr txBox="1"/>
            <p:nvPr/>
          </p:nvSpPr>
          <p:spPr>
            <a:xfrm>
              <a:off x="1480" y="2528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>
              <a:off x="1612" y="2631"/>
              <a:ext cx="524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1621790" y="2111375"/>
            <a:ext cx="5114290" cy="939800"/>
            <a:chOff x="2554" y="3325"/>
            <a:chExt cx="8054" cy="1480"/>
          </a:xfrm>
        </p:grpSpPr>
        <p:grpSp>
          <p:nvGrpSpPr>
            <p:cNvPr id="11" name="组合 10"/>
            <p:cNvGrpSpPr/>
            <p:nvPr/>
          </p:nvGrpSpPr>
          <p:grpSpPr>
            <a:xfrm>
              <a:off x="2554" y="3325"/>
              <a:ext cx="8055" cy="1481"/>
              <a:chOff x="3174" y="3830"/>
              <a:chExt cx="8054" cy="1481"/>
            </a:xfrm>
          </p:grpSpPr>
          <p:sp>
            <p:nvSpPr>
              <p:cNvPr id="45069" name="文本框 3"/>
              <p:cNvSpPr txBox="1"/>
              <p:nvPr/>
            </p:nvSpPr>
            <p:spPr>
              <a:xfrm>
                <a:off x="3174" y="4149"/>
                <a:ext cx="8054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6670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×</a:t>
                </a:r>
                <a:r>
                  <a:rPr lang="zh-CN" altLang="en-US" sz="2800" b="1"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    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+297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5070" name="组合 37"/>
              <p:cNvGrpSpPr/>
              <p:nvPr/>
            </p:nvGrpSpPr>
            <p:grpSpPr>
              <a:xfrm>
                <a:off x="4844" y="3830"/>
                <a:ext cx="1464" cy="1481"/>
                <a:chOff x="2273" y="1913"/>
                <a:chExt cx="1464" cy="1481"/>
              </a:xfrm>
            </p:grpSpPr>
            <p:sp>
              <p:nvSpPr>
                <p:cNvPr id="45071" name="文本框 38"/>
                <p:cNvSpPr txBox="1"/>
                <p:nvPr/>
              </p:nvSpPr>
              <p:spPr>
                <a:xfrm>
                  <a:off x="2424" y="1913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9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072" name="文本框 39"/>
                <p:cNvSpPr txBox="1"/>
                <p:nvPr/>
              </p:nvSpPr>
              <p:spPr>
                <a:xfrm>
                  <a:off x="2273" y="2572"/>
                  <a:ext cx="1464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10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1" name="直接连接符 20"/>
                <p:cNvCxnSpPr/>
                <p:nvPr/>
              </p:nvCxnSpPr>
              <p:spPr>
                <a:xfrm>
                  <a:off x="2394" y="2621"/>
                  <a:ext cx="518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" name="文本框 22"/>
            <p:cNvSpPr txBox="1"/>
            <p:nvPr/>
          </p:nvSpPr>
          <p:spPr>
            <a:xfrm>
              <a:off x="6146" y="3677"/>
              <a:ext cx="408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=6300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（千米）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7666" name="文本框 2"/>
          <p:cNvSpPr txBox="1"/>
          <p:nvPr/>
        </p:nvSpPr>
        <p:spPr>
          <a:xfrm>
            <a:off x="1777365" y="3364548"/>
            <a:ext cx="41192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答：长江全长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6300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千米。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36891" name="文本框 2"/>
          <p:cNvSpPr txBox="1"/>
          <p:nvPr/>
        </p:nvSpPr>
        <p:spPr>
          <a:xfrm>
            <a:off x="3196590" y="93345"/>
            <a:ext cx="28752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P12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T15)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文本框 1"/>
          <p:cNvSpPr txBox="1"/>
          <p:nvPr/>
        </p:nvSpPr>
        <p:spPr>
          <a:xfrm>
            <a:off x="501650" y="418465"/>
            <a:ext cx="830008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商店运来一些水果，运来苹果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筐，梨的筐数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是苹果的    ，同时橘子的筐数又是梨的      。运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来橘子多少筐？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6082" name="组合 21"/>
          <p:cNvGrpSpPr/>
          <p:nvPr/>
        </p:nvGrpSpPr>
        <p:grpSpPr>
          <a:xfrm>
            <a:off x="2155190" y="820738"/>
            <a:ext cx="347663" cy="836969"/>
            <a:chOff x="2311" y="573"/>
            <a:chExt cx="974" cy="2346"/>
          </a:xfrm>
        </p:grpSpPr>
        <p:cxnSp>
          <p:nvCxnSpPr>
            <p:cNvPr id="23" name="直接连接符 22"/>
            <p:cNvCxnSpPr/>
            <p:nvPr/>
          </p:nvCxnSpPr>
          <p:spPr>
            <a:xfrm flipV="1">
              <a:off x="2479" y="1784"/>
              <a:ext cx="806" cy="0"/>
            </a:xfrm>
            <a:prstGeom prst="line">
              <a:avLst/>
            </a:prstGeom>
            <a:ln w="127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084" name="文本框 23"/>
            <p:cNvSpPr txBox="1"/>
            <p:nvPr/>
          </p:nvSpPr>
          <p:spPr>
            <a:xfrm>
              <a:off x="2311" y="1456"/>
              <a:ext cx="719" cy="14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6085" name="文本框 24"/>
            <p:cNvSpPr txBox="1"/>
            <p:nvPr/>
          </p:nvSpPr>
          <p:spPr>
            <a:xfrm>
              <a:off x="2358" y="573"/>
              <a:ext cx="719" cy="14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086" name="组合 3"/>
          <p:cNvGrpSpPr/>
          <p:nvPr/>
        </p:nvGrpSpPr>
        <p:grpSpPr>
          <a:xfrm>
            <a:off x="6905747" y="858652"/>
            <a:ext cx="331348" cy="861246"/>
            <a:chOff x="2669" y="577"/>
            <a:chExt cx="928" cy="2413"/>
          </a:xfrm>
        </p:grpSpPr>
        <p:cxnSp>
          <p:nvCxnSpPr>
            <p:cNvPr id="5" name="直接连接符 4"/>
            <p:cNvCxnSpPr/>
            <p:nvPr/>
          </p:nvCxnSpPr>
          <p:spPr>
            <a:xfrm flipV="1">
              <a:off x="2690" y="1784"/>
              <a:ext cx="907" cy="0"/>
            </a:xfrm>
            <a:prstGeom prst="line">
              <a:avLst/>
            </a:prstGeom>
            <a:ln w="127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088" name="文本框 8"/>
            <p:cNvSpPr txBox="1"/>
            <p:nvPr/>
          </p:nvSpPr>
          <p:spPr>
            <a:xfrm>
              <a:off x="2681" y="1528"/>
              <a:ext cx="719" cy="14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6089" name="文本框 9"/>
            <p:cNvSpPr txBox="1"/>
            <p:nvPr/>
          </p:nvSpPr>
          <p:spPr>
            <a:xfrm>
              <a:off x="2669" y="577"/>
              <a:ext cx="928" cy="14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7666" name="文本框 2"/>
          <p:cNvSpPr txBox="1"/>
          <p:nvPr/>
        </p:nvSpPr>
        <p:spPr>
          <a:xfrm>
            <a:off x="2693035" y="3200400"/>
            <a:ext cx="32207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答：运来橘子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宋体" panose="02010600030101010101" pitchFamily="2" charset="-122"/>
              </a:rPr>
              <a:t>筐。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38425" y="2117090"/>
            <a:ext cx="3856990" cy="953770"/>
            <a:chOff x="4155" y="3334"/>
            <a:chExt cx="6074" cy="1502"/>
          </a:xfrm>
        </p:grpSpPr>
        <p:grpSp>
          <p:nvGrpSpPr>
            <p:cNvPr id="4" name="组合 3"/>
            <p:cNvGrpSpPr/>
            <p:nvPr/>
          </p:nvGrpSpPr>
          <p:grpSpPr>
            <a:xfrm>
              <a:off x="4155" y="3334"/>
              <a:ext cx="3366" cy="1502"/>
              <a:chOff x="4155" y="3334"/>
              <a:chExt cx="3366" cy="1502"/>
            </a:xfrm>
          </p:grpSpPr>
          <p:sp>
            <p:nvSpPr>
              <p:cNvPr id="46091" name="文本框 2"/>
              <p:cNvSpPr txBox="1"/>
              <p:nvPr/>
            </p:nvSpPr>
            <p:spPr>
              <a:xfrm>
                <a:off x="4155" y="3667"/>
                <a:ext cx="336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20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×   ×     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6092" name="组合 14"/>
              <p:cNvGrpSpPr/>
              <p:nvPr/>
            </p:nvGrpSpPr>
            <p:grpSpPr>
              <a:xfrm rot="0">
                <a:off x="5384" y="3334"/>
                <a:ext cx="1479" cy="1502"/>
                <a:chOff x="3392" y="3777"/>
                <a:chExt cx="1548" cy="2007"/>
              </a:xfrm>
            </p:grpSpPr>
            <p:sp>
              <p:nvSpPr>
                <p:cNvPr id="46093" name="TextBox 4"/>
                <p:cNvSpPr txBox="1"/>
                <p:nvPr/>
              </p:nvSpPr>
              <p:spPr>
                <a:xfrm>
                  <a:off x="4435" y="3777"/>
                  <a:ext cx="505" cy="200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 u="sng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3</a:t>
                  </a:r>
                  <a:endParaRPr lang="en-US" altLang="zh-CN" sz="28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  <a:p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5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094" name="TextBox 4"/>
                <p:cNvSpPr txBox="1"/>
                <p:nvPr/>
              </p:nvSpPr>
              <p:spPr>
                <a:xfrm>
                  <a:off x="3392" y="3778"/>
                  <a:ext cx="505" cy="200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 u="sng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3</a:t>
                  </a:r>
                  <a:endParaRPr lang="en-US" altLang="zh-CN" sz="28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  <a:p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4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" name="文本框 2"/>
            <p:cNvSpPr txBox="1"/>
            <p:nvPr/>
          </p:nvSpPr>
          <p:spPr>
            <a:xfrm>
              <a:off x="6863" y="3678"/>
              <a:ext cx="336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= 9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（筐）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" name="组合 10"/>
          <p:cNvGrpSpPr/>
          <p:nvPr/>
        </p:nvGrpSpPr>
        <p:grpSpPr>
          <a:xfrm>
            <a:off x="676275" y="478790"/>
            <a:ext cx="7607300" cy="1387475"/>
            <a:chOff x="988" y="1018"/>
            <a:chExt cx="11980" cy="2185"/>
          </a:xfrm>
        </p:grpSpPr>
        <p:sp>
          <p:nvSpPr>
            <p:cNvPr id="48129" name="文本框 1"/>
            <p:cNvSpPr txBox="1"/>
            <p:nvPr/>
          </p:nvSpPr>
          <p:spPr>
            <a:xfrm>
              <a:off x="988" y="1018"/>
              <a:ext cx="11981" cy="19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13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5.</a:t>
              </a:r>
              <a:r>
                <a:rPr lang="zh-CN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超市购进一批酸奶共</a:t>
              </a: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盒，每盒有</a:t>
              </a: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8</a:t>
              </a: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杯，每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 杯酸奶     升，这批酸奶一共有多少升？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7126" name="组合 37"/>
            <p:cNvGrpSpPr/>
            <p:nvPr/>
          </p:nvGrpSpPr>
          <p:grpSpPr>
            <a:xfrm>
              <a:off x="2986" y="1725"/>
              <a:ext cx="999" cy="1478"/>
              <a:chOff x="1429" y="1843"/>
              <a:chExt cx="1147" cy="1478"/>
            </a:xfrm>
          </p:grpSpPr>
          <p:sp>
            <p:nvSpPr>
              <p:cNvPr id="47127" name="文本框 38"/>
              <p:cNvSpPr txBox="1"/>
              <p:nvPr/>
            </p:nvSpPr>
            <p:spPr>
              <a:xfrm>
                <a:off x="1595" y="1843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429" y="2499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15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2273935" y="2087245"/>
            <a:ext cx="5148580" cy="938530"/>
            <a:chOff x="2670" y="3652"/>
            <a:chExt cx="8108" cy="1478"/>
          </a:xfrm>
        </p:grpSpPr>
        <p:sp>
          <p:nvSpPr>
            <p:cNvPr id="48132" name="文本框 3"/>
            <p:cNvSpPr txBox="1"/>
            <p:nvPr/>
          </p:nvSpPr>
          <p:spPr>
            <a:xfrm>
              <a:off x="2670" y="3733"/>
              <a:ext cx="8109" cy="116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   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×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= 64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（升）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" name="组合 37"/>
            <p:cNvGrpSpPr/>
            <p:nvPr/>
          </p:nvGrpSpPr>
          <p:grpSpPr>
            <a:xfrm>
              <a:off x="5225" y="3652"/>
              <a:ext cx="999" cy="1478"/>
              <a:chOff x="1429" y="1843"/>
              <a:chExt cx="1147" cy="1478"/>
            </a:xfrm>
          </p:grpSpPr>
          <p:sp>
            <p:nvSpPr>
              <p:cNvPr id="5" name="文本框 38"/>
              <p:cNvSpPr txBox="1"/>
              <p:nvPr/>
            </p:nvSpPr>
            <p:spPr>
              <a:xfrm>
                <a:off x="1595" y="1843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文本框 39"/>
              <p:cNvSpPr txBox="1"/>
              <p:nvPr/>
            </p:nvSpPr>
            <p:spPr>
              <a:xfrm>
                <a:off x="1429" y="2499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直接连接符 7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2273935" y="3119755"/>
            <a:ext cx="4471035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答：这批酸奶一共有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64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升。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61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0964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40965" name="图片 8" descr="老师3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07150" y="1998663"/>
            <a:ext cx="1592263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40967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6631" name="组合 10"/>
          <p:cNvGrpSpPr/>
          <p:nvPr/>
        </p:nvGrpSpPr>
        <p:grpSpPr>
          <a:xfrm>
            <a:off x="0" y="-16510"/>
            <a:ext cx="2209800" cy="506413"/>
            <a:chOff x="0" y="1"/>
            <a:chExt cx="3480" cy="798"/>
          </a:xfrm>
        </p:grpSpPr>
        <p:sp>
          <p:nvSpPr>
            <p:cNvPr id="6" name="平行四边形 5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10" name="平行四边形 9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6634" name="文本框 62"/>
            <p:cNvSpPr txBox="1"/>
            <p:nvPr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复习导入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6625" name="TextBox 86"/>
          <p:cNvSpPr txBox="1"/>
          <p:nvPr/>
        </p:nvSpPr>
        <p:spPr>
          <a:xfrm>
            <a:off x="663893" y="817880"/>
            <a:ext cx="581215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回忆我们学过的乘法的运算定律。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90295" y="1670685"/>
            <a:ext cx="25400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01395" y="2321560"/>
            <a:ext cx="30543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×(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09528" y="1670685"/>
            <a:ext cx="2540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乘法交换律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108893" y="2343785"/>
            <a:ext cx="25400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乘法结合律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129530" y="3026410"/>
            <a:ext cx="2540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乘法分配律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9300" y="3024505"/>
            <a:ext cx="42945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（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＋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×</a:t>
            </a:r>
            <a:r>
              <a:rPr lang="zh-CN" altLang="en-US" sz="28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c</a:t>
            </a:r>
            <a:endParaRPr lang="en-US" altLang="zh-CN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2" grpId="0"/>
      <p:bldP spid="15" grpId="0"/>
      <p:bldP spid="16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7" name="Rectangle 2"/>
          <p:cNvSpPr/>
          <p:nvPr/>
        </p:nvSpPr>
        <p:spPr>
          <a:xfrm>
            <a:off x="766763" y="1574800"/>
            <a:ext cx="8129587" cy="15240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从课后习题中选取；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完成练习册本课时的习题。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50178" name="组合 17"/>
          <p:cNvGrpSpPr/>
          <p:nvPr/>
        </p:nvGrpSpPr>
        <p:grpSpPr>
          <a:xfrm>
            <a:off x="0" y="0"/>
            <a:ext cx="2209800" cy="508000"/>
            <a:chOff x="0" y="1"/>
            <a:chExt cx="3480" cy="798"/>
          </a:xfrm>
        </p:grpSpPr>
        <p:sp>
          <p:nvSpPr>
            <p:cNvPr id="2" name="平行四边形 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0181" name="文本框 62"/>
            <p:cNvSpPr txBox="1"/>
            <p:nvPr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TextBox 86"/>
          <p:cNvSpPr txBox="1"/>
          <p:nvPr/>
        </p:nvSpPr>
        <p:spPr>
          <a:xfrm>
            <a:off x="443548" y="438785"/>
            <a:ext cx="47396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用简便方法计算下面各题。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10590" y="1070610"/>
            <a:ext cx="21424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2.5×98×0.4 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50410" y="1070610"/>
            <a:ext cx="267779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1.25×2.5×8×4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4525" y="3100070"/>
            <a:ext cx="285750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0.8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）×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12.5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19125" y="1592580"/>
            <a:ext cx="24339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2.5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0.4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×98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3570" y="2079625"/>
            <a:ext cx="13652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×98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7540" y="2578100"/>
            <a:ext cx="82994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98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140200" y="1564640"/>
            <a:ext cx="43103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1.25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）×（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2.5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158615" y="2093595"/>
            <a:ext cx="15430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84015" y="2647950"/>
            <a:ext cx="100774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100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28320" y="3544570"/>
            <a:ext cx="32588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12.5+0.8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12.5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8795" y="4045585"/>
            <a:ext cx="1565910" cy="4781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9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100+10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20700" y="4468495"/>
            <a:ext cx="988060" cy="4781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9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 110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8704" name="组合 17"/>
          <p:cNvGrpSpPr/>
          <p:nvPr/>
        </p:nvGrpSpPr>
        <p:grpSpPr>
          <a:xfrm>
            <a:off x="0" y="-19050"/>
            <a:ext cx="2209800" cy="508000"/>
            <a:chOff x="0" y="1"/>
            <a:chExt cx="3480" cy="798"/>
          </a:xfrm>
        </p:grpSpPr>
        <p:sp>
          <p:nvSpPr>
            <p:cNvPr id="13" name="平行四边形 1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14" name="平行四边形 1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8707" name="文本框 62"/>
            <p:cNvSpPr txBox="1"/>
            <p:nvPr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探究新知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15" name="Rectangle 2"/>
          <p:cNvSpPr/>
          <p:nvPr/>
        </p:nvSpPr>
        <p:spPr>
          <a:xfrm>
            <a:off x="1339850" y="1473200"/>
            <a:ext cx="6466840" cy="81661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1.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自学教材第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8~9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页</a:t>
            </a:r>
            <a:r>
              <a:rPr lang="zh-CN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的内容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，并完成相应的填空。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Rectangle 2"/>
          <p:cNvSpPr/>
          <p:nvPr/>
        </p:nvSpPr>
        <p:spPr>
          <a:xfrm>
            <a:off x="1339850" y="2517140"/>
            <a:ext cx="6750685" cy="8413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分数混合运算的顺序和整数混合运算的顺序是否相同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？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46430" y="803910"/>
            <a:ext cx="21786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自学</a:t>
            </a:r>
            <a:r>
              <a:rPr lang="zh-CN" sz="2800" b="1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提示：</a:t>
            </a:r>
            <a:endParaRPr lang="zh-CN" altLang="en-US" sz="2800" b="1">
              <a:solidFill>
                <a:srgbClr val="00B0F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1339850" y="3506470"/>
            <a:ext cx="6750685" cy="65786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>
              <a:lnSpc>
                <a:spcPct val="80000"/>
              </a:lnSpc>
            </a:pPr>
            <a:r>
              <a:rPr 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</a:t>
            </a:r>
            <a:r>
              <a:rPr lang="zh-CN" alt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整数乘法运算定律能不能推广到分数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？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内容占位符 1"/>
          <p:cNvSpPr>
            <a:spLocks noGrp="1"/>
          </p:cNvSpPr>
          <p:nvPr/>
        </p:nvSpPr>
        <p:spPr>
          <a:xfrm>
            <a:off x="1054735" y="1186180"/>
            <a:ext cx="5890260" cy="10255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eaLnBrk="0" latinLnBrk="1" hangingPunct="0"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一个画框的尺寸如图，做这个画框需要多长的木条？ 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8675" name="Group 19"/>
          <p:cNvGrpSpPr/>
          <p:nvPr/>
        </p:nvGrpSpPr>
        <p:grpSpPr>
          <a:xfrm>
            <a:off x="5330508" y="2109788"/>
            <a:ext cx="742950" cy="1027112"/>
            <a:chOff x="3206" y="1413"/>
            <a:chExt cx="468" cy="647"/>
          </a:xfrm>
        </p:grpSpPr>
        <p:grpSp>
          <p:nvGrpSpPr>
            <p:cNvPr id="28676" name="Group 14"/>
            <p:cNvGrpSpPr/>
            <p:nvPr/>
          </p:nvGrpSpPr>
          <p:grpSpPr>
            <a:xfrm>
              <a:off x="3206" y="1413"/>
              <a:ext cx="333" cy="647"/>
              <a:chOff x="3954" y="1098"/>
              <a:chExt cx="333" cy="647"/>
            </a:xfrm>
          </p:grpSpPr>
          <p:sp>
            <p:nvSpPr>
              <p:cNvPr id="28677" name="Text Box 15"/>
              <p:cNvSpPr txBox="1"/>
              <p:nvPr/>
            </p:nvSpPr>
            <p:spPr>
              <a:xfrm>
                <a:off x="3969" y="1362"/>
                <a:ext cx="318" cy="3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 latinLnBrk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678" name="Text Box 16"/>
              <p:cNvSpPr txBox="1"/>
              <p:nvPr/>
            </p:nvSpPr>
            <p:spPr>
              <a:xfrm>
                <a:off x="3956" y="1098"/>
                <a:ext cx="227" cy="3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 latinLnBrk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Line 17"/>
              <p:cNvSpPr>
                <a:spLocks noChangeShapeType="1"/>
              </p:cNvSpPr>
              <p:nvPr/>
            </p:nvSpPr>
            <p:spPr bwMode="auto">
              <a:xfrm>
                <a:off x="3954" y="1446"/>
                <a:ext cx="22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8680" name="Text Box 18"/>
            <p:cNvSpPr txBox="1"/>
            <p:nvPr/>
          </p:nvSpPr>
          <p:spPr>
            <a:xfrm>
              <a:off x="3402" y="1574"/>
              <a:ext cx="272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atinLnBrk="1"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m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681" name="Group 20"/>
          <p:cNvGrpSpPr/>
          <p:nvPr/>
        </p:nvGrpSpPr>
        <p:grpSpPr>
          <a:xfrm>
            <a:off x="6932296" y="3149601"/>
            <a:ext cx="744538" cy="990599"/>
            <a:chOff x="3213" y="1424"/>
            <a:chExt cx="469" cy="624"/>
          </a:xfrm>
        </p:grpSpPr>
        <p:grpSp>
          <p:nvGrpSpPr>
            <p:cNvPr id="28682" name="Group 21"/>
            <p:cNvGrpSpPr/>
            <p:nvPr/>
          </p:nvGrpSpPr>
          <p:grpSpPr>
            <a:xfrm>
              <a:off x="3213" y="1424"/>
              <a:ext cx="330" cy="624"/>
              <a:chOff x="3961" y="1109"/>
              <a:chExt cx="330" cy="624"/>
            </a:xfrm>
          </p:grpSpPr>
          <p:sp>
            <p:nvSpPr>
              <p:cNvPr id="28683" name="Text Box 22"/>
              <p:cNvSpPr txBox="1"/>
              <p:nvPr/>
            </p:nvSpPr>
            <p:spPr>
              <a:xfrm>
                <a:off x="3973" y="1350"/>
                <a:ext cx="318" cy="3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 latinLnBrk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684" name="Text Box 23"/>
              <p:cNvSpPr txBox="1"/>
              <p:nvPr/>
            </p:nvSpPr>
            <p:spPr>
              <a:xfrm>
                <a:off x="3961" y="1109"/>
                <a:ext cx="227" cy="3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 latinLnBrk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3973" y="1432"/>
                <a:ext cx="2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Gulim" panose="020B0600000101010101" pitchFamily="34" charset="-127"/>
                  <a:cs typeface="+mn-cs"/>
                </a:endParaRPr>
              </a:p>
            </p:txBody>
          </p:sp>
        </p:grpSp>
        <p:sp>
          <p:nvSpPr>
            <p:cNvPr id="28686" name="Text Box 25"/>
            <p:cNvSpPr txBox="1"/>
            <p:nvPr/>
          </p:nvSpPr>
          <p:spPr>
            <a:xfrm>
              <a:off x="3410" y="1562"/>
              <a:ext cx="272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atinLnBrk="1"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m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631825" y="2195830"/>
            <a:ext cx="11842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列式：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4000" y="600075"/>
            <a:ext cx="6909435" cy="565150"/>
          </a:xfrm>
          <a:prstGeom prst="rect">
            <a:avLst/>
          </a:prstGeom>
        </p:spPr>
        <p:txBody>
          <a:bodyPr wrap="square">
            <a:spAutoFit/>
          </a:bodyPr>
          <a:p>
            <a:pPr marL="342900" marR="0" lvl="0" indent="-342900" algn="l" defTabSz="914400" rtl="0" eaLnBrk="1" fontAlgn="base" latinLnBrk="1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：分数乘加、乘减的运算顺序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6631" name="文本框 5"/>
          <p:cNvSpPr txBox="1"/>
          <p:nvPr/>
        </p:nvSpPr>
        <p:spPr>
          <a:xfrm>
            <a:off x="3686493" y="109220"/>
            <a:ext cx="184150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P8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6)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14362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8"/>
              </a:clrFrom>
              <a:clrTo>
                <a:srgbClr val="FFFF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9578" y="1178878"/>
            <a:ext cx="647700" cy="5857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5" name="组合 24"/>
          <p:cNvGrpSpPr/>
          <p:nvPr/>
        </p:nvGrpSpPr>
        <p:grpSpPr>
          <a:xfrm>
            <a:off x="1552575" y="2717800"/>
            <a:ext cx="2270125" cy="783590"/>
            <a:chOff x="2445" y="4280"/>
            <a:chExt cx="3575" cy="1234"/>
          </a:xfrm>
        </p:grpSpPr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2">
                    <a:alpha val="100000"/>
                  </a:srgbClr>
                </a:clrFrom>
                <a:clrTo>
                  <a:srgbClr val="FFFFF2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80" y="4280"/>
              <a:ext cx="2540" cy="1234"/>
            </a:xfrm>
            <a:prstGeom prst="rect">
              <a:avLst/>
            </a:prstGeom>
          </p:spPr>
        </p:pic>
        <p:sp>
          <p:nvSpPr>
            <p:cNvPr id="23" name="TextBox 3"/>
            <p:cNvSpPr txBox="1"/>
            <p:nvPr/>
          </p:nvSpPr>
          <p:spPr>
            <a:xfrm>
              <a:off x="2445" y="4420"/>
              <a:ext cx="780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atinLnBrk="1"/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Arial" panose="020B0604020202020204" pitchFamily="34" charset="0"/>
                </a:rPr>
                <a:t>①</a:t>
              </a:r>
              <a:endPara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1555750" y="3757295"/>
            <a:ext cx="2287270" cy="735330"/>
            <a:chOff x="2450" y="5917"/>
            <a:chExt cx="3602" cy="1158"/>
          </a:xfrm>
        </p:grpSpPr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2">
                    <a:alpha val="100000"/>
                  </a:srgbClr>
                </a:clrFrom>
                <a:clrTo>
                  <a:srgbClr val="FFFFF2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80" y="5917"/>
              <a:ext cx="2573" cy="1158"/>
            </a:xfrm>
            <a:prstGeom prst="rect">
              <a:avLst/>
            </a:prstGeom>
          </p:spPr>
        </p:pic>
        <p:sp>
          <p:nvSpPr>
            <p:cNvPr id="30730" name="TextBox 5"/>
            <p:cNvSpPr txBox="1"/>
            <p:nvPr/>
          </p:nvSpPr>
          <p:spPr>
            <a:xfrm>
              <a:off x="2450" y="6024"/>
              <a:ext cx="780" cy="9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atinLnBrk="1"/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Arial" panose="020B0604020202020204" pitchFamily="34" charset="0"/>
                </a:rPr>
                <a:t>②</a:t>
              </a:r>
              <a:endPara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852295"/>
            <a:ext cx="2400300" cy="14382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Box 3"/>
          <p:cNvSpPr txBox="1"/>
          <p:nvPr/>
        </p:nvSpPr>
        <p:spPr>
          <a:xfrm>
            <a:off x="863600" y="1835150"/>
            <a:ext cx="495300" cy="5826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①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5816600" y="3476625"/>
          <a:ext cx="72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317500" imgH="405765" progId="Equation.DSMT4">
                  <p:embed/>
                </p:oleObj>
              </mc:Choice>
              <mc:Fallback>
                <p:oleObj name="" r:id="rId1" imgW="317500" imgH="40576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16600" y="3476625"/>
                        <a:ext cx="723900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TextBox 5"/>
          <p:cNvSpPr txBox="1"/>
          <p:nvPr/>
        </p:nvSpPr>
        <p:spPr>
          <a:xfrm>
            <a:off x="5489258" y="1832293"/>
            <a:ext cx="495300" cy="5857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②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1235075" y="2586990"/>
          <a:ext cx="11874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520700" imgH="406400" progId="Equation.DSMT4">
                  <p:embed/>
                </p:oleObj>
              </mc:Choice>
              <mc:Fallback>
                <p:oleObj name="" r:id="rId3" imgW="520700" imgH="4064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5075" y="2586990"/>
                        <a:ext cx="1187450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1235075" y="3476308"/>
          <a:ext cx="72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5" imgW="317500" imgH="405765" progId="Equation.DSMT4">
                  <p:embed/>
                </p:oleObj>
              </mc:Choice>
              <mc:Fallback>
                <p:oleObj name="" r:id="rId5" imgW="317500" imgH="405765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35075" y="3476308"/>
                        <a:ext cx="723900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文本框 24"/>
          <p:cNvSpPr txBox="1"/>
          <p:nvPr/>
        </p:nvSpPr>
        <p:spPr>
          <a:xfrm>
            <a:off x="597535" y="544830"/>
            <a:ext cx="838200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分数混合运算的顺序和整数混合运算的顺序相同吗？你会自己计算这两道算式吗？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128207" y="3082290"/>
            <a:ext cx="3489003" cy="1977081"/>
            <a:chOff x="3861" y="4916"/>
            <a:chExt cx="5494" cy="3113"/>
          </a:xfrm>
        </p:grpSpPr>
        <p:pic>
          <p:nvPicPr>
            <p:cNvPr id="30735" name="图片 5" descr="E:\新画人物图\书本 拷贝.png书本 拷贝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 flipH="1">
              <a:off x="3861" y="6484"/>
              <a:ext cx="1228" cy="1545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30736" name="组合 8"/>
            <p:cNvGrpSpPr/>
            <p:nvPr/>
          </p:nvGrpSpPr>
          <p:grpSpPr>
            <a:xfrm>
              <a:off x="4805" y="4916"/>
              <a:ext cx="4550" cy="1808"/>
              <a:chOff x="6615" y="7957"/>
              <a:chExt cx="4550" cy="1808"/>
            </a:xfrm>
          </p:grpSpPr>
          <p:sp>
            <p:nvSpPr>
              <p:cNvPr id="7" name="云形标注 6"/>
              <p:cNvSpPr/>
              <p:nvPr/>
            </p:nvSpPr>
            <p:spPr>
              <a:xfrm>
                <a:off x="6615" y="7957"/>
                <a:ext cx="4550" cy="1808"/>
              </a:xfrm>
              <a:prstGeom prst="cloudCallout">
                <a:avLst>
                  <a:gd name="adj1" fmla="val -37978"/>
                  <a:gd name="adj2" fmla="val 68307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sp>
            <p:nvSpPr>
              <p:cNvPr id="30738" name="文本框 2"/>
              <p:cNvSpPr txBox="1"/>
              <p:nvPr/>
            </p:nvSpPr>
            <p:spPr>
              <a:xfrm>
                <a:off x="7165" y="8111"/>
                <a:ext cx="4000" cy="150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zh-CN" altLang="en-US" sz="2800" b="1">
                    <a:latin typeface="楷体" panose="02010609060101010101" charset="-122"/>
                    <a:ea typeface="楷体" panose="02010609060101010101" charset="-122"/>
                  </a:rPr>
                  <a:t>通过计算你有什么发现？</a:t>
                </a:r>
                <a:endParaRPr lang="zh-CN" altLang="en-US" sz="28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</p:grpSp>
      <p:pic>
        <p:nvPicPr>
          <p:cNvPr id="21" name="图片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0125" y="1788160"/>
            <a:ext cx="1706880" cy="768350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62405" y="1767840"/>
            <a:ext cx="1624965" cy="789305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5735955" y="2496185"/>
            <a:ext cx="1454150" cy="938530"/>
            <a:chOff x="11144" y="6113"/>
            <a:chExt cx="2290" cy="1478"/>
          </a:xfrm>
        </p:grpSpPr>
        <p:grpSp>
          <p:nvGrpSpPr>
            <p:cNvPr id="47126" name="组合 37"/>
            <p:cNvGrpSpPr/>
            <p:nvPr/>
          </p:nvGrpSpPr>
          <p:grpSpPr>
            <a:xfrm>
              <a:off x="11833" y="6113"/>
              <a:ext cx="863" cy="1478"/>
              <a:chOff x="1595" y="1843"/>
              <a:chExt cx="990" cy="1478"/>
            </a:xfrm>
          </p:grpSpPr>
          <p:sp>
            <p:nvSpPr>
              <p:cNvPr id="47127" name="文本框 38"/>
              <p:cNvSpPr txBox="1"/>
              <p:nvPr/>
            </p:nvSpPr>
            <p:spPr>
              <a:xfrm>
                <a:off x="1595" y="1843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598" y="2499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文本框 1"/>
            <p:cNvSpPr txBox="1"/>
            <p:nvPr/>
          </p:nvSpPr>
          <p:spPr>
            <a:xfrm>
              <a:off x="11144" y="6481"/>
              <a:ext cx="2290" cy="82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+mn-ea"/>
                </a:rPr>
                <a:t>=      </a:t>
              </a:r>
              <a:r>
                <a:rPr 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+mn-ea"/>
                </a:rPr>
                <a:t>＋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+mn-ea"/>
                </a:rPr>
                <a:t>1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  <a:sym typeface="+mn-ea"/>
                </a:rPr>
                <a:t> 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文本框 13"/>
          <p:cNvSpPr txBox="1"/>
          <p:nvPr/>
        </p:nvSpPr>
        <p:spPr>
          <a:xfrm>
            <a:off x="784225" y="910590"/>
            <a:ext cx="8135620" cy="10388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marL="342900" indent="-342900" eaLnBrk="0" latinLnBrk="1" hangingPunct="0">
              <a:lnSpc>
                <a:spcPct val="100000"/>
              </a:lnSpc>
              <a:spcBef>
                <a:spcPct val="20000"/>
              </a:spcBef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发现：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  <a:p>
            <a:pPr marL="342900" indent="-342900" eaLnBrk="0" latinLnBrk="1" hangingPunct="0">
              <a:lnSpc>
                <a:spcPct val="100000"/>
              </a:lnSpc>
              <a:spcBef>
                <a:spcPct val="20000"/>
              </a:spcBef>
              <a:buSzTx/>
              <a:buFontTx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分数混合运算的顺序与整数混合运算的顺序相同。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948690" y="2165985"/>
            <a:ext cx="7527290" cy="1623060"/>
          </a:xfrm>
          <a:prstGeom prst="roundRect">
            <a:avLst/>
          </a:prstGeom>
          <a:solidFill>
            <a:schemeClr val="bg1"/>
          </a:solidFill>
          <a:ln>
            <a:solidFill>
              <a:srgbClr val="A0B6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68070" y="2375535"/>
            <a:ext cx="63836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没有括号的先算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乘除法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，再算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加减法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；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49020" y="3009265"/>
            <a:ext cx="7214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有括号的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,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先算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括号里面的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，再算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括号外面的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3" grpId="0"/>
      <p:bldP spid="3" grpId="1"/>
      <p:bldP spid="5" grpId="0"/>
      <p:bldP spid="5" grpId="1"/>
      <p:bldP spid="327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2605" y="1145540"/>
            <a:ext cx="7921625" cy="969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问题：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1.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观察每组的两个算式，看看它们  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有什么关系。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pSp>
        <p:nvGrpSpPr>
          <p:cNvPr id="33794" name="组合 2"/>
          <p:cNvGrpSpPr/>
          <p:nvPr/>
        </p:nvGrpSpPr>
        <p:grpSpPr>
          <a:xfrm>
            <a:off x="1476375" y="2216150"/>
            <a:ext cx="4278313" cy="2641600"/>
            <a:chOff x="1475656" y="2139702"/>
            <a:chExt cx="4279825" cy="2641758"/>
          </a:xfrm>
        </p:grpSpPr>
        <p:graphicFrame>
          <p:nvGraphicFramePr>
            <p:cNvPr id="33795" name="对象 6"/>
            <p:cNvGraphicFramePr>
              <a:graphicFrameLocks noChangeAspect="1"/>
            </p:cNvGraphicFramePr>
            <p:nvPr/>
          </p:nvGraphicFramePr>
          <p:xfrm>
            <a:off x="1475656" y="2139702"/>
            <a:ext cx="4279825" cy="26417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1905000" imgH="1308100" progId="Equation.DSMT4">
                    <p:embed/>
                  </p:oleObj>
                </mc:Choice>
                <mc:Fallback>
                  <p:oleObj name="" r:id="rId1" imgW="1905000" imgH="1308100" progId="Equation.DSMT4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475656" y="2139702"/>
                          <a:ext cx="4279825" cy="26417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Oval 44"/>
            <p:cNvSpPr>
              <a:spLocks noChangeArrowheads="1"/>
            </p:cNvSpPr>
            <p:nvPr/>
          </p:nvSpPr>
          <p:spPr bwMode="auto">
            <a:xfrm>
              <a:off x="2398320" y="2377841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Oval 44"/>
            <p:cNvSpPr>
              <a:spLocks noChangeArrowheads="1"/>
            </p:cNvSpPr>
            <p:nvPr/>
          </p:nvSpPr>
          <p:spPr bwMode="auto">
            <a:xfrm>
              <a:off x="3254284" y="3219267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9" name="Oval 44"/>
            <p:cNvSpPr>
              <a:spLocks noChangeArrowheads="1"/>
            </p:cNvSpPr>
            <p:nvPr/>
          </p:nvSpPr>
          <p:spPr bwMode="auto">
            <a:xfrm>
              <a:off x="3322571" y="4084506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"/>
          <p:cNvSpPr txBox="1"/>
          <p:nvPr/>
        </p:nvSpPr>
        <p:spPr>
          <a:xfrm>
            <a:off x="2420938" y="2355850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3259138" y="3219450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31" name="TextBox 1"/>
          <p:cNvSpPr txBox="1"/>
          <p:nvPr/>
        </p:nvSpPr>
        <p:spPr>
          <a:xfrm>
            <a:off x="3344863" y="4075113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955" y="478155"/>
            <a:ext cx="7743825" cy="565150"/>
          </a:xfrm>
          <a:prstGeom prst="rect">
            <a:avLst/>
          </a:prstGeom>
        </p:spPr>
        <p:txBody>
          <a:bodyPr wrap="square">
            <a:spAutoFit/>
          </a:bodyPr>
          <a:p>
            <a:pPr marL="342900" marR="0" lvl="0" indent="-342900" algn="l" defTabSz="914400" rtl="0" eaLnBrk="1" fontAlgn="base" latinLnBrk="1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A04E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7DDA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：整数乘法运算定律推广到分数乘法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4817" name="组合 2"/>
          <p:cNvGrpSpPr/>
          <p:nvPr/>
        </p:nvGrpSpPr>
        <p:grpSpPr>
          <a:xfrm>
            <a:off x="1089025" y="1392238"/>
            <a:ext cx="4673600" cy="3070225"/>
            <a:chOff x="1475656" y="2139702"/>
            <a:chExt cx="4279825" cy="2641758"/>
          </a:xfrm>
        </p:grpSpPr>
        <p:graphicFrame>
          <p:nvGraphicFramePr>
            <p:cNvPr id="34818" name="对象 6"/>
            <p:cNvGraphicFramePr>
              <a:graphicFrameLocks noChangeAspect="1"/>
            </p:cNvGraphicFramePr>
            <p:nvPr/>
          </p:nvGraphicFramePr>
          <p:xfrm>
            <a:off x="1475656" y="2139702"/>
            <a:ext cx="4279825" cy="26417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" imgW="1905000" imgH="1308100" progId="Equation.DSMT4">
                    <p:embed/>
                  </p:oleObj>
                </mc:Choice>
                <mc:Fallback>
                  <p:oleObj name="" r:id="rId1" imgW="1905000" imgH="1308100" progId="Equation.DSMT4">
                    <p:embed/>
                    <p:pic>
                      <p:nvPicPr>
                        <p:cNvPr id="0" name="图片 308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475656" y="2139702"/>
                          <a:ext cx="4279825" cy="26417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Oval 44"/>
            <p:cNvSpPr>
              <a:spLocks noChangeArrowheads="1"/>
            </p:cNvSpPr>
            <p:nvPr/>
          </p:nvSpPr>
          <p:spPr bwMode="auto">
            <a:xfrm>
              <a:off x="2398320" y="2377841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1" name="Oval 44"/>
            <p:cNvSpPr>
              <a:spLocks noChangeArrowheads="1"/>
            </p:cNvSpPr>
            <p:nvPr/>
          </p:nvSpPr>
          <p:spPr bwMode="auto">
            <a:xfrm>
              <a:off x="3254284" y="3219267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2" name="Oval 44"/>
            <p:cNvSpPr>
              <a:spLocks noChangeArrowheads="1"/>
            </p:cNvSpPr>
            <p:nvPr/>
          </p:nvSpPr>
          <p:spPr bwMode="auto">
            <a:xfrm>
              <a:off x="3322571" y="4084506"/>
              <a:ext cx="431953" cy="4318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4822" name="TextBox 1"/>
          <p:cNvSpPr txBox="1"/>
          <p:nvPr/>
        </p:nvSpPr>
        <p:spPr>
          <a:xfrm>
            <a:off x="2119313" y="1636713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34823" name="TextBox 1"/>
          <p:cNvSpPr txBox="1"/>
          <p:nvPr/>
        </p:nvSpPr>
        <p:spPr>
          <a:xfrm>
            <a:off x="3070225" y="2614613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34824" name="TextBox 1"/>
          <p:cNvSpPr txBox="1"/>
          <p:nvPr/>
        </p:nvSpPr>
        <p:spPr>
          <a:xfrm>
            <a:off x="3127375" y="3603625"/>
            <a:ext cx="11303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atinLnBrk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Arial" panose="020B0604020202020204" pitchFamily="34" charset="0"/>
              </a:rPr>
              <a:t>=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976688" y="1639888"/>
            <a:ext cx="2224088" cy="5826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乘法交换律</a:t>
            </a:r>
            <a:endParaRPr kumimoji="0" lang="zh-CN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913438" y="2678113"/>
            <a:ext cx="2224088" cy="5826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乘法结合律</a:t>
            </a:r>
            <a:endParaRPr kumimoji="0" lang="zh-CN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005513" y="3576638"/>
            <a:ext cx="2224088" cy="5826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乘法分配律</a:t>
            </a:r>
            <a:endParaRPr kumimoji="0" lang="zh-CN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706402" y="170815"/>
            <a:ext cx="4765643" cy="1270919"/>
            <a:chOff x="3903" y="6106"/>
            <a:chExt cx="6989" cy="2002"/>
          </a:xfrm>
        </p:grpSpPr>
        <p:pic>
          <p:nvPicPr>
            <p:cNvPr id="34833" name="图片 3" descr="E:\新画人物图\书本 拷贝.png书本 拷贝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 flipH="1">
              <a:off x="3903" y="6548"/>
              <a:ext cx="1154" cy="156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34834" name="组合 8"/>
            <p:cNvGrpSpPr/>
            <p:nvPr/>
          </p:nvGrpSpPr>
          <p:grpSpPr>
            <a:xfrm>
              <a:off x="5652" y="6106"/>
              <a:ext cx="5240" cy="1808"/>
              <a:chOff x="7462" y="9147"/>
              <a:chExt cx="5240" cy="1808"/>
            </a:xfrm>
          </p:grpSpPr>
          <p:sp>
            <p:nvSpPr>
              <p:cNvPr id="7" name="云形标注 6"/>
              <p:cNvSpPr/>
              <p:nvPr/>
            </p:nvSpPr>
            <p:spPr>
              <a:xfrm>
                <a:off x="7462" y="9147"/>
                <a:ext cx="5240" cy="1808"/>
              </a:xfrm>
              <a:prstGeom prst="cloudCallout">
                <a:avLst>
                  <a:gd name="adj1" fmla="val -60101"/>
                  <a:gd name="adj2" fmla="val 608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sp>
            <p:nvSpPr>
              <p:cNvPr id="34836" name="文本框 7"/>
              <p:cNvSpPr txBox="1"/>
              <p:nvPr/>
            </p:nvSpPr>
            <p:spPr>
              <a:xfrm>
                <a:off x="7967" y="9256"/>
                <a:ext cx="4389" cy="150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zh-CN" altLang="en-US" sz="2800" b="1">
                    <a:latin typeface="楷体" panose="02010609060101010101" charset="-122"/>
                    <a:ea typeface="楷体" panose="02010609060101010101" charset="-122"/>
                  </a:rPr>
                  <a:t>从这些算式中你发现了什么规律？</a:t>
                </a:r>
                <a:endParaRPr lang="zh-CN" altLang="en-US" sz="28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26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10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1392</Words>
  <Application>WPS 演示</Application>
  <PresentationFormat>全屏显示(16:9)</PresentationFormat>
  <Paragraphs>290</Paragraphs>
  <Slides>20</Slides>
  <Notes>40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29</vt:i4>
      </vt:variant>
      <vt:variant>
        <vt:lpstr>幻灯片标题</vt:lpstr>
      </vt:variant>
      <vt:variant>
        <vt:i4>20</vt:i4>
      </vt:variant>
    </vt:vector>
  </HeadingPairs>
  <TitlesOfParts>
    <vt:vector size="63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Gulim</vt:lpstr>
      <vt:lpstr>Malgun Gothic</vt:lpstr>
      <vt:lpstr>Arial Unicode MS</vt:lpstr>
      <vt:lpstr>Calibri</vt:lpstr>
      <vt:lpstr>Arial Narrow</vt:lpstr>
      <vt:lpstr>Bell MT</vt:lpstr>
      <vt:lpstr>10_默认设计模板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2022-09-01T14:22:14Z</dcterms:created>
  <dcterms:modified xsi:type="dcterms:W3CDTF">2022-09-01T14:22:14Z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737E0690E2A54B718E38F4EC2273C42B</vt:lpwstr>
  </property>
</Properties>
</file>