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3756" r:id="rId2"/>
  </p:sldMasterIdLst>
  <p:notesMasterIdLst>
    <p:notesMasterId r:id="rId16"/>
  </p:notesMasterIdLst>
  <p:sldIdLst>
    <p:sldId id="256" r:id="rId3"/>
    <p:sldId id="259" r:id="rId4"/>
    <p:sldId id="260" r:id="rId5"/>
    <p:sldId id="261" r:id="rId6"/>
    <p:sldId id="262" r:id="rId7"/>
    <p:sldId id="270" r:id="rId8"/>
    <p:sldId id="264" r:id="rId9"/>
    <p:sldId id="265" r:id="rId10"/>
    <p:sldId id="271" r:id="rId11"/>
    <p:sldId id="267" r:id="rId12"/>
    <p:sldId id="268" r:id="rId13"/>
    <p:sldId id="269" r:id="rId14"/>
    <p:sldId id="272" r:id="rId15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2">
          <p15:clr>
            <a:srgbClr val="A4A3A4"/>
          </p15:clr>
        </p15:guide>
        <p15:guide id="2" pos="28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69D3FF"/>
    <a:srgbClr val="A9E4FF"/>
    <a:srgbClr val="CCD39E"/>
    <a:srgbClr val="957156"/>
    <a:srgbClr val="E46D69"/>
    <a:srgbClr val="7FD4F3"/>
    <a:srgbClr val="C9E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734" y="72"/>
      </p:cViewPr>
      <p:guideLst>
        <p:guide orient="horz" pos="1702"/>
        <p:guide pos="2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70724BF1-9E7C-487B-B392-D884C4555F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E9B76A8-4E4C-49FA-A2C9-224F51CA53E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cs typeface="+mn-ea"/>
              </a:defRPr>
            </a:lvl1pPr>
          </a:lstStyle>
          <a:p>
            <a:pPr>
              <a:defRPr/>
            </a:pPr>
            <a:fld id="{6363F32B-1C86-4422-9B02-D125FF3AF29E}" type="datetimeFigureOut">
              <a:rPr lang="zh-CN" altLang="en-US"/>
              <a:pPr>
                <a:defRPr/>
              </a:pPr>
              <a:t>2023/2/13</a:t>
            </a:fld>
            <a:endParaRPr lang="zh-CN" altLang="en-US">
              <a:cs typeface="+mn-cs"/>
            </a:endParaRPr>
          </a:p>
        </p:txBody>
      </p:sp>
      <p:sp>
        <p:nvSpPr>
          <p:cNvPr id="6148" name="幻灯片图像占位符 3">
            <a:extLst>
              <a:ext uri="{FF2B5EF4-FFF2-40B4-BE49-F238E27FC236}">
                <a16:creationId xmlns:a16="http://schemas.microsoft.com/office/drawing/2014/main" id="{1ED2CDB0-5062-4B8E-BB03-58D9BC164919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备注占位符 4">
            <a:extLst>
              <a:ext uri="{FF2B5EF4-FFF2-40B4-BE49-F238E27FC236}">
                <a16:creationId xmlns:a16="http://schemas.microsoft.com/office/drawing/2014/main" id="{D7DDF537-EDAA-48AB-8A1D-17AD9252ACB9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F4D04D-7AC6-4945-A83A-B41AAC5F9E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AB44BA-9583-44E3-9331-ECFBE64C84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1F787C69-6F21-4244-A6B0-A1B5AD438A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5">
            <a:extLst>
              <a:ext uri="{FF2B5EF4-FFF2-40B4-BE49-F238E27FC236}">
                <a16:creationId xmlns:a16="http://schemas.microsoft.com/office/drawing/2014/main" id="{7F3A7659-03DD-4B47-9429-D4C166109C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82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5">
            <a:extLst>
              <a:ext uri="{FF2B5EF4-FFF2-40B4-BE49-F238E27FC236}">
                <a16:creationId xmlns:a16="http://schemas.microsoft.com/office/drawing/2014/main" id="{34C4D6B2-B19C-4DF2-8886-E3A3513CAD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145EE8C-A0F2-44BF-92D0-A208A79544B9}"/>
              </a:ext>
            </a:extLst>
          </p:cNvPr>
          <p:cNvSpPr/>
          <p:nvPr userDrawn="1"/>
        </p:nvSpPr>
        <p:spPr>
          <a:xfrm>
            <a:off x="0" y="449263"/>
            <a:ext cx="9144000" cy="4243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80BE493-FD6B-4D25-977B-D9C907C7C7CE}"/>
              </a:ext>
            </a:extLst>
          </p:cNvPr>
          <p:cNvSpPr/>
          <p:nvPr userDrawn="1"/>
        </p:nvSpPr>
        <p:spPr>
          <a:xfrm>
            <a:off x="0" y="449263"/>
            <a:ext cx="9144000" cy="76200"/>
          </a:xfrm>
          <a:prstGeom prst="rect">
            <a:avLst/>
          </a:prstGeom>
          <a:solidFill>
            <a:srgbClr val="E9A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9FC2172-ABBE-42AE-B03F-90B6AE47152C}"/>
              </a:ext>
            </a:extLst>
          </p:cNvPr>
          <p:cNvSpPr/>
          <p:nvPr userDrawn="1"/>
        </p:nvSpPr>
        <p:spPr>
          <a:xfrm>
            <a:off x="-3175" y="4654550"/>
            <a:ext cx="9144000" cy="76200"/>
          </a:xfrm>
          <a:prstGeom prst="rect">
            <a:avLst/>
          </a:prstGeom>
          <a:solidFill>
            <a:srgbClr val="E9A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877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5">
            <a:extLst>
              <a:ext uri="{FF2B5EF4-FFF2-40B4-BE49-F238E27FC236}">
                <a16:creationId xmlns:a16="http://schemas.microsoft.com/office/drawing/2014/main" id="{0299711B-8971-443A-A8E9-2AA86D13D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>
            <a:extLst>
              <a:ext uri="{FF2B5EF4-FFF2-40B4-BE49-F238E27FC236}">
                <a16:creationId xmlns:a16="http://schemas.microsoft.com/office/drawing/2014/main" id="{913E854D-7E1D-41FE-AE15-D8BF7931A6D9}"/>
              </a:ext>
            </a:extLst>
          </p:cNvPr>
          <p:cNvSpPr/>
          <p:nvPr userDrawn="1"/>
        </p:nvSpPr>
        <p:spPr>
          <a:xfrm>
            <a:off x="196850" y="184150"/>
            <a:ext cx="8747125" cy="4773613"/>
          </a:xfrm>
          <a:prstGeom prst="roundRect">
            <a:avLst>
              <a:gd name="adj" fmla="val 8696"/>
            </a:avLst>
          </a:prstGeom>
          <a:solidFill>
            <a:schemeClr val="bg1"/>
          </a:solidFill>
          <a:ln w="38100">
            <a:solidFill>
              <a:srgbClr val="E9A6A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055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>
            <a:extLst>
              <a:ext uri="{FF2B5EF4-FFF2-40B4-BE49-F238E27FC236}">
                <a16:creationId xmlns:a16="http://schemas.microsoft.com/office/drawing/2014/main" id="{40C68DDC-7C50-4DE7-BD3A-CC772BC462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600C67AF-9018-4CB9-BBF6-890C39B14681}"/>
              </a:ext>
            </a:extLst>
          </p:cNvPr>
          <p:cNvSpPr txBox="1">
            <a:spLocks/>
          </p:cNvSpPr>
          <p:nvPr userDrawn="1"/>
        </p:nvSpPr>
        <p:spPr>
          <a:xfrm>
            <a:off x="676275" y="798513"/>
            <a:ext cx="7772400" cy="14001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defRPr/>
            </a:pPr>
            <a:r>
              <a:rPr lang="zh-CN" altLang="en-US" noProof="1"/>
              <a:t>单击此处编辑母版标题样式</a:t>
            </a:r>
          </a:p>
        </p:txBody>
      </p:sp>
      <p:sp>
        <p:nvSpPr>
          <p:cNvPr id="4" name="副标题 2">
            <a:extLst>
              <a:ext uri="{FF2B5EF4-FFF2-40B4-BE49-F238E27FC236}">
                <a16:creationId xmlns:a16="http://schemas.microsoft.com/office/drawing/2014/main" id="{128A5C48-FBC1-40A2-BE3B-5F240F5DE08E}"/>
              </a:ext>
            </a:extLst>
          </p:cNvPr>
          <p:cNvSpPr txBox="1">
            <a:spLocks/>
          </p:cNvSpPr>
          <p:nvPr userDrawn="1"/>
        </p:nvSpPr>
        <p:spPr>
          <a:xfrm>
            <a:off x="1362075" y="2087563"/>
            <a:ext cx="6400800" cy="665162"/>
          </a:xfrm>
          <a:prstGeom prst="rect">
            <a:avLst/>
          </a:prstGeom>
        </p:spPr>
        <p:txBody>
          <a:bodyPr anchor="ctr"/>
          <a:lstStyle>
            <a:lvl1pPr marL="0" indent="0" algn="ctr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sz="24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noProof="1"/>
              <a:t>单击此处编辑母版副标题样式</a:t>
            </a:r>
          </a:p>
        </p:txBody>
      </p:sp>
      <p:pic>
        <p:nvPicPr>
          <p:cNvPr id="1029" name="图片 7">
            <a:extLst>
              <a:ext uri="{FF2B5EF4-FFF2-40B4-BE49-F238E27FC236}">
                <a16:creationId xmlns:a16="http://schemas.microsoft.com/office/drawing/2014/main" id="{334EDBB0-5B31-4510-8538-1291BE0085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6">
            <a:extLst>
              <a:ext uri="{FF2B5EF4-FFF2-40B4-BE49-F238E27FC236}">
                <a16:creationId xmlns:a16="http://schemas.microsoft.com/office/drawing/2014/main" id="{47946D27-E9B4-4594-8F3A-98EFAE58C0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1031" name="图片 1">
            <a:extLst>
              <a:ext uri="{FF2B5EF4-FFF2-40B4-BE49-F238E27FC236}">
                <a16:creationId xmlns:a16="http://schemas.microsoft.com/office/drawing/2014/main" id="{68C95F93-27B0-4411-A326-B991F46361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3634" r="3419" b="23878"/>
          <a:stretch>
            <a:fillRect/>
          </a:stretch>
        </p:blipFill>
        <p:spPr bwMode="auto">
          <a:xfrm>
            <a:off x="-9525" y="-9525"/>
            <a:ext cx="9163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5">
            <a:extLst>
              <a:ext uri="{FF2B5EF4-FFF2-40B4-BE49-F238E27FC236}">
                <a16:creationId xmlns:a16="http://schemas.microsoft.com/office/drawing/2014/main" id="{CC169502-A7C1-4160-A2D1-F15AB684B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002" y="1711325"/>
            <a:ext cx="502637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b="1"/>
              <a:t>练习二十二</a:t>
            </a:r>
          </a:p>
        </p:txBody>
      </p:sp>
      <p:sp>
        <p:nvSpPr>
          <p:cNvPr id="9219" name="标题 5">
            <a:extLst>
              <a:ext uri="{FF2B5EF4-FFF2-40B4-BE49-F238E27FC236}">
                <a16:creationId xmlns:a16="http://schemas.microsoft.com/office/drawing/2014/main" id="{EEFEC164-D2AA-4FFB-AB1F-255933D13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10" y="2511425"/>
            <a:ext cx="6721556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P102-P103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练习二十二）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A34F768-FFE7-47E6-9DF1-ED73348029C2}"/>
              </a:ext>
            </a:extLst>
          </p:cNvPr>
          <p:cNvSpPr txBox="1"/>
          <p:nvPr/>
        </p:nvSpPr>
        <p:spPr>
          <a:xfrm>
            <a:off x="550538" y="1035483"/>
            <a:ext cx="8042924" cy="22552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en-US" altLang="zh-CN" sz="3000" b="1" dirty="0">
                <a:latin typeface="+mj-lt"/>
                <a:ea typeface="黑体" panose="02010600030101010101" pitchFamily="49" charset="-122"/>
              </a:rPr>
              <a:t>7. </a:t>
            </a:r>
            <a:r>
              <a:rPr lang="zh-CN" altLang="en-US" sz="3000" b="1" dirty="0">
                <a:latin typeface="+mj-lt"/>
                <a:ea typeface="黑体" panose="02010600030101010101" pitchFamily="49" charset="-122"/>
              </a:rPr>
              <a:t>警察抓住了</a:t>
            </a:r>
            <a:r>
              <a:rPr lang="en-US" altLang="zh-CN" sz="3000" b="1" dirty="0">
                <a:latin typeface="+mj-lt"/>
                <a:ea typeface="黑体" panose="02010600030101010101" pitchFamily="49" charset="-122"/>
              </a:rPr>
              <a:t>4</a:t>
            </a:r>
            <a:r>
              <a:rPr lang="zh-CN" altLang="en-US" sz="3000" b="1" dirty="0">
                <a:latin typeface="+mj-lt"/>
                <a:ea typeface="黑体" panose="02010600030101010101" pitchFamily="49" charset="-122"/>
              </a:rPr>
              <a:t>个犯罪嫌疑人，其中的一个人是主谋。甲说：我不是主谋。乙说：丁是主谋。丙说：我不是主谋。丁说：甲是主谋。已知他们</a:t>
            </a:r>
            <a:r>
              <a:rPr lang="en-US" altLang="zh-CN" sz="3000" b="1" dirty="0">
                <a:latin typeface="+mj-lt"/>
                <a:ea typeface="黑体" panose="02010600030101010101" pitchFamily="49" charset="-122"/>
              </a:rPr>
              <a:t>4</a:t>
            </a:r>
            <a:r>
              <a:rPr lang="zh-CN" altLang="en-US" sz="3000" b="1" dirty="0">
                <a:latin typeface="+mj-lt"/>
                <a:ea typeface="黑体" panose="02010600030101010101" pitchFamily="49" charset="-122"/>
              </a:rPr>
              <a:t>人中只有一个人说了真话。主谋是谁？</a:t>
            </a:r>
            <a:endParaRPr lang="en-US" altLang="zh-CN" sz="3000" b="1" dirty="0">
              <a:latin typeface="+mj-lt"/>
              <a:ea typeface="黑体" panose="0201060003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9459904-B9B6-4544-ADD4-3AB51E6256A3}"/>
              </a:ext>
            </a:extLst>
          </p:cNvPr>
          <p:cNvSpPr txBox="1"/>
          <p:nvPr/>
        </p:nvSpPr>
        <p:spPr>
          <a:xfrm>
            <a:off x="3531394" y="3632056"/>
            <a:ext cx="2081212" cy="682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丙是主谋。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FB6677A-D41B-4C70-98EC-AE4081D25679}"/>
              </a:ext>
            </a:extLst>
          </p:cNvPr>
          <p:cNvSpPr txBox="1"/>
          <p:nvPr/>
        </p:nvSpPr>
        <p:spPr>
          <a:xfrm>
            <a:off x="241300" y="920722"/>
            <a:ext cx="8232630" cy="12176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8.</a:t>
            </a:r>
            <a:r>
              <a:rPr lang="zh-CN" altLang="en-US" sz="3200" b="1" dirty="0">
                <a:latin typeface="+mj-lt"/>
                <a:ea typeface="黑体" panose="02010600030101010101" pitchFamily="49" charset="-122"/>
              </a:rPr>
              <a:t>○、□、△各代表一个数，根据下面的已知条件，求</a:t>
            </a:r>
            <a:r>
              <a:rPr lang="zh-CN" altLang="en-US" sz="3200" b="1" dirty="0">
                <a:ea typeface="黑体" panose="02010600030101010101" pitchFamily="49" charset="-122"/>
              </a:rPr>
              <a:t>○、□、△的值。</a:t>
            </a:r>
            <a:endParaRPr lang="zh-CN" altLang="en-US" sz="3200" b="1" dirty="0">
              <a:latin typeface="+mj-lt"/>
              <a:ea typeface="黑体" panose="02010600030101010101" pitchFamily="49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73DD806-8A03-426B-86BF-0A88EE57515D}"/>
              </a:ext>
            </a:extLst>
          </p:cNvPr>
          <p:cNvSpPr/>
          <p:nvPr/>
        </p:nvSpPr>
        <p:spPr>
          <a:xfrm>
            <a:off x="25400" y="2138363"/>
            <a:ext cx="5329238" cy="18653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prstClr val="black"/>
                </a:solidFill>
                <a:latin typeface="+mj-lt"/>
                <a:ea typeface="黑体" panose="02010609060101010101" pitchFamily="49" charset="-122"/>
              </a:rPr>
              <a:t>（</a:t>
            </a:r>
            <a:r>
              <a:rPr lang="en-US" altLang="zh-CN" sz="3200" b="1" dirty="0">
                <a:solidFill>
                  <a:prstClr val="black"/>
                </a:solidFill>
                <a:latin typeface="+mj-lt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solidFill>
                  <a:prstClr val="black"/>
                </a:solidFill>
                <a:latin typeface="+mj-lt"/>
                <a:ea typeface="黑体" panose="02010609060101010101" pitchFamily="49" charset="-122"/>
              </a:rPr>
              <a:t>）○ + □ = </a:t>
            </a:r>
            <a:r>
              <a:rPr lang="en-US" altLang="zh-CN" sz="3200" b="1" dirty="0">
                <a:solidFill>
                  <a:prstClr val="black"/>
                </a:solidFill>
                <a:latin typeface="+mj-lt"/>
                <a:ea typeface="黑体" panose="02010609060101010101" pitchFamily="49" charset="-122"/>
              </a:rPr>
              <a:t>9</a:t>
            </a:r>
            <a:r>
              <a:rPr lang="zh-CN" altLang="en-US" sz="3200" b="1" dirty="0">
                <a:solidFill>
                  <a:prstClr val="black"/>
                </a:solidFill>
                <a:latin typeface="+mj-lt"/>
                <a:ea typeface="黑体" panose="02010609060101010101" pitchFamily="49" charset="-122"/>
              </a:rPr>
              <a:t>1</a:t>
            </a:r>
            <a:r>
              <a:rPr lang="en-US" altLang="zh-CN" sz="3200" b="1" dirty="0">
                <a:solidFill>
                  <a:prstClr val="black"/>
                </a:solidFill>
                <a:latin typeface="+mj-lt"/>
                <a:ea typeface="黑体" panose="02010609060101010101" pitchFamily="49" charset="-122"/>
              </a:rPr>
              <a:t>		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prstClr val="black"/>
                </a:solidFill>
                <a:latin typeface="+mj-lt"/>
                <a:ea typeface="黑体" panose="02010609060101010101" pitchFamily="49" charset="-122"/>
              </a:rPr>
              <a:t>          △ + □ = </a:t>
            </a:r>
            <a:r>
              <a:rPr lang="en-US" altLang="zh-CN" sz="3200" b="1" dirty="0">
                <a:solidFill>
                  <a:prstClr val="black"/>
                </a:solidFill>
                <a:latin typeface="+mj-lt"/>
                <a:ea typeface="黑体" panose="02010609060101010101" pitchFamily="49" charset="-122"/>
              </a:rPr>
              <a:t>63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prstClr val="black"/>
                </a:solidFill>
                <a:latin typeface="+mj-lt"/>
                <a:ea typeface="黑体" panose="02010609060101010101" pitchFamily="49" charset="-122"/>
              </a:rPr>
              <a:t>          △ + ○ = </a:t>
            </a:r>
            <a:r>
              <a:rPr lang="en-US" altLang="zh-CN" sz="3200" b="1" dirty="0">
                <a:solidFill>
                  <a:prstClr val="black"/>
                </a:solidFill>
                <a:latin typeface="+mj-lt"/>
                <a:ea typeface="黑体" panose="02010609060101010101" pitchFamily="49" charset="-122"/>
              </a:rPr>
              <a:t>46</a:t>
            </a:r>
            <a:endParaRPr lang="zh-CN" altLang="en-US" b="1" dirty="0">
              <a:latin typeface="+mj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7FDF2AF-2822-455B-B726-9D4B1061540E}"/>
              </a:ext>
            </a:extLst>
          </p:cNvPr>
          <p:cNvSpPr/>
          <p:nvPr/>
        </p:nvSpPr>
        <p:spPr>
          <a:xfrm>
            <a:off x="4592638" y="2138363"/>
            <a:ext cx="4594225" cy="18653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prstClr val="black"/>
                </a:solidFill>
                <a:latin typeface="+mj-lt"/>
                <a:ea typeface="黑体" panose="02010609060101010101" pitchFamily="49" charset="-122"/>
              </a:rPr>
              <a:t>（</a:t>
            </a:r>
            <a:r>
              <a:rPr lang="en-US" altLang="zh-CN" sz="3200" b="1" dirty="0">
                <a:solidFill>
                  <a:prstClr val="black"/>
                </a:solidFill>
                <a:latin typeface="+mj-lt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prstClr val="black"/>
                </a:solidFill>
                <a:latin typeface="+mj-lt"/>
                <a:ea typeface="黑体" panose="02010609060101010101" pitchFamily="49" charset="-122"/>
              </a:rPr>
              <a:t>）</a:t>
            </a:r>
            <a:r>
              <a:rPr lang="zh-CN" altLang="en-US" sz="3200" b="1" dirty="0">
                <a:solidFill>
                  <a:prstClr val="black"/>
                </a:solidFill>
                <a:ea typeface="黑体" panose="02010609060101010101" pitchFamily="49" charset="-122"/>
              </a:rPr>
              <a:t>□ － </a:t>
            </a:r>
            <a:r>
              <a:rPr lang="zh-CN" altLang="en-US" sz="3200" b="1" dirty="0">
                <a:solidFill>
                  <a:prstClr val="black"/>
                </a:solidFill>
                <a:latin typeface="+mj-lt"/>
                <a:ea typeface="黑体" panose="02010609060101010101" pitchFamily="49" charset="-122"/>
              </a:rPr>
              <a:t>○ =</a:t>
            </a:r>
            <a:r>
              <a:rPr lang="en-US" altLang="zh-CN" sz="3200" b="1" dirty="0">
                <a:solidFill>
                  <a:prstClr val="black"/>
                </a:solidFill>
                <a:latin typeface="+mj-lt"/>
                <a:ea typeface="黑体" panose="02010609060101010101" pitchFamily="49" charset="-122"/>
              </a:rPr>
              <a:t>8	</a:t>
            </a:r>
            <a:r>
              <a:rPr lang="zh-CN" altLang="en-US" sz="3200" b="1" dirty="0">
                <a:solidFill>
                  <a:prstClr val="black"/>
                </a:solidFill>
                <a:latin typeface="+mj-lt"/>
                <a:ea typeface="黑体" panose="02010609060101010101" pitchFamily="49" charset="-122"/>
              </a:rPr>
              <a:t>              </a:t>
            </a:r>
            <a:endParaRPr lang="en-US" altLang="zh-CN" sz="3200" b="1" dirty="0">
              <a:solidFill>
                <a:prstClr val="black"/>
              </a:solidFill>
              <a:latin typeface="+mj-lt"/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prstClr val="black"/>
                </a:solidFill>
                <a:latin typeface="+mj-lt"/>
                <a:ea typeface="黑体" panose="02010609060101010101" pitchFamily="49" charset="-122"/>
              </a:rPr>
              <a:t>          </a:t>
            </a:r>
            <a:r>
              <a:rPr lang="zh-CN" altLang="en-US" sz="3200" b="1" dirty="0">
                <a:solidFill>
                  <a:prstClr val="black"/>
                </a:solidFill>
                <a:ea typeface="黑体" panose="02010609060101010101" pitchFamily="49" charset="-122"/>
              </a:rPr>
              <a:t>□ </a:t>
            </a:r>
            <a:r>
              <a:rPr lang="zh-CN" altLang="en-US" sz="3200" b="1" dirty="0">
                <a:solidFill>
                  <a:prstClr val="black"/>
                </a:solidFill>
                <a:latin typeface="+mj-lt"/>
                <a:ea typeface="黑体" panose="02010609060101010101" pitchFamily="49" charset="-122"/>
              </a:rPr>
              <a:t>+ </a:t>
            </a:r>
            <a:r>
              <a:rPr lang="zh-CN" altLang="en-US" sz="3200" b="1" dirty="0">
                <a:solidFill>
                  <a:prstClr val="black"/>
                </a:solidFill>
                <a:ea typeface="黑体" panose="02010609060101010101" pitchFamily="49" charset="-122"/>
              </a:rPr>
              <a:t>○</a:t>
            </a:r>
            <a:r>
              <a:rPr lang="zh-CN" altLang="en-US" sz="3200" b="1" dirty="0">
                <a:solidFill>
                  <a:prstClr val="black"/>
                </a:solidFill>
                <a:latin typeface="+mj-lt"/>
                <a:ea typeface="黑体" panose="02010609060101010101" pitchFamily="49" charset="-122"/>
              </a:rPr>
              <a:t> =</a:t>
            </a:r>
            <a:r>
              <a:rPr lang="en-US" altLang="zh-CN" sz="3200" b="1" dirty="0">
                <a:solidFill>
                  <a:prstClr val="black"/>
                </a:solidFill>
                <a:latin typeface="+mj-lt"/>
                <a:ea typeface="黑体" panose="02010609060101010101" pitchFamily="49" charset="-122"/>
              </a:rPr>
              <a:t>12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prstClr val="black"/>
                </a:solidFill>
                <a:latin typeface="+mj-lt"/>
                <a:ea typeface="黑体" panose="02010609060101010101" pitchFamily="49" charset="-122"/>
              </a:rPr>
              <a:t>          △</a:t>
            </a:r>
            <a:r>
              <a:rPr lang="en-US" altLang="zh-CN" sz="3200" b="1" dirty="0">
                <a:solidFill>
                  <a:prstClr val="black"/>
                </a:solidFill>
                <a:latin typeface="+mj-lt"/>
                <a:ea typeface="黑体" panose="02010609060101010101" pitchFamily="49" charset="-122"/>
              </a:rPr>
              <a:t>=</a:t>
            </a:r>
            <a:r>
              <a:rPr lang="zh-CN" altLang="en-US" sz="3200" b="1" dirty="0">
                <a:solidFill>
                  <a:prstClr val="black"/>
                </a:solidFill>
                <a:latin typeface="+mj-lt"/>
                <a:ea typeface="黑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prstClr val="black"/>
                </a:solidFill>
                <a:ea typeface="黑体" panose="02010609060101010101" pitchFamily="49" charset="-122"/>
              </a:rPr>
              <a:t>□ </a:t>
            </a:r>
            <a:r>
              <a:rPr lang="zh-CN" altLang="en-US" sz="3200" b="1" dirty="0">
                <a:solidFill>
                  <a:prstClr val="black"/>
                </a:solidFill>
                <a:latin typeface="Times New Roman"/>
                <a:ea typeface="黑体" panose="02010609060101010101" pitchFamily="49" charset="-122"/>
              </a:rPr>
              <a:t>+ </a:t>
            </a:r>
            <a:r>
              <a:rPr lang="zh-CN" altLang="en-US" sz="3200" b="1" dirty="0">
                <a:solidFill>
                  <a:prstClr val="black"/>
                </a:solidFill>
                <a:ea typeface="黑体" panose="02010609060101010101" pitchFamily="49" charset="-122"/>
              </a:rPr>
              <a:t>□ </a:t>
            </a:r>
            <a:r>
              <a:rPr lang="zh-CN" altLang="en-US" sz="3200" b="1" dirty="0">
                <a:solidFill>
                  <a:prstClr val="black"/>
                </a:solidFill>
                <a:latin typeface="+mj-lt"/>
                <a:ea typeface="黑体" panose="02010609060101010101" pitchFamily="49" charset="-122"/>
              </a:rPr>
              <a:t>+ ○</a:t>
            </a:r>
            <a:endParaRPr lang="zh-CN" altLang="en-US" b="1" dirty="0">
              <a:latin typeface="+mj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FEDD213-D19E-4C08-AE7E-E80F66F51660}"/>
              </a:ext>
            </a:extLst>
          </p:cNvPr>
          <p:cNvSpPr txBox="1"/>
          <p:nvPr/>
        </p:nvSpPr>
        <p:spPr>
          <a:xfrm>
            <a:off x="241300" y="3951288"/>
            <a:ext cx="4035425" cy="684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□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=54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，○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=37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，△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=9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黑体" panose="0201060003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E218C39-998B-4AE1-B39D-B563381A3BB1}"/>
              </a:ext>
            </a:extLst>
          </p:cNvPr>
          <p:cNvSpPr txBox="1"/>
          <p:nvPr/>
        </p:nvSpPr>
        <p:spPr>
          <a:xfrm>
            <a:off x="4852988" y="3946525"/>
            <a:ext cx="4071937" cy="682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□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=10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，○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=2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，△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=22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123B979-9090-43CC-B3BA-6D8F9E4A22FB}"/>
              </a:ext>
            </a:extLst>
          </p:cNvPr>
          <p:cNvSpPr txBox="1"/>
          <p:nvPr/>
        </p:nvSpPr>
        <p:spPr>
          <a:xfrm>
            <a:off x="501650" y="884238"/>
            <a:ext cx="8083550" cy="18653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9.</a:t>
            </a:r>
            <a:r>
              <a:rPr lang="zh-CN" altLang="en-US" sz="3200" b="1" dirty="0">
                <a:latin typeface="+mj-lt"/>
                <a:ea typeface="黑体" panose="02010600030101010101" pitchFamily="49" charset="-122"/>
              </a:rPr>
              <a:t>如图，把三角形</a:t>
            </a:r>
            <a:r>
              <a:rPr lang="en-US" altLang="zh-CN" sz="3200" b="1" i="1" dirty="0">
                <a:latin typeface="+mj-lt"/>
                <a:ea typeface="黑体" panose="02010600030101010101" pitchFamily="49" charset="-122"/>
              </a:rPr>
              <a:t>ABC</a:t>
            </a:r>
            <a:r>
              <a:rPr lang="zh-CN" altLang="en-US" sz="3200" b="1" dirty="0">
                <a:latin typeface="+mj-lt"/>
                <a:ea typeface="黑体" panose="02010600030101010101" pitchFamily="49" charset="-122"/>
              </a:rPr>
              <a:t>的边</a:t>
            </a:r>
            <a:r>
              <a:rPr lang="en-US" altLang="zh-CN" sz="3200" b="1" i="1" dirty="0">
                <a:latin typeface="+mj-lt"/>
                <a:ea typeface="黑体" panose="02010600030101010101" pitchFamily="49" charset="-122"/>
              </a:rPr>
              <a:t>BC</a:t>
            </a:r>
            <a:r>
              <a:rPr lang="zh-CN" altLang="en-US" sz="3200" b="1" dirty="0">
                <a:latin typeface="+mj-lt"/>
                <a:ea typeface="黑体" panose="02010600030101010101" pitchFamily="49" charset="-122"/>
              </a:rPr>
              <a:t>延长到点</a:t>
            </a:r>
            <a:r>
              <a:rPr lang="en-US" altLang="zh-CN" sz="3200" b="1" i="1" dirty="0">
                <a:latin typeface="+mj-lt"/>
                <a:ea typeface="黑体" panose="02010600030101010101" pitchFamily="49" charset="-122"/>
              </a:rPr>
              <a:t>D</a:t>
            </a:r>
            <a:r>
              <a:rPr lang="zh-CN" altLang="en-US" sz="3200" b="1" dirty="0">
                <a:latin typeface="+mj-lt"/>
                <a:ea typeface="黑体" panose="02010600030101010101" pitchFamily="49" charset="-122"/>
              </a:rPr>
              <a:t>。</a:t>
            </a:r>
            <a:endParaRPr lang="en-US" altLang="zh-CN" sz="3200" b="1" dirty="0">
              <a:latin typeface="+mj-lt"/>
              <a:ea typeface="黑体" panose="02010600030101010101" pitchFamily="49" charset="-122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b="1" dirty="0"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1</a:t>
            </a:r>
            <a:r>
              <a:rPr lang="zh-CN" altLang="en-US" sz="3200" b="1" dirty="0">
                <a:latin typeface="+mj-lt"/>
                <a:ea typeface="黑体" panose="02010600030101010101" pitchFamily="49" charset="-122"/>
              </a:rPr>
              <a:t>）∠</a:t>
            </a: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3</a:t>
            </a:r>
            <a:r>
              <a:rPr lang="zh-CN" altLang="en-US" sz="3200" b="1" dirty="0">
                <a:latin typeface="+mj-lt"/>
                <a:ea typeface="黑体" panose="02010600030101010101" pitchFamily="49" charset="-122"/>
              </a:rPr>
              <a:t>和∠</a:t>
            </a: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4</a:t>
            </a:r>
            <a:r>
              <a:rPr lang="zh-CN" altLang="en-US" sz="3200" b="1" dirty="0">
                <a:latin typeface="+mj-lt"/>
                <a:ea typeface="黑体" panose="02010600030101010101" pitchFamily="49" charset="-122"/>
              </a:rPr>
              <a:t>拼成的是什么角？</a:t>
            </a:r>
            <a:endParaRPr lang="en-US" altLang="zh-CN" sz="3200" b="1" dirty="0">
              <a:latin typeface="+mj-lt"/>
              <a:ea typeface="黑体" panose="02010600030101010101" pitchFamily="49" charset="-122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b="1" dirty="0"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2</a:t>
            </a:r>
            <a:r>
              <a:rPr lang="zh-CN" altLang="en-US" sz="3200" b="1" dirty="0">
                <a:latin typeface="+mj-lt"/>
                <a:ea typeface="黑体" panose="02010600030101010101" pitchFamily="49" charset="-122"/>
              </a:rPr>
              <a:t>）你能说明∠</a:t>
            </a: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1+</a:t>
            </a:r>
            <a:r>
              <a:rPr lang="zh-CN" altLang="en-US" sz="3200" b="1" dirty="0">
                <a:latin typeface="+mj-lt"/>
                <a:ea typeface="黑体" panose="02010600030101010101" pitchFamily="49" charset="-122"/>
              </a:rPr>
              <a:t>∠</a:t>
            </a: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2=</a:t>
            </a:r>
            <a:r>
              <a:rPr lang="zh-CN" altLang="en-US" sz="3200" b="1" dirty="0">
                <a:latin typeface="+mj-lt"/>
                <a:ea typeface="黑体" panose="02010600030101010101" pitchFamily="49" charset="-122"/>
              </a:rPr>
              <a:t>∠</a:t>
            </a: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4</a:t>
            </a:r>
            <a:r>
              <a:rPr lang="zh-CN" altLang="en-US" sz="3200" b="1" dirty="0">
                <a:latin typeface="+mj-lt"/>
                <a:ea typeface="黑体" panose="02010600030101010101" pitchFamily="49" charset="-122"/>
              </a:rPr>
              <a:t>吗？</a:t>
            </a: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0A26ACE7-9361-43AC-B08C-07A2420E6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2848637"/>
            <a:ext cx="4035425" cy="163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480174F-D3AA-4939-8038-7860C0117A68}"/>
              </a:ext>
            </a:extLst>
          </p:cNvPr>
          <p:cNvSpPr txBox="1"/>
          <p:nvPr/>
        </p:nvSpPr>
        <p:spPr>
          <a:xfrm>
            <a:off x="263525" y="2279650"/>
            <a:ext cx="8450263" cy="245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）平角</a:t>
            </a:r>
            <a:endParaRPr lang="en-US" altLang="zh-CN" sz="3200" b="1" dirty="0">
              <a:solidFill>
                <a:srgbClr val="FF0000"/>
              </a:solidFill>
              <a:latin typeface="+mj-lt"/>
              <a:ea typeface="黑体" panose="02010600030101010101" pitchFamily="49" charset="-122"/>
            </a:endParaRPr>
          </a:p>
          <a:p>
            <a:pPr algn="just" eaLnBrk="1" hangingPunct="1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）在△</a:t>
            </a:r>
            <a:r>
              <a:rPr lang="en-US" altLang="zh-CN" sz="3200" b="1" i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ABC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中，∠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1+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∠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2+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∠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3=180°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（三角形内角和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180°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）又因为∠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3+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∠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4=180°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，所以∠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1+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∠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2=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∠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4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。</a:t>
            </a: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BB079712-52DF-42D9-B143-87640C23A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722954"/>
            <a:ext cx="4035425" cy="163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AD0F0CC-BBE5-49C5-9E00-CBA893A39791}"/>
              </a:ext>
            </a:extLst>
          </p:cNvPr>
          <p:cNvSpPr txBox="1"/>
          <p:nvPr/>
        </p:nvSpPr>
        <p:spPr>
          <a:xfrm>
            <a:off x="1028700" y="1190625"/>
            <a:ext cx="7831138" cy="2219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1. </a:t>
            </a:r>
            <a:r>
              <a:rPr lang="zh-CN" altLang="en-US" sz="3200" b="1" dirty="0">
                <a:latin typeface="+mj-lt"/>
                <a:ea typeface="黑体" panose="02010600030101010101" pitchFamily="49" charset="-122"/>
              </a:rPr>
              <a:t>找规律，填数。</a:t>
            </a:r>
            <a:endParaRPr lang="en-US" altLang="zh-CN" sz="3200" b="1" dirty="0">
              <a:latin typeface="+mj-lt"/>
              <a:ea typeface="黑体" panose="0201060003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  (1)</a:t>
            </a:r>
            <a:r>
              <a:rPr lang="zh-CN" altLang="en-US" sz="3200" b="1" dirty="0">
                <a:latin typeface="+mj-lt"/>
                <a:ea typeface="黑体" panose="02010600030101010101" pitchFamily="49" charset="-122"/>
              </a:rPr>
              <a:t> </a:t>
            </a: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3,11,20,30,</a:t>
            </a:r>
            <a:r>
              <a:rPr lang="zh-CN" altLang="en-US" sz="3200" b="1" u="sng" dirty="0">
                <a:latin typeface="+mj-lt"/>
                <a:ea typeface="黑体" panose="02010600030101010101" pitchFamily="49" charset="-122"/>
              </a:rPr>
              <a:t>       </a:t>
            </a: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,53,</a:t>
            </a:r>
            <a:r>
              <a:rPr lang="zh-CN" altLang="en-US" sz="3200" b="1" u="sng" dirty="0">
                <a:latin typeface="+mj-lt"/>
                <a:ea typeface="黑体" panose="02010600030101010101" pitchFamily="49" charset="-122"/>
              </a:rPr>
              <a:t>        </a:t>
            </a: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,…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  (2)1,3,2,6,4,9,8,</a:t>
            </a:r>
            <a:r>
              <a:rPr lang="en-US" altLang="zh-CN" sz="3200" b="1" u="sng" dirty="0">
                <a:latin typeface="+mj-lt"/>
                <a:ea typeface="黑体" panose="02010600030101010101" pitchFamily="49" charset="-122"/>
              </a:rPr>
              <a:t>      </a:t>
            </a: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,</a:t>
            </a:r>
            <a:r>
              <a:rPr lang="en-US" altLang="zh-CN" sz="3200" b="1" u="sng" dirty="0">
                <a:ea typeface="黑体" panose="02010600030101010101" pitchFamily="49" charset="-122"/>
              </a:rPr>
              <a:t>      </a:t>
            </a: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, 15,</a:t>
            </a:r>
            <a:r>
              <a:rPr lang="en-US" altLang="zh-CN" sz="3200" b="1" u="sng" dirty="0">
                <a:latin typeface="+mj-lt"/>
                <a:ea typeface="黑体" panose="02010600030101010101" pitchFamily="49" charset="-122"/>
              </a:rPr>
              <a:t>       </a:t>
            </a: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,18,…</a:t>
            </a:r>
            <a:endParaRPr lang="zh-CN" altLang="en-US" sz="3200" b="1" dirty="0">
              <a:latin typeface="+mj-lt"/>
              <a:ea typeface="黑体" panose="0201060003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94DB639-89C6-4DBB-BF3A-987620F4FA9E}"/>
              </a:ext>
            </a:extLst>
          </p:cNvPr>
          <p:cNvSpPr txBox="1"/>
          <p:nvPr/>
        </p:nvSpPr>
        <p:spPr>
          <a:xfrm>
            <a:off x="3775075" y="2003425"/>
            <a:ext cx="595313" cy="6318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41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黑体" panose="0201060003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6197DC8-13B2-4286-9BCB-2DC44CB397ED}"/>
              </a:ext>
            </a:extLst>
          </p:cNvPr>
          <p:cNvSpPr txBox="1"/>
          <p:nvPr/>
        </p:nvSpPr>
        <p:spPr>
          <a:xfrm>
            <a:off x="5137150" y="2003425"/>
            <a:ext cx="595313" cy="6318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66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黑体" panose="02010600030101010101" pitchFamily="49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6C82EDF-343C-43D0-845A-62F989467924}"/>
              </a:ext>
            </a:extLst>
          </p:cNvPr>
          <p:cNvSpPr txBox="1"/>
          <p:nvPr/>
        </p:nvSpPr>
        <p:spPr>
          <a:xfrm>
            <a:off x="3908425" y="2752725"/>
            <a:ext cx="595313" cy="6302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12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黑体" panose="0201060003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32F93BC-D474-4714-A8E8-363953C5EBCD}"/>
              </a:ext>
            </a:extLst>
          </p:cNvPr>
          <p:cNvSpPr txBox="1"/>
          <p:nvPr/>
        </p:nvSpPr>
        <p:spPr>
          <a:xfrm>
            <a:off x="4705350" y="2751138"/>
            <a:ext cx="595313" cy="6318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16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黑体" panose="0201060003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570C26A-ECA3-4030-9FEA-6449C1F8B56D}"/>
              </a:ext>
            </a:extLst>
          </p:cNvPr>
          <p:cNvSpPr txBox="1"/>
          <p:nvPr/>
        </p:nvSpPr>
        <p:spPr>
          <a:xfrm>
            <a:off x="6086475" y="2736850"/>
            <a:ext cx="595313" cy="6318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32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">
            <a:extLst>
              <a:ext uri="{FF2B5EF4-FFF2-40B4-BE49-F238E27FC236}">
                <a16:creationId xmlns:a16="http://schemas.microsoft.com/office/drawing/2014/main" id="{9893D4DA-667D-4CD5-AEFB-E2A8022D6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379" y="543331"/>
            <a:ext cx="5435600" cy="625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3200" b="1" dirty="0">
                <a:latin typeface="+mn-lt"/>
                <a:ea typeface="+mn-ea"/>
              </a:rPr>
              <a:t>2.</a:t>
            </a:r>
            <a:r>
              <a:rPr lang="zh-CN" altLang="en-US" sz="3200" b="1" dirty="0">
                <a:latin typeface="+mn-lt"/>
                <a:ea typeface="+mn-ea"/>
              </a:rPr>
              <a:t>摆一摆，找规律。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8DB860E-FB30-4059-A0D0-C939D3DCACA8}"/>
              </a:ext>
            </a:extLst>
          </p:cNvPr>
          <p:cNvSpPr txBox="1"/>
          <p:nvPr/>
        </p:nvSpPr>
        <p:spPr>
          <a:xfrm>
            <a:off x="193391" y="2494557"/>
            <a:ext cx="7348580" cy="194950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latin typeface="+mn-lt"/>
                <a:ea typeface="+mn-ea"/>
              </a:rPr>
              <a:t>(1)</a:t>
            </a:r>
            <a:r>
              <a:rPr lang="zh-CN" altLang="en-US" sz="2800" b="1" dirty="0">
                <a:latin typeface="+mn-lt"/>
                <a:ea typeface="+mn-ea"/>
              </a:rPr>
              <a:t>依次摆下去，第</a:t>
            </a:r>
            <a:r>
              <a:rPr lang="en-US" altLang="zh-CN" sz="2800" b="1" dirty="0">
                <a:latin typeface="+mn-lt"/>
                <a:ea typeface="+mn-ea"/>
              </a:rPr>
              <a:t>6</a:t>
            </a:r>
            <a:r>
              <a:rPr lang="zh-CN" altLang="en-US" sz="2800" b="1" dirty="0">
                <a:latin typeface="+mn-lt"/>
                <a:ea typeface="+mn-ea"/>
              </a:rPr>
              <a:t>个图形是什么图形？</a:t>
            </a:r>
            <a:endParaRPr lang="en-US" altLang="zh-CN" sz="2800" b="1" dirty="0"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latin typeface="+mn-lt"/>
                <a:ea typeface="+mn-ea"/>
              </a:rPr>
              <a:t>(2)</a:t>
            </a:r>
            <a:r>
              <a:rPr lang="zh-CN" altLang="en-US" sz="2800" b="1" dirty="0">
                <a:latin typeface="+mn-lt"/>
                <a:ea typeface="+mn-ea"/>
              </a:rPr>
              <a:t>摆第</a:t>
            </a:r>
            <a:r>
              <a:rPr lang="en-US" altLang="zh-CN" sz="2800" b="1" dirty="0">
                <a:latin typeface="+mn-lt"/>
                <a:ea typeface="+mn-ea"/>
              </a:rPr>
              <a:t>7</a:t>
            </a:r>
            <a:r>
              <a:rPr lang="zh-CN" altLang="en-US" sz="2800" b="1" dirty="0">
                <a:latin typeface="+mn-lt"/>
                <a:ea typeface="+mn-ea"/>
              </a:rPr>
              <a:t>个图形需要用多少根小棒？</a:t>
            </a:r>
            <a:endParaRPr lang="en-US" altLang="zh-CN" sz="2800" b="1" dirty="0"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latin typeface="+mn-lt"/>
                <a:ea typeface="+mn-ea"/>
              </a:rPr>
              <a:t>(3)</a:t>
            </a:r>
            <a:r>
              <a:rPr lang="en-US" altLang="zh-CN" sz="2800" b="1" baseline="30000" dirty="0">
                <a:latin typeface="+mn-lt"/>
                <a:ea typeface="+mn-ea"/>
              </a:rPr>
              <a:t>*</a:t>
            </a:r>
            <a:r>
              <a:rPr lang="zh-CN" altLang="en-US" sz="2800" b="1" dirty="0">
                <a:latin typeface="+mn-lt"/>
                <a:ea typeface="+mn-ea"/>
              </a:rPr>
              <a:t>摆第</a:t>
            </a:r>
            <a:r>
              <a:rPr lang="en-US" altLang="zh-CN" sz="2800" b="1" i="1" dirty="0">
                <a:latin typeface="+mn-lt"/>
                <a:ea typeface="+mn-ea"/>
              </a:rPr>
              <a:t>n</a:t>
            </a:r>
            <a:r>
              <a:rPr lang="zh-CN" altLang="en-US" sz="2800" b="1" dirty="0">
                <a:latin typeface="+mn-lt"/>
                <a:ea typeface="+mn-ea"/>
              </a:rPr>
              <a:t>个图形需要用多少根小棒？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8A70353-0F2C-4D18-91FB-C0B0B0382B55}"/>
              </a:ext>
            </a:extLst>
          </p:cNvPr>
          <p:cNvSpPr txBox="1"/>
          <p:nvPr/>
        </p:nvSpPr>
        <p:spPr>
          <a:xfrm>
            <a:off x="6680467" y="2656428"/>
            <a:ext cx="1988045" cy="5598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平行四边形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4118963-F06C-4703-9874-E8D6333010BF}"/>
              </a:ext>
            </a:extLst>
          </p:cNvPr>
          <p:cNvSpPr txBox="1"/>
          <p:nvPr/>
        </p:nvSpPr>
        <p:spPr>
          <a:xfrm>
            <a:off x="6306409" y="3296969"/>
            <a:ext cx="904415" cy="5598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15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根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F6EC6F6-FA4A-400E-AD6B-04EFF15E0D41}"/>
              </a:ext>
            </a:extLst>
          </p:cNvPr>
          <p:cNvSpPr txBox="1"/>
          <p:nvPr/>
        </p:nvSpPr>
        <p:spPr>
          <a:xfrm>
            <a:off x="6523743" y="3851286"/>
            <a:ext cx="949299" cy="56425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2</a:t>
            </a:r>
            <a:r>
              <a:rPr lang="en-US" altLang="zh-CN" sz="2800" b="1" i="1" dirty="0">
                <a:solidFill>
                  <a:srgbClr val="FF0000"/>
                </a:solidFill>
                <a:latin typeface="+mn-lt"/>
                <a:ea typeface="+mn-ea"/>
              </a:rPr>
              <a:t>n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+1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7FC60B1-DACF-4C5A-A4FD-585C638EA95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294" y="1260954"/>
            <a:ext cx="8312727" cy="1099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F88CDF9C-9629-447C-95B6-4A46EB31A57A}"/>
              </a:ext>
            </a:extLst>
          </p:cNvPr>
          <p:cNvSpPr txBox="1"/>
          <p:nvPr/>
        </p:nvSpPr>
        <p:spPr>
          <a:xfrm>
            <a:off x="119063" y="1096963"/>
            <a:ext cx="9024937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3.</a:t>
            </a:r>
            <a:r>
              <a:rPr lang="zh-CN" altLang="en-US" sz="3200" b="1" dirty="0">
                <a:latin typeface="+mj-lt"/>
                <a:ea typeface="黑体" panose="02010600030101010101" pitchFamily="49" charset="-122"/>
              </a:rPr>
              <a:t>节日期间广场上有一排彩旗，按照</a:t>
            </a: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1</a:t>
            </a:r>
            <a:r>
              <a:rPr lang="zh-CN" altLang="en-US" sz="3200" b="1" dirty="0">
                <a:latin typeface="+mj-lt"/>
                <a:ea typeface="黑体" panose="02010600030101010101" pitchFamily="49" charset="-122"/>
              </a:rPr>
              <a:t>面红旗、</a:t>
            </a: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2</a:t>
            </a:r>
            <a:r>
              <a:rPr lang="zh-CN" altLang="en-US" sz="3200" b="1" dirty="0">
                <a:latin typeface="+mj-lt"/>
                <a:ea typeface="黑体" panose="02010600030101010101" pitchFamily="49" charset="-122"/>
              </a:rPr>
              <a:t>面黄旗、</a:t>
            </a: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3</a:t>
            </a:r>
            <a:r>
              <a:rPr lang="zh-CN" altLang="en-US" sz="3200" b="1" dirty="0">
                <a:latin typeface="+mj-lt"/>
                <a:ea typeface="黑体" panose="02010600030101010101" pitchFamily="49" charset="-122"/>
              </a:rPr>
              <a:t>面绿旗的顺序排列。第</a:t>
            </a: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55</a:t>
            </a:r>
            <a:r>
              <a:rPr lang="zh-CN" altLang="en-US" sz="3200" b="1" dirty="0">
                <a:latin typeface="+mj-lt"/>
                <a:ea typeface="黑体" panose="02010600030101010101" pitchFamily="49" charset="-122"/>
              </a:rPr>
              <a:t>面彩旗是什么颜色？第</a:t>
            </a: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100</a:t>
            </a:r>
            <a:r>
              <a:rPr lang="zh-CN" altLang="en-US" sz="3200" b="1" dirty="0">
                <a:latin typeface="+mj-lt"/>
                <a:ea typeface="黑体" panose="02010600030101010101" pitchFamily="49" charset="-122"/>
              </a:rPr>
              <a:t>面呢？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4A3203B-EC11-44E5-A169-335889CBD155}"/>
              </a:ext>
            </a:extLst>
          </p:cNvPr>
          <p:cNvSpPr txBox="1"/>
          <p:nvPr/>
        </p:nvSpPr>
        <p:spPr>
          <a:xfrm>
            <a:off x="568325" y="3398838"/>
            <a:ext cx="7343775" cy="6270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第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55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面：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55÷6=9(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组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)</a:t>
            </a:r>
            <a:r>
              <a:rPr lang="en-US" altLang="zh-CN" sz="3200" b="1" dirty="0">
                <a:solidFill>
                  <a:srgbClr val="FF0000"/>
                </a:solidFill>
                <a:latin typeface="+mn-ea"/>
                <a:ea typeface="+mn-ea"/>
              </a:rPr>
              <a:t>……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1(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面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)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，是红色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775D533-3386-4C83-8DC1-89A73201B2B9}"/>
              </a:ext>
            </a:extLst>
          </p:cNvPr>
          <p:cNvSpPr txBox="1"/>
          <p:nvPr/>
        </p:nvSpPr>
        <p:spPr>
          <a:xfrm>
            <a:off x="568325" y="4019550"/>
            <a:ext cx="7959725" cy="6270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第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100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面：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100÷6=16(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组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)</a:t>
            </a:r>
            <a:r>
              <a:rPr lang="en-US" altLang="zh-CN" sz="3200" b="1" dirty="0">
                <a:solidFill>
                  <a:srgbClr val="FF0000"/>
                </a:solidFill>
                <a:latin typeface="+mn-ea"/>
                <a:ea typeface="+mn-ea"/>
              </a:rPr>
              <a:t>……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4(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面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)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，是绿色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003374C-A736-436D-992C-3EEFA308C1B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49" y="2622242"/>
            <a:ext cx="7557025" cy="827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4E0B160B-5FEE-407C-95F2-26086F34B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2804" y="2749683"/>
            <a:ext cx="6954837" cy="207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DE6B196-EE01-4577-BC37-0F75DBAB415F}"/>
              </a:ext>
            </a:extLst>
          </p:cNvPr>
          <p:cNvSpPr txBox="1"/>
          <p:nvPr/>
        </p:nvSpPr>
        <p:spPr>
          <a:xfrm>
            <a:off x="946297" y="653595"/>
            <a:ext cx="7517219" cy="208217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3000" b="1" dirty="0">
                <a:latin typeface="+mj-lt"/>
                <a:ea typeface="黑体" panose="02010600030101010101" pitchFamily="49" charset="-122"/>
              </a:rPr>
              <a:t>4. </a:t>
            </a:r>
            <a:r>
              <a:rPr lang="zh-CN" altLang="en-US" sz="3000" b="1" dirty="0"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3000" b="1" dirty="0">
                <a:latin typeface="+mj-lt"/>
                <a:ea typeface="黑体" panose="02010600030101010101" pitchFamily="49" charset="-122"/>
              </a:rPr>
              <a:t>1</a:t>
            </a:r>
            <a:r>
              <a:rPr lang="zh-CN" altLang="en-US" sz="3000" b="1" dirty="0">
                <a:latin typeface="+mj-lt"/>
                <a:ea typeface="黑体" panose="02010600030101010101" pitchFamily="49" charset="-122"/>
              </a:rPr>
              <a:t>）多边形的内角和与边数有什么关系？</a:t>
            </a:r>
            <a:endParaRPr lang="en-US" altLang="zh-CN" sz="3000" b="1" dirty="0">
              <a:latin typeface="+mj-lt"/>
              <a:ea typeface="黑体" panose="0201060003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3000" b="1" dirty="0"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3000" b="1" dirty="0">
                <a:latin typeface="+mj-lt"/>
                <a:ea typeface="黑体" panose="02010600030101010101" pitchFamily="49" charset="-122"/>
              </a:rPr>
              <a:t>2</a:t>
            </a:r>
            <a:r>
              <a:rPr lang="zh-CN" altLang="en-US" sz="3000" b="1" dirty="0">
                <a:latin typeface="+mj-lt"/>
                <a:ea typeface="黑体" panose="02010600030101010101" pitchFamily="49" charset="-122"/>
              </a:rPr>
              <a:t>）一个九边形的内角和是多少度？</a:t>
            </a:r>
            <a:endParaRPr lang="en-US" altLang="zh-CN" sz="3000" b="1" dirty="0">
              <a:latin typeface="+mj-lt"/>
              <a:ea typeface="黑体" panose="0201060003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3000" b="1" dirty="0"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3000" b="1" dirty="0">
                <a:latin typeface="+mj-lt"/>
                <a:ea typeface="黑体" panose="02010600030101010101" pitchFamily="49" charset="-122"/>
              </a:rPr>
              <a:t>3</a:t>
            </a:r>
            <a:r>
              <a:rPr lang="zh-CN" altLang="en-US" sz="3000" b="1" dirty="0">
                <a:latin typeface="+mj-lt"/>
                <a:ea typeface="黑体" panose="02010600030101010101" pitchFamily="49" charset="-122"/>
              </a:rPr>
              <a:t>）</a:t>
            </a:r>
            <a:r>
              <a:rPr lang="en-US" altLang="zh-CN" sz="3000" b="1" baseline="30000" dirty="0">
                <a:latin typeface="+mj-lt"/>
                <a:ea typeface="黑体" panose="02010600030101010101" pitchFamily="49" charset="-122"/>
              </a:rPr>
              <a:t>*</a:t>
            </a:r>
            <a:r>
              <a:rPr lang="zh-CN" altLang="en-US" sz="3000" b="1" dirty="0">
                <a:latin typeface="+mj-lt"/>
                <a:ea typeface="黑体" panose="02010600030101010101" pitchFamily="49" charset="-122"/>
              </a:rPr>
              <a:t>一个</a:t>
            </a:r>
            <a:r>
              <a:rPr lang="en-US" altLang="zh-CN" sz="3000" b="1" i="1" dirty="0">
                <a:latin typeface="+mj-lt"/>
                <a:ea typeface="黑体" panose="02010600030101010101" pitchFamily="49" charset="-122"/>
              </a:rPr>
              <a:t>n</a:t>
            </a:r>
            <a:r>
              <a:rPr lang="zh-CN" altLang="en-US" sz="3000" b="1" dirty="0">
                <a:latin typeface="+mj-lt"/>
                <a:ea typeface="黑体" panose="02010600030101010101" pitchFamily="49" charset="-122"/>
              </a:rPr>
              <a:t>边形的内角和是多少度？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8C29713-28AF-46E6-A4F9-7D4DBCCFB519}"/>
              </a:ext>
            </a:extLst>
          </p:cNvPr>
          <p:cNvSpPr txBox="1"/>
          <p:nvPr/>
        </p:nvSpPr>
        <p:spPr>
          <a:xfrm>
            <a:off x="1482910" y="2716879"/>
            <a:ext cx="5944256" cy="22148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）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180°×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（边数－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）</a:t>
            </a:r>
            <a:endParaRPr lang="en-US" altLang="zh-CN" sz="3200" b="1" dirty="0">
              <a:solidFill>
                <a:srgbClr val="FF0000"/>
              </a:solidFill>
              <a:latin typeface="+mj-lt"/>
              <a:ea typeface="黑体" panose="0201060003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）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180°×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9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－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）＝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1260°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）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180°×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3200" b="1" i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n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－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）</a:t>
            </a:r>
          </a:p>
        </p:txBody>
      </p:sp>
      <p:pic>
        <p:nvPicPr>
          <p:cNvPr id="5" name="图片 1">
            <a:extLst>
              <a:ext uri="{FF2B5EF4-FFF2-40B4-BE49-F238E27FC236}">
                <a16:creationId xmlns:a16="http://schemas.microsoft.com/office/drawing/2014/main" id="{D19A8A6B-D458-43F2-AD9C-E5DBDE0E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544" y="570008"/>
            <a:ext cx="6954837" cy="207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379BDB94-45B9-4218-BFCC-F51C106DA4BC}"/>
              </a:ext>
            </a:extLst>
          </p:cNvPr>
          <p:cNvSpPr txBox="1"/>
          <p:nvPr/>
        </p:nvSpPr>
        <p:spPr>
          <a:xfrm>
            <a:off x="396195" y="531812"/>
            <a:ext cx="7524647" cy="22148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5. </a:t>
            </a:r>
            <a:r>
              <a:rPr lang="zh-CN" altLang="en-US" sz="3200" b="1" dirty="0">
                <a:latin typeface="+mj-lt"/>
                <a:ea typeface="黑体" panose="02010600030101010101" pitchFamily="49" charset="-122"/>
              </a:rPr>
              <a:t>小芳、小莉两名女生和小勇、小强两名男生站成一排拍毕业纪念照，如果男女间隔排列，一共有多少种站法？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E56E6E8-2C71-401C-9366-9D63F22205F7}"/>
              </a:ext>
            </a:extLst>
          </p:cNvPr>
          <p:cNvSpPr txBox="1"/>
          <p:nvPr/>
        </p:nvSpPr>
        <p:spPr>
          <a:xfrm>
            <a:off x="811831" y="2736376"/>
            <a:ext cx="7750278" cy="147617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        其中任何人站在第一位都有两种站法，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4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个人一共有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8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种站法。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0AC330E-639F-4889-B721-2C68C06A3DBB}"/>
              </a:ext>
            </a:extLst>
          </p:cNvPr>
          <p:cNvSpPr txBox="1"/>
          <p:nvPr/>
        </p:nvSpPr>
        <p:spPr>
          <a:xfrm>
            <a:off x="484002" y="772287"/>
            <a:ext cx="8380413" cy="2770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altLang="zh-CN" sz="2900" b="1" dirty="0">
                <a:latin typeface="+mj-lt"/>
                <a:ea typeface="黑体" panose="02010600030101010101" pitchFamily="49" charset="-122"/>
              </a:rPr>
              <a:t>6. </a:t>
            </a:r>
            <a:r>
              <a:rPr lang="zh-CN" altLang="en-US" sz="2900" b="1" dirty="0">
                <a:latin typeface="+mj-lt"/>
                <a:ea typeface="黑体" panose="02010600030101010101" pitchFamily="49" charset="-122"/>
              </a:rPr>
              <a:t>在学校运动会上，</a:t>
            </a:r>
            <a:r>
              <a:rPr lang="en-US" altLang="zh-CN" sz="2900" b="1" dirty="0">
                <a:latin typeface="+mj-lt"/>
                <a:ea typeface="黑体" panose="02010600030101010101" pitchFamily="49" charset="-122"/>
              </a:rPr>
              <a:t>1</a:t>
            </a:r>
            <a:r>
              <a:rPr lang="zh-CN" altLang="en-US" sz="2900" b="1" dirty="0">
                <a:latin typeface="+mj-lt"/>
                <a:ea typeface="黑体" panose="02010600030101010101" pitchFamily="49" charset="-122"/>
              </a:rPr>
              <a:t>号、</a:t>
            </a:r>
            <a:r>
              <a:rPr lang="en-US" altLang="zh-CN" sz="2900" b="1" dirty="0">
                <a:latin typeface="+mj-lt"/>
                <a:ea typeface="黑体" panose="02010600030101010101" pitchFamily="49" charset="-122"/>
              </a:rPr>
              <a:t>2</a:t>
            </a:r>
            <a:r>
              <a:rPr lang="zh-CN" altLang="en-US" sz="2900" b="1" dirty="0">
                <a:latin typeface="+mj-lt"/>
                <a:ea typeface="黑体" panose="02010600030101010101" pitchFamily="49" charset="-122"/>
              </a:rPr>
              <a:t>号、</a:t>
            </a:r>
            <a:r>
              <a:rPr lang="en-US" altLang="zh-CN" sz="2900" b="1" dirty="0">
                <a:latin typeface="+mj-lt"/>
                <a:ea typeface="黑体" panose="02010600030101010101" pitchFamily="49" charset="-122"/>
              </a:rPr>
              <a:t>3</a:t>
            </a:r>
            <a:r>
              <a:rPr lang="zh-CN" altLang="en-US" sz="2900" b="1" dirty="0">
                <a:latin typeface="+mj-lt"/>
                <a:ea typeface="黑体" panose="02010600030101010101" pitchFamily="49" charset="-122"/>
              </a:rPr>
              <a:t>号、</a:t>
            </a:r>
            <a:r>
              <a:rPr lang="en-US" altLang="zh-CN" sz="2900" b="1" dirty="0">
                <a:latin typeface="+mj-lt"/>
                <a:ea typeface="黑体" panose="02010600030101010101" pitchFamily="49" charset="-122"/>
              </a:rPr>
              <a:t>4</a:t>
            </a:r>
            <a:r>
              <a:rPr lang="zh-CN" altLang="en-US" sz="2900" b="1" dirty="0">
                <a:latin typeface="+mj-lt"/>
                <a:ea typeface="黑体" panose="02010600030101010101" pitchFamily="49" charset="-122"/>
              </a:rPr>
              <a:t>号运动员取得了</a:t>
            </a:r>
            <a:r>
              <a:rPr lang="en-US" altLang="zh-CN" sz="2900" b="1" dirty="0">
                <a:latin typeface="+mj-lt"/>
                <a:ea typeface="黑体" panose="02010600030101010101" pitchFamily="49" charset="-122"/>
              </a:rPr>
              <a:t>800m</a:t>
            </a:r>
            <a:r>
              <a:rPr lang="zh-CN" altLang="en-US" sz="2900" b="1" dirty="0">
                <a:latin typeface="+mj-lt"/>
                <a:ea typeface="黑体" panose="02010600030101010101" pitchFamily="49" charset="-122"/>
              </a:rPr>
              <a:t>赛跑的前四名。小记者来采访他们各自的名次。</a:t>
            </a:r>
            <a:r>
              <a:rPr lang="en-US" altLang="zh-CN" sz="2900" b="1" dirty="0">
                <a:latin typeface="+mj-lt"/>
                <a:ea typeface="黑体" panose="02010600030101010101" pitchFamily="49" charset="-122"/>
              </a:rPr>
              <a:t>1</a:t>
            </a:r>
            <a:r>
              <a:rPr lang="zh-CN" altLang="en-US" sz="2900" b="1" dirty="0">
                <a:latin typeface="+mj-lt"/>
                <a:ea typeface="黑体" panose="02010600030101010101" pitchFamily="49" charset="-122"/>
              </a:rPr>
              <a:t>号说：“</a:t>
            </a:r>
            <a:r>
              <a:rPr lang="en-US" altLang="zh-CN" sz="2900" b="1" dirty="0">
                <a:latin typeface="+mj-lt"/>
                <a:ea typeface="黑体" panose="02010600030101010101" pitchFamily="49" charset="-122"/>
              </a:rPr>
              <a:t>3</a:t>
            </a:r>
            <a:r>
              <a:rPr lang="zh-CN" altLang="en-US" sz="2900" b="1" dirty="0">
                <a:latin typeface="+mj-lt"/>
                <a:ea typeface="黑体" panose="02010600030101010101" pitchFamily="49" charset="-122"/>
              </a:rPr>
              <a:t>号第一个冲过终点。”另一名运动员说：“</a:t>
            </a:r>
            <a:r>
              <a:rPr lang="en-US" altLang="zh-CN" sz="2900" b="1" dirty="0">
                <a:latin typeface="+mj-lt"/>
                <a:ea typeface="黑体" panose="02010600030101010101" pitchFamily="49" charset="-122"/>
              </a:rPr>
              <a:t>2</a:t>
            </a:r>
            <a:r>
              <a:rPr lang="zh-CN" altLang="en-US" sz="2900" b="1" dirty="0">
                <a:latin typeface="+mj-lt"/>
                <a:ea typeface="黑体" panose="02010600030101010101" pitchFamily="49" charset="-122"/>
              </a:rPr>
              <a:t>号不是第</a:t>
            </a:r>
            <a:r>
              <a:rPr lang="en-US" altLang="zh-CN" sz="2900" b="1" dirty="0">
                <a:latin typeface="+mj-lt"/>
                <a:ea typeface="黑体" panose="02010600030101010101" pitchFamily="49" charset="-122"/>
              </a:rPr>
              <a:t>4</a:t>
            </a:r>
            <a:r>
              <a:rPr lang="zh-CN" altLang="en-US" sz="2900" b="1" dirty="0">
                <a:latin typeface="+mj-lt"/>
                <a:ea typeface="黑体" panose="02010600030101010101" pitchFamily="49" charset="-122"/>
              </a:rPr>
              <a:t>名。”小裁判说：“他们的号码与他们的名次都不相同。”他们的名次各是多少？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0B1299B-B256-4996-84D4-6EEA32D88A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4623" y="3117605"/>
            <a:ext cx="2704149" cy="18027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21C7A56-47F8-40FB-9489-F88B49783FCA}"/>
              </a:ext>
            </a:extLst>
          </p:cNvPr>
          <p:cNvSpPr txBox="1"/>
          <p:nvPr/>
        </p:nvSpPr>
        <p:spPr>
          <a:xfrm>
            <a:off x="2373313" y="1692275"/>
            <a:ext cx="4629150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第一名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号，第二名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4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号，第三名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号，第四名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号。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宋-黑-T-A">
      <a:majorFont>
        <a:latin typeface="Times New Roman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</TotalTime>
  <Pages>0</Pages>
  <Words>668</Words>
  <Characters>0</Characters>
  <Application>Microsoft Office PowerPoint</Application>
  <DocSecurity>0</DocSecurity>
  <PresentationFormat>全屏显示(16:9)</PresentationFormat>
  <Lines>0</Lines>
  <Paragraphs>46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黑体</vt:lpstr>
      <vt:lpstr>楷体</vt:lpstr>
      <vt:lpstr>楷体_GB2312</vt:lpstr>
      <vt:lpstr>宋体</vt:lpstr>
      <vt:lpstr>Arial</vt:lpstr>
      <vt:lpstr>Calibri</vt:lpstr>
      <vt:lpstr>Times New Roman</vt:lpstr>
      <vt:lpstr>1_Office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状元成才路</Manager>
  <Company>状元成才路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subject>状元成才路</dc:subject>
  <dc:creator>状元成才路;User</dc:creator>
  <cp:keywords>状元成才路</cp:keywords>
  <dc:description>状元成才路</dc:description>
  <cp:lastModifiedBy>魏洲 许</cp:lastModifiedBy>
  <cp:revision>20</cp:revision>
  <dcterms:created xsi:type="dcterms:W3CDTF">2016-01-14T07:05:12Z</dcterms:created>
  <dcterms:modified xsi:type="dcterms:W3CDTF">2023-02-12T16:12:52Z</dcterms:modified>
  <cp:category>状元成才路</cp:category>
  <cp:contentStatus>状元成才路</cp:contentStatus>
  <cp:version>状元成才路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2052-10.1.0.5866</vt:lpwstr>
  </property>
</Properties>
</file>