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3"/>
  </p:sldMasterIdLst>
  <p:notesMasterIdLst>
    <p:notesMasterId r:id="rId21"/>
  </p:notesMasterIdLst>
  <p:handoutMasterIdLst>
    <p:handoutMasterId r:id="rId22"/>
  </p:handoutMasterIdLst>
  <p:sldIdLst>
    <p:sldId id="613" r:id="rId4"/>
    <p:sldId id="905" r:id="rId5"/>
    <p:sldId id="923" r:id="rId6"/>
    <p:sldId id="924" r:id="rId7"/>
    <p:sldId id="925" r:id="rId8"/>
    <p:sldId id="944" r:id="rId9"/>
    <p:sldId id="945" r:id="rId10"/>
    <p:sldId id="929" r:id="rId11"/>
    <p:sldId id="930" r:id="rId12"/>
    <p:sldId id="931" r:id="rId13"/>
    <p:sldId id="932" r:id="rId14"/>
    <p:sldId id="933" r:id="rId15"/>
    <p:sldId id="934" r:id="rId16"/>
    <p:sldId id="915" r:id="rId17"/>
    <p:sldId id="942" r:id="rId18"/>
    <p:sldId id="943" r:id="rId19"/>
    <p:sldId id="941" r:id="rId20"/>
  </p:sldIdLst>
  <p:sldSz cx="9144000" cy="5143500"/>
  <p:notesSz cx="6858000" cy="9144000"/>
  <p:custDataLst>
    <p:tags r:id="rId2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8"/>
        <p:guide pos="305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gs" Target="tags/tag66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tags" Target="../tags/tag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3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7" Type="http://schemas.openxmlformats.org/officeDocument/2006/relationships/tags" Target="../tags/tag56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image" Target="../media/image2.png"/><Relationship Id="rId1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1" Type="http://schemas.openxmlformats.org/officeDocument/2006/relationships/slideLayout" Target="../slideLayouts/slideLayout13.xml"/><Relationship Id="rId10" Type="http://schemas.openxmlformats.org/officeDocument/2006/relationships/tags" Target="../tags/tag32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6200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486400" y="3105150"/>
            <a:ext cx="2355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练习十六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19600" y="2419350"/>
            <a:ext cx="4372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1"/>
          <p:cNvSpPr txBox="1"/>
          <p:nvPr>
            <p:custDataLst>
              <p:tags r:id="rId1"/>
            </p:custDataLst>
          </p:nvPr>
        </p:nvSpPr>
        <p:spPr>
          <a:xfrm>
            <a:off x="761683" y="693738"/>
            <a:ext cx="7594600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一台电视机打八五折后售价为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2975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元，这台电视机原价是多少元？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2438083" y="1961833"/>
            <a:ext cx="410400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2975÷85%＝3500（元）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1752283" y="2647633"/>
            <a:ext cx="518414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  <a:buClrTx/>
              <a:buSz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答：这台电视机原价是3500元。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文本框 1"/>
          <p:cNvSpPr txBox="1"/>
          <p:nvPr>
            <p:custDataLst>
              <p:tags r:id="rId1"/>
            </p:custDataLst>
          </p:nvPr>
        </p:nvSpPr>
        <p:spPr>
          <a:xfrm>
            <a:off x="605790" y="360045"/>
            <a:ext cx="776986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绿化队为一个社区栽花。栽月季花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240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棵，如果加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棵，就是所栽丁香花棵数的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倍。绿化队栽了多少棵丁香花？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553" name="文本框 1"/>
          <p:cNvSpPr txBox="1"/>
          <p:nvPr>
            <p:custDataLst>
              <p:tags r:id="rId2"/>
            </p:custDataLst>
          </p:nvPr>
        </p:nvSpPr>
        <p:spPr>
          <a:xfrm>
            <a:off x="2053273" y="2130108"/>
            <a:ext cx="393573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解：设栽了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棵丁香花。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3554" name="文本框 2"/>
          <p:cNvSpPr txBox="1"/>
          <p:nvPr>
            <p:custDataLst>
              <p:tags r:id="rId3"/>
            </p:custDataLst>
          </p:nvPr>
        </p:nvSpPr>
        <p:spPr>
          <a:xfrm>
            <a:off x="3215323" y="2735898"/>
            <a:ext cx="21424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240＋16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5" name="文本框 3"/>
          <p:cNvSpPr txBox="1"/>
          <p:nvPr>
            <p:custDataLst>
              <p:tags r:id="rId4"/>
            </p:custDataLst>
          </p:nvPr>
        </p:nvSpPr>
        <p:spPr>
          <a:xfrm>
            <a:off x="1676083" y="3949700"/>
            <a:ext cx="500634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  <a:buClrTx/>
              <a:buSz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答：绿化队栽了128棵丁香花。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3556" name="文本框 4"/>
          <p:cNvSpPr txBox="1"/>
          <p:nvPr>
            <p:custDataLst>
              <p:tags r:id="rId5"/>
            </p:custDataLst>
          </p:nvPr>
        </p:nvSpPr>
        <p:spPr>
          <a:xfrm>
            <a:off x="3424873" y="3332798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/>
      <p:bldP spid="23554" grpId="0"/>
      <p:bldP spid="23556" grpId="0"/>
      <p:bldP spid="235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1"/>
          <p:cNvSpPr txBox="1"/>
          <p:nvPr>
            <p:custDataLst>
              <p:tags r:id="rId1"/>
            </p:custDataLst>
          </p:nvPr>
        </p:nvSpPr>
        <p:spPr>
          <a:xfrm>
            <a:off x="793750" y="508000"/>
            <a:ext cx="7375525" cy="1383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10.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阳阳正在读一本科普书，第一周读了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页，还剩下  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没有读。这本科普书一共多少页？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2133283" y="3028633"/>
            <a:ext cx="464883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答：这本科普书一共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页。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133600" y="2114550"/>
            <a:ext cx="4279265" cy="779780"/>
            <a:chOff x="6480" y="6374"/>
            <a:chExt cx="6739" cy="1228"/>
          </a:xfrm>
        </p:grpSpPr>
        <p:sp>
          <p:nvSpPr>
            <p:cNvPr id="2" name="文本框 1"/>
            <p:cNvSpPr txBox="1"/>
            <p:nvPr/>
          </p:nvSpPr>
          <p:spPr>
            <a:xfrm>
              <a:off x="6480" y="6570"/>
              <a:ext cx="673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÷（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－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135</a:t>
              </a:r>
              <a:r>
                <a:rPr lang="zh-CN" altLang="en-US" sz="28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（页）</a:t>
              </a:r>
              <a:endPara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9120" y="6374"/>
              <a:ext cx="732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1981200" y="1191260"/>
            <a:ext cx="464820" cy="779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80000"/>
              </a:lnSpc>
            </a:pPr>
            <a:r>
              <a:rPr lang="en-US" altLang="zh-CN" sz="28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800" b="1" u="sng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文本框 1"/>
          <p:cNvSpPr txBox="1"/>
          <p:nvPr>
            <p:custDataLst>
              <p:tags r:id="rId1"/>
            </p:custDataLst>
          </p:nvPr>
        </p:nvSpPr>
        <p:spPr>
          <a:xfrm>
            <a:off x="457200" y="209550"/>
            <a:ext cx="8155940" cy="18992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lnSpc>
                <a:spcPct val="14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截至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年年底，中国库容最大的水库是三峡水库，库容为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393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亿立方米，比北京密云水库库容的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倍少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0.75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亿立方米。密云水库的库容是多少？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602" name="文本框 1"/>
          <p:cNvSpPr txBox="1">
            <a:spLocks noChangeArrowheads="1"/>
          </p:cNvSpPr>
          <p:nvPr/>
        </p:nvSpPr>
        <p:spPr bwMode="auto">
          <a:xfrm>
            <a:off x="990600" y="2190750"/>
            <a:ext cx="59378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解：设密云水库的库容是</a:t>
            </a:r>
            <a:r>
              <a:rPr lang="en-US" altLang="zh-CN" sz="2800" b="1" i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亿立方米。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5603" name="文本框 2"/>
          <p:cNvSpPr txBox="1">
            <a:spLocks noChangeArrowheads="1"/>
          </p:cNvSpPr>
          <p:nvPr/>
        </p:nvSpPr>
        <p:spPr bwMode="auto">
          <a:xfrm>
            <a:off x="2768282" y="2854563"/>
            <a:ext cx="288753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 9</a:t>
            </a:r>
            <a:r>
              <a:rPr lang="en-US" altLang="zh-CN" sz="2800" b="1" i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0.75＝393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5604" name="文本框 3"/>
          <p:cNvSpPr txBox="1">
            <a:spLocks noChangeArrowheads="1"/>
          </p:cNvSpPr>
          <p:nvPr/>
        </p:nvSpPr>
        <p:spPr bwMode="auto">
          <a:xfrm>
            <a:off x="3918268" y="3471703"/>
            <a:ext cx="1779339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＝43.75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5605" name="文本框 4"/>
          <p:cNvSpPr txBox="1">
            <a:spLocks noChangeArrowheads="1"/>
          </p:cNvSpPr>
          <p:nvPr/>
        </p:nvSpPr>
        <p:spPr bwMode="auto">
          <a:xfrm>
            <a:off x="1143000" y="4079240"/>
            <a:ext cx="625792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答：密云水库的库容是</a:t>
            </a:r>
            <a:r>
              <a:rPr lang="en-US" altLang="zh-CN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43.75</a:t>
            </a:r>
            <a:r>
              <a:rPr lang="zh-CN" altLang="en-US" sz="2800" b="1" dirty="0">
                <a:solidFill>
                  <a:srgbClr val="FF0000"/>
                </a:solidFill>
                <a:ea typeface="楷体" panose="02010609060101010101" charset="-122"/>
                <a:cs typeface="Times New Roman" panose="02020603050405020304" pitchFamily="18" charset="0"/>
              </a:rPr>
              <a:t>亿立方米。</a:t>
            </a:r>
            <a:endParaRPr lang="zh-CN" altLang="en-US" sz="2800" b="1" dirty="0">
              <a:solidFill>
                <a:srgbClr val="FF0000"/>
              </a:solidFill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  <p:bldP spid="25604" grpId="0"/>
      <p:bldP spid="256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文本框 1"/>
          <p:cNvSpPr txBox="1"/>
          <p:nvPr/>
        </p:nvSpPr>
        <p:spPr>
          <a:xfrm>
            <a:off x="420370" y="475615"/>
            <a:ext cx="8223250" cy="1986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hangingPunct="1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商店卖一种书包，如果每个售价为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元，那么售价的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60%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是进价，售价的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40%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就是利润。现在要搞促销活动，为保证一个书包的利润不少于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元，折扣不能低于多少？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474278" y="2268220"/>
            <a:ext cx="393573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解：设最低折扣为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折。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2113598" y="2915603"/>
            <a:ext cx="41910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   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150×60%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5166678" y="3619818"/>
            <a:ext cx="9848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3"/>
          <p:cNvSpPr txBox="1"/>
          <p:nvPr>
            <p:custDataLst>
              <p:tags r:id="rId4"/>
            </p:custDataLst>
          </p:nvPr>
        </p:nvSpPr>
        <p:spPr>
          <a:xfrm>
            <a:off x="3172460" y="2670810"/>
            <a:ext cx="3848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3"/>
          <p:cNvSpPr txBox="1"/>
          <p:nvPr>
            <p:custDataLst>
              <p:tags r:id="rId5"/>
            </p:custDataLst>
          </p:nvPr>
        </p:nvSpPr>
        <p:spPr>
          <a:xfrm>
            <a:off x="2819083" y="4324033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0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答：书包最低打八折。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9" name="文本框 3"/>
          <p:cNvSpPr txBox="1"/>
          <p:nvPr>
            <p:custDataLst>
              <p:tags r:id="rId6"/>
            </p:custDataLst>
          </p:nvPr>
        </p:nvSpPr>
        <p:spPr>
          <a:xfrm>
            <a:off x="3054350" y="3124835"/>
            <a:ext cx="6216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3137535" y="3219450"/>
            <a:ext cx="3784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  <p:bldP spid="6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文本框 1"/>
          <p:cNvSpPr txBox="1"/>
          <p:nvPr/>
        </p:nvSpPr>
        <p:spPr>
          <a:xfrm>
            <a:off x="355600" y="302260"/>
            <a:ext cx="8496935" cy="3107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13.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小明家在电影院的正西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650m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，小东家在电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影院的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正东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。周末两人约好去看下午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时放映的电影。两人下午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2:45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同时从家里出发走向电影院，小明每分钟步行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，小东每分钟步行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65m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2:55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两人能在电影院相遇吗？如果小明先到电影院后不停留继续向东走，从出发到两人相遇要用多长时间？相遇地点距离电影院有多远？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0" name="文本框 1"/>
          <p:cNvSpPr txBox="1"/>
          <p:nvPr>
            <p:custDataLst>
              <p:tags r:id="rId1"/>
            </p:custDataLst>
          </p:nvPr>
        </p:nvSpPr>
        <p:spPr>
          <a:xfrm>
            <a:off x="2971800" y="2952750"/>
            <a:ext cx="47326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时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（分）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7891" name="文本框 2"/>
          <p:cNvSpPr txBox="1"/>
          <p:nvPr>
            <p:custDataLst>
              <p:tags r:id="rId2"/>
            </p:custDataLst>
          </p:nvPr>
        </p:nvSpPr>
        <p:spPr>
          <a:xfrm>
            <a:off x="1186815" y="3409950"/>
            <a:ext cx="4225925" cy="650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小明：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（米）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2"/>
          <p:cNvSpPr txBox="1"/>
          <p:nvPr>
            <p:custDataLst>
              <p:tags r:id="rId3"/>
            </p:custDataLst>
          </p:nvPr>
        </p:nvSpPr>
        <p:spPr>
          <a:xfrm>
            <a:off x="1196975" y="3943985"/>
            <a:ext cx="422465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小东：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（米）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28700" y="4476750"/>
            <a:ext cx="77076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2:55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小明能到电影院，小东不能到电影院。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38800" y="3410585"/>
            <a:ext cx="2459355" cy="6203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＞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650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638800" y="3986530"/>
            <a:ext cx="236728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700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2" grpId="0"/>
      <p:bldP spid="3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文本框 1"/>
          <p:cNvSpPr txBox="1"/>
          <p:nvPr/>
        </p:nvSpPr>
        <p:spPr>
          <a:xfrm>
            <a:off x="2520633" y="367983"/>
            <a:ext cx="465074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解：设两人相遇用了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分钟。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00998" y="943293"/>
            <a:ext cx="33889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70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89973" y="1495743"/>
            <a:ext cx="19627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1350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14483" y="2014538"/>
            <a:ext cx="107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82608" y="2548573"/>
            <a:ext cx="39281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（米）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8917" name="文本框 4"/>
          <p:cNvSpPr txBox="1"/>
          <p:nvPr/>
        </p:nvSpPr>
        <p:spPr>
          <a:xfrm>
            <a:off x="533400" y="3333433"/>
            <a:ext cx="791845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2:55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两人不能在电影院相遇；从出发到两人相遇用了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分钟，相遇地点距离电影院有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2" grpId="0"/>
      <p:bldP spid="3" grpId="0"/>
      <p:bldP spid="4" grpId="0"/>
      <p:bldP spid="5" grpId="0"/>
      <p:bldP spid="389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文本框 1"/>
          <p:cNvSpPr txBox="1"/>
          <p:nvPr/>
        </p:nvSpPr>
        <p:spPr>
          <a:xfrm>
            <a:off x="249555" y="361950"/>
            <a:ext cx="815467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hangingPunct="1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条腿的蜘蛛和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条腿的螳螂共有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只。如果它们一共有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170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条腿，那么蜘蛛和螳螂各有多少只？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2" name="文本框 1"/>
          <p:cNvSpPr txBox="1"/>
          <p:nvPr>
            <p:custDataLst>
              <p:tags r:id="rId1"/>
            </p:custDataLst>
          </p:nvPr>
        </p:nvSpPr>
        <p:spPr>
          <a:xfrm>
            <a:off x="817880" y="1625600"/>
            <a:ext cx="661416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解：设蜘蛛有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只，螳螂有（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25－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）只。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0963" name="文本框 2"/>
          <p:cNvSpPr txBox="1"/>
          <p:nvPr>
            <p:custDataLst>
              <p:tags r:id="rId2"/>
            </p:custDataLst>
          </p:nvPr>
        </p:nvSpPr>
        <p:spPr>
          <a:xfrm>
            <a:off x="2133600" y="2192338"/>
            <a:ext cx="39281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25－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×6＝170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0964" name="文本框 3"/>
          <p:cNvSpPr txBox="1"/>
          <p:nvPr>
            <p:custDataLst>
              <p:tags r:id="rId3"/>
            </p:custDataLst>
          </p:nvPr>
        </p:nvSpPr>
        <p:spPr>
          <a:xfrm>
            <a:off x="4800600" y="3252153"/>
            <a:ext cx="107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＝10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0965" name="文本框 4"/>
          <p:cNvSpPr txBox="1"/>
          <p:nvPr>
            <p:custDataLst>
              <p:tags r:id="rId4"/>
            </p:custDataLst>
          </p:nvPr>
        </p:nvSpPr>
        <p:spPr>
          <a:xfrm>
            <a:off x="3250248" y="3785553"/>
            <a:ext cx="3037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25－10＝15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（只）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3"/>
          <p:cNvSpPr txBox="1"/>
          <p:nvPr>
            <p:custDataLst>
              <p:tags r:id="rId5"/>
            </p:custDataLst>
          </p:nvPr>
        </p:nvSpPr>
        <p:spPr>
          <a:xfrm>
            <a:off x="4648200" y="2718753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＝20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0966" name="文本框 5"/>
          <p:cNvSpPr txBox="1"/>
          <p:nvPr>
            <p:custDataLst>
              <p:tags r:id="rId6"/>
            </p:custDataLst>
          </p:nvPr>
        </p:nvSpPr>
        <p:spPr>
          <a:xfrm>
            <a:off x="1731010" y="4324350"/>
            <a:ext cx="518414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答：蜘蛛有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只，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螳螂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只。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/>
      <p:bldP spid="3" grpId="0"/>
      <p:bldP spid="40964" grpId="0"/>
      <p:bldP spid="40965" grpId="0"/>
      <p:bldP spid="40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>
            <p:custDataLst>
              <p:tags r:id="rId1"/>
            </p:custDataLst>
          </p:nvPr>
        </p:nvSpPr>
        <p:spPr>
          <a:xfrm>
            <a:off x="533400" y="544830"/>
            <a:ext cx="764413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学校买来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个足球，每个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元；又买来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个篮球，每个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2"/>
          <p:cNvSpPr txBox="1"/>
          <p:nvPr>
            <p:custDataLst>
              <p:tags r:id="rId2"/>
            </p:custDataLst>
          </p:nvPr>
        </p:nvSpPr>
        <p:spPr>
          <a:xfrm>
            <a:off x="925513" y="1570038"/>
            <a:ext cx="65893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9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</a:rPr>
              <a:t>表示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____________________________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5" name="文本框 3"/>
          <p:cNvSpPr txBox="1"/>
          <p:nvPr>
            <p:custDataLst>
              <p:tags r:id="rId3"/>
            </p:custDataLst>
          </p:nvPr>
        </p:nvSpPr>
        <p:spPr>
          <a:xfrm>
            <a:off x="925513" y="2222500"/>
            <a:ext cx="65893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58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zh-CN" altLang="en-US" sz="2800" b="1" dirty="0">
                <a:latin typeface="宋体" panose="02010600030101010101" pitchFamily="2" charset="-122"/>
              </a:rPr>
              <a:t>表示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___________________________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" name="文本框 4"/>
          <p:cNvSpPr txBox="1"/>
          <p:nvPr>
            <p:custDataLst>
              <p:tags r:id="rId4"/>
            </p:custDataLst>
          </p:nvPr>
        </p:nvSpPr>
        <p:spPr>
          <a:xfrm>
            <a:off x="925513" y="2840038"/>
            <a:ext cx="73025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58－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</a:rPr>
              <a:t>表示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_____________________________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2" name="文本框 5"/>
          <p:cNvSpPr txBox="1"/>
          <p:nvPr>
            <p:custDataLst>
              <p:tags r:id="rId5"/>
            </p:custDataLst>
          </p:nvPr>
        </p:nvSpPr>
        <p:spPr>
          <a:xfrm>
            <a:off x="925830" y="3502660"/>
            <a:ext cx="76873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9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＋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58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zh-CN" altLang="en-US" sz="2800" b="1" dirty="0">
                <a:latin typeface="宋体" panose="02010600030101010101" pitchFamily="2" charset="-122"/>
              </a:rPr>
              <a:t>表示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____________________________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3" name="文本框 6"/>
          <p:cNvSpPr txBox="1"/>
          <p:nvPr>
            <p:custDataLst>
              <p:tags r:id="rId6"/>
            </p:custDataLst>
          </p:nvPr>
        </p:nvSpPr>
        <p:spPr>
          <a:xfrm>
            <a:off x="925513" y="4110038"/>
            <a:ext cx="713613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如果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zh-CN" altLang="en-US" sz="2800" b="1" dirty="0">
                <a:latin typeface="宋体" panose="02010600030101010101" pitchFamily="2" charset="-122"/>
              </a:rPr>
              <a:t>则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9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＋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58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_________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7"/>
            </p:custDataLst>
          </p:nvPr>
        </p:nvSpPr>
        <p:spPr>
          <a:xfrm>
            <a:off x="2674938" y="1536700"/>
            <a:ext cx="25057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个足球的总价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>
            <p:custDataLst>
              <p:tags r:id="rId8"/>
            </p:custDataLst>
          </p:nvPr>
        </p:nvSpPr>
        <p:spPr>
          <a:xfrm>
            <a:off x="2674938" y="2178050"/>
            <a:ext cx="250571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个篮球的总价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6" name="文本框 25"/>
          <p:cNvSpPr txBox="1"/>
          <p:nvPr>
            <p:custDataLst>
              <p:tags r:id="rId9"/>
            </p:custDataLst>
          </p:nvPr>
        </p:nvSpPr>
        <p:spPr>
          <a:xfrm>
            <a:off x="2625725" y="2819400"/>
            <a:ext cx="50063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一个篮球比一个足球贵多少元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10"/>
            </p:custDataLst>
          </p:nvPr>
        </p:nvSpPr>
        <p:spPr>
          <a:xfrm>
            <a:off x="2989263" y="3475038"/>
            <a:ext cx="482854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个足球和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个篮球共用的钱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/>
          <p:cNvSpPr txBox="1"/>
          <p:nvPr>
            <p:custDataLst>
              <p:tags r:id="rId11"/>
            </p:custDataLst>
          </p:nvPr>
        </p:nvSpPr>
        <p:spPr>
          <a:xfrm>
            <a:off x="6306185" y="4144010"/>
            <a:ext cx="721995" cy="4679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noAutofit/>
          </a:bodyPr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753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07265" y="1305358"/>
            <a:ext cx="8362661" cy="203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）工地上有 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水泥，如果每天用去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用了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天，剩余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水泥。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）已知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______t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水泥。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01700" y="2003628"/>
            <a:ext cx="255371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867400" y="2670175"/>
            <a:ext cx="667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38150" y="1582738"/>
            <a:ext cx="8305800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小丽家去年收获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500kg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草莓，今年比去年增产两成，今年收获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________kg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草莓。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09800" y="2315845"/>
            <a:ext cx="79629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716280"/>
            <a:ext cx="6063615" cy="2315210"/>
          </a:xfrm>
          <a:prstGeom prst="rect">
            <a:avLst/>
          </a:prstGeom>
        </p:spPr>
      </p:pic>
      <p:sp>
        <p:nvSpPr>
          <p:cNvPr id="5" name="文本框 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03225" y="108268"/>
            <a:ext cx="820737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用小棒摆六边形，如下图所示。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4145" y="2969895"/>
            <a:ext cx="8731250" cy="203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hangingPunct="1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）你能发现什么规律？按这个规律摆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个六边形，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根小棒。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）按这个规律摆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个六边形，需要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根小棒。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57400" y="3778885"/>
            <a:ext cx="1179830" cy="53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400800" y="4422140"/>
            <a:ext cx="81788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2530" name="文本框 1"/>
          <p:cNvSpPr txBox="1"/>
          <p:nvPr/>
        </p:nvSpPr>
        <p:spPr>
          <a:xfrm>
            <a:off x="414338" y="572453"/>
            <a:ext cx="187960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解方程。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4" name="文本框 8"/>
          <p:cNvSpPr txBox="1"/>
          <p:nvPr/>
        </p:nvSpPr>
        <p:spPr>
          <a:xfrm>
            <a:off x="5192078" y="1225550"/>
            <a:ext cx="22313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4＋0.7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102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14683" y="1890078"/>
            <a:ext cx="22313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0.7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102－4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14683" y="2423795"/>
            <a:ext cx="15182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0.7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98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71883" y="2952433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140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43000" y="2114550"/>
            <a:ext cx="752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72000" y="1962150"/>
            <a:ext cx="752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990600" y="1276350"/>
            <a:ext cx="1964690" cy="779780"/>
            <a:chOff x="5640" y="6690"/>
            <a:chExt cx="3094" cy="1228"/>
          </a:xfrm>
        </p:grpSpPr>
        <p:sp>
          <p:nvSpPr>
            <p:cNvPr id="11" name="文本框 8"/>
            <p:cNvSpPr txBox="1"/>
            <p:nvPr/>
          </p:nvSpPr>
          <p:spPr>
            <a:xfrm>
              <a:off x="5640" y="6728"/>
              <a:ext cx="2674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－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0.25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＝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8160" y="6690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1981200" y="2028190"/>
            <a:ext cx="1964690" cy="779780"/>
            <a:chOff x="5640" y="6713"/>
            <a:chExt cx="3094" cy="1228"/>
          </a:xfrm>
        </p:grpSpPr>
        <p:sp>
          <p:nvSpPr>
            <p:cNvPr id="15" name="文本框 8"/>
            <p:cNvSpPr txBox="1"/>
            <p:nvPr/>
          </p:nvSpPr>
          <p:spPr>
            <a:xfrm>
              <a:off x="5640" y="6728"/>
              <a:ext cx="3094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＝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＋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0.25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600" y="6713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981200" y="2798445"/>
            <a:ext cx="1384300" cy="779780"/>
            <a:chOff x="3120" y="4407"/>
            <a:chExt cx="2180" cy="1228"/>
          </a:xfrm>
        </p:grpSpPr>
        <p:grpSp>
          <p:nvGrpSpPr>
            <p:cNvPr id="17" name="组合 16"/>
            <p:cNvGrpSpPr/>
            <p:nvPr/>
          </p:nvGrpSpPr>
          <p:grpSpPr>
            <a:xfrm>
              <a:off x="3120" y="4407"/>
              <a:ext cx="2181" cy="1228"/>
              <a:chOff x="5640" y="6713"/>
              <a:chExt cx="2181" cy="1228"/>
            </a:xfrm>
          </p:grpSpPr>
          <p:sp>
            <p:nvSpPr>
              <p:cNvPr id="18" name="文本框 8"/>
              <p:cNvSpPr txBox="1"/>
              <p:nvPr/>
            </p:nvSpPr>
            <p:spPr>
              <a:xfrm>
                <a:off x="5640" y="6728"/>
                <a:ext cx="1551" cy="95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pPr algn="l">
                  <a:lnSpc>
                    <a:spcPct val="120000"/>
                  </a:lnSpc>
                </a:pPr>
                <a:r>
                  <a:rPr lang="en-US" altLang="zh-CN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</a:rPr>
                  <a:t>x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</a:rPr>
                  <a:t>＝   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6600" y="6713"/>
                <a:ext cx="1221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0" name="直接连接符 19"/>
            <p:cNvCxnSpPr/>
            <p:nvPr/>
          </p:nvCxnSpPr>
          <p:spPr>
            <a:xfrm flipV="1">
              <a:off x="4146" y="4977"/>
              <a:ext cx="720" cy="1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914900" y="2341880"/>
            <a:ext cx="752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解：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47725" y="2209483"/>
            <a:ext cx="2793048" cy="607695"/>
            <a:chOff x="1335" y="3688"/>
            <a:chExt cx="4399" cy="957"/>
          </a:xfrm>
        </p:grpSpPr>
        <p:sp>
          <p:nvSpPr>
            <p:cNvPr id="2" name="文本框 1"/>
            <p:cNvSpPr txBox="1"/>
            <p:nvPr/>
          </p:nvSpPr>
          <p:spPr>
            <a:xfrm>
              <a:off x="1335" y="3818"/>
              <a:ext cx="11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</a:rPr>
                <a:t>解</a:t>
              </a:r>
              <a:r>
                <a:rPr lang="zh-CN" altLang="en-US" sz="2800" b="1">
                  <a:solidFill>
                    <a:srgbClr val="FF0000"/>
                  </a:solidFill>
                </a:rPr>
                <a:t>：</a:t>
              </a:r>
              <a:endParaRPr lang="zh-CN" altLang="en-US" sz="2800" b="1">
                <a:solidFill>
                  <a:srgbClr val="FF0000"/>
                </a:solidFill>
              </a:endParaRPr>
            </a:p>
          </p:txBody>
        </p:sp>
        <p:sp>
          <p:nvSpPr>
            <p:cNvPr id="5" name="文本框 4"/>
            <p:cNvSpPr txBox="1"/>
            <p:nvPr>
              <p:custDataLst>
                <p:tags r:id="rId1"/>
              </p:custDataLst>
            </p:nvPr>
          </p:nvSpPr>
          <p:spPr>
            <a:xfrm>
              <a:off x="2640" y="3688"/>
              <a:ext cx="3094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＝30%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4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676083" y="2855278"/>
            <a:ext cx="11626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1.2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600200" y="1428750"/>
            <a:ext cx="1480185" cy="779780"/>
            <a:chOff x="4800" y="6593"/>
            <a:chExt cx="2331" cy="1228"/>
          </a:xfrm>
        </p:grpSpPr>
        <p:sp>
          <p:nvSpPr>
            <p:cNvPr id="4" name="文本框 8"/>
            <p:cNvSpPr txBox="1"/>
            <p:nvPr>
              <p:custDataLst>
                <p:tags r:id="rId3"/>
              </p:custDataLst>
            </p:nvPr>
          </p:nvSpPr>
          <p:spPr>
            <a:xfrm>
              <a:off x="5160" y="6690"/>
              <a:ext cx="1971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＝</a:t>
              </a:r>
              <a:r>
                <a:rPr 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30%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8" name="文本框 7"/>
            <p:cNvSpPr txBox="1"/>
            <p:nvPr>
              <p:custDataLst>
                <p:tags r:id="rId4"/>
              </p:custDataLst>
            </p:nvPr>
          </p:nvSpPr>
          <p:spPr>
            <a:xfrm>
              <a:off x="4800" y="6593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i="1" u="sng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90" y="1352550"/>
            <a:ext cx="2193290" cy="779780"/>
            <a:chOff x="4800" y="6593"/>
            <a:chExt cx="3454" cy="1228"/>
          </a:xfrm>
        </p:grpSpPr>
        <p:sp>
          <p:nvSpPr>
            <p:cNvPr id="10" name="文本框 8"/>
            <p:cNvSpPr txBox="1"/>
            <p:nvPr>
              <p:custDataLst>
                <p:tags r:id="rId5"/>
              </p:custDataLst>
            </p:nvPr>
          </p:nvSpPr>
          <p:spPr>
            <a:xfrm>
              <a:off x="5160" y="6690"/>
              <a:ext cx="3094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＋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    </a:t>
              </a:r>
              <a:r>
                <a:rPr lang="en-US" altLang="zh-CN" sz="2800" b="1" i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＝</a:t>
              </a:r>
              <a:r>
                <a:rPr 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42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6"/>
              </p:custDataLst>
            </p:nvPr>
          </p:nvSpPr>
          <p:spPr>
            <a:xfrm>
              <a:off x="4800" y="6593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7"/>
              </p:custDataLst>
            </p:nvPr>
          </p:nvSpPr>
          <p:spPr>
            <a:xfrm>
              <a:off x="6120" y="6593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zh-C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055995" y="2190750"/>
            <a:ext cx="1429385" cy="779780"/>
            <a:chOff x="5880" y="6593"/>
            <a:chExt cx="2251" cy="1228"/>
          </a:xfrm>
        </p:grpSpPr>
        <p:sp>
          <p:nvSpPr>
            <p:cNvPr id="17" name="文本框 8"/>
            <p:cNvSpPr txBox="1"/>
            <p:nvPr>
              <p:custDataLst>
                <p:tags r:id="rId8"/>
              </p:custDataLst>
            </p:nvPr>
          </p:nvSpPr>
          <p:spPr>
            <a:xfrm>
              <a:off x="5880" y="6713"/>
              <a:ext cx="2251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    </a:t>
              </a: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x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sym typeface="+mn-ea"/>
                </a:rPr>
                <a:t>＝</a:t>
              </a:r>
              <a:r>
                <a: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42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19" name="文本框 18"/>
            <p:cNvSpPr txBox="1"/>
            <p:nvPr>
              <p:custDataLst>
                <p:tags r:id="rId9"/>
              </p:custDataLst>
            </p:nvPr>
          </p:nvSpPr>
          <p:spPr>
            <a:xfrm>
              <a:off x="6120" y="6593"/>
              <a:ext cx="574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文本框 19"/>
          <p:cNvSpPr txBox="1"/>
          <p:nvPr>
            <p:custDataLst>
              <p:tags r:id="rId10"/>
            </p:custDataLst>
          </p:nvPr>
        </p:nvSpPr>
        <p:spPr>
          <a:xfrm>
            <a:off x="6411278" y="2982278"/>
            <a:ext cx="107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36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"/>
          <p:cNvSpPr txBox="1"/>
          <p:nvPr>
            <p:custDataLst>
              <p:tags r:id="rId1"/>
            </p:custDataLst>
          </p:nvPr>
        </p:nvSpPr>
        <p:spPr>
          <a:xfrm>
            <a:off x="647700" y="1441450"/>
            <a:ext cx="7948613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6.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三个连续的自然数，中间的数是</a:t>
            </a:r>
            <a:r>
              <a:rPr lang="en-US" altLang="zh-CN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则</a:t>
            </a:r>
            <a:r>
              <a:rPr lang="en-US" altLang="zh-CN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的前边和后边的数分别是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758565" y="1913573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5838190" y="1913573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框 1"/>
          <p:cNvSpPr txBox="1"/>
          <p:nvPr>
            <p:custDataLst>
              <p:tags r:id="rId1"/>
            </p:custDataLst>
          </p:nvPr>
        </p:nvSpPr>
        <p:spPr>
          <a:xfrm>
            <a:off x="609600" y="666750"/>
            <a:ext cx="801878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当</a:t>
            </a:r>
            <a:r>
              <a:rPr lang="en-US" altLang="zh-CN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表示所有的自然数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0，1，2，3，4，5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时，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表示什么数？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＋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呢？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295083" y="2038350"/>
            <a:ext cx="6015037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表示偶数，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表示奇数。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PP_MARK_KEY" val="ae465b61-d4d9-4055-80f3-b0cd15862d4a"/>
  <p:tag name="COMMONDATA" val="eyJoZGlkIjoiMDY0ZGEzYTU4MWMxZTY0OWY1ZTU2MGQ4YjBhZTJjYTIifQ=="/>
  <p:tag name="commondata" val="eyJoZGlkIjoiMGIwODFkOTgzNTQzYjU1NzhjOTQ2MTRiZjFlNDExYTMifQ==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1739</Words>
  <Application>WPS 演示</Application>
  <PresentationFormat>在屏幕上显示</PresentationFormat>
  <Paragraphs>211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6_默认设计模板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271</cp:revision>
  <dcterms:created xsi:type="dcterms:W3CDTF">2015-05-29T07:51:00Z</dcterms:created>
  <dcterms:modified xsi:type="dcterms:W3CDTF">2024-01-23T04:51:12Z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