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29"/>
  </p:notesMasterIdLst>
  <p:sldIdLst>
    <p:sldId id="256" r:id="rId2"/>
    <p:sldId id="310" r:id="rId3"/>
    <p:sldId id="316" r:id="rId4"/>
    <p:sldId id="360" r:id="rId5"/>
    <p:sldId id="361" r:id="rId6"/>
    <p:sldId id="362" r:id="rId7"/>
    <p:sldId id="348" r:id="rId8"/>
    <p:sldId id="349" r:id="rId9"/>
    <p:sldId id="350" r:id="rId10"/>
    <p:sldId id="351" r:id="rId11"/>
    <p:sldId id="341" r:id="rId12"/>
    <p:sldId id="353" r:id="rId13"/>
    <p:sldId id="270" r:id="rId14"/>
    <p:sldId id="352" r:id="rId15"/>
    <p:sldId id="315" r:id="rId16"/>
    <p:sldId id="336" r:id="rId17"/>
    <p:sldId id="346" r:id="rId18"/>
    <p:sldId id="343" r:id="rId19"/>
    <p:sldId id="347" r:id="rId20"/>
    <p:sldId id="340" r:id="rId21"/>
    <p:sldId id="354" r:id="rId22"/>
    <p:sldId id="317" r:id="rId23"/>
    <p:sldId id="356" r:id="rId24"/>
    <p:sldId id="355" r:id="rId25"/>
    <p:sldId id="357" r:id="rId26"/>
    <p:sldId id="358" r:id="rId27"/>
    <p:sldId id="328" r:id="rId28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879F0"/>
    <a:srgbClr val="F25C7C"/>
    <a:srgbClr val="F3994F"/>
    <a:srgbClr val="F3F666"/>
    <a:srgbClr val="52EC6F"/>
    <a:srgbClr val="F26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5" autoAdjust="0"/>
    <p:restoredTop sz="94618" autoAdjust="0"/>
  </p:normalViewPr>
  <p:slideViewPr>
    <p:cSldViewPr snapToGrid="0">
      <p:cViewPr varScale="1">
        <p:scale>
          <a:sx n="108" d="100"/>
          <a:sy n="108" d="100"/>
        </p:scale>
        <p:origin x="557" y="72"/>
      </p:cViewPr>
      <p:guideLst>
        <p:guide orient="horz" pos="1620"/>
        <p:guide pos="2880"/>
        <p:guide orient="horz" pos="5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2EC8438-B50B-4386-BECC-C709F46FDB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2A871A6-1B21-4F3E-9AD7-FB07A6A754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A22AF4-B963-49C8-896A-89356343B628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B677DFE4-C309-4F5F-841E-27BCF039BA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7BE5C0C-BA75-45C0-BE72-098D1E075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CFE5D9-2D60-405F-9B0C-A3A1B836BC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3A7489-2FFF-4A3D-8F42-6970A7C238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9B130D-DF12-4120-8D23-878207D4A1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9247652B-4B5A-4391-9CA4-A7FB3DB970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71767BC6-485E-49CB-98B6-C8FFD83E7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302AB8F3-0E6A-4253-8F2E-EB4E96E311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9A07B4E-D7A5-46BE-81D3-C2D3FFD9B6B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:a16="http://schemas.microsoft.com/office/drawing/2014/main" id="{8C310C1A-5132-4C26-8429-53794C804E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>
            <a:extLst>
              <a:ext uri="{FF2B5EF4-FFF2-40B4-BE49-F238E27FC236}">
                <a16:creationId xmlns:a16="http://schemas.microsoft.com/office/drawing/2014/main" id="{72F01B92-E003-4F24-AB32-C6720BC2D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16" name="灯片编号占位符 3">
            <a:extLst>
              <a:ext uri="{FF2B5EF4-FFF2-40B4-BE49-F238E27FC236}">
                <a16:creationId xmlns:a16="http://schemas.microsoft.com/office/drawing/2014/main" id="{57BEAFFD-3B02-49ED-AAEB-0DBC112AE4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1102B3A-1743-4BE9-86CA-D398C27105B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90639D01-F58A-48D8-8058-0F9EECBD6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276C6347-2BA3-455C-9CB4-BBDBFDBBD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0361FB15-7BE5-4B47-8F5B-BCC3BB8083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6236216-4E14-4780-BC47-C68A1453B07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99EF455C-9817-45DD-A2BF-AD1AECCA8D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4591623B-94A6-45AD-9C15-6477EAC94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38E2E899-DE3B-4BDA-B6F3-896C7B82A1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77B79DA-95A5-4B68-BB3D-084DB9BCA71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DDE841FA-9481-4239-94A0-46A8DECE77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12186CAA-DDE7-42D1-AE42-0DD50DC77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50CD8CF-3C52-49EE-B0B5-71B6850F8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F5907AB-AAFA-4CBD-95CB-4923BFEEC13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44A571C3-2893-44F0-B1C3-C03EC05FC4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8986ED8E-5EFE-4C91-85F2-5BB65E54D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D131B439-EECE-4C12-962C-4BE35C662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6E52D67-8737-4673-B7E5-D5B3796CD5C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F5CF623C-3761-4D1F-A7A9-330831B1A9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4C20AC53-EB0D-42C5-B6E3-C224A2FBF4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8ED2D845-4D31-4DC9-B6E7-0F139CAA7D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D389539-C624-44EA-A54A-39A436050FA6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D187484-06F8-4011-A527-8215C89A16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r="1453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423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55F3672-DB78-4F62-A630-7C84C46772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r="1453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B776A17-1080-43DE-BD5C-A4D23FB8DF71}"/>
              </a:ext>
            </a:extLst>
          </p:cNvPr>
          <p:cNvSpPr/>
          <p:nvPr userDrawn="1"/>
        </p:nvSpPr>
        <p:spPr>
          <a:xfrm>
            <a:off x="0" y="339725"/>
            <a:ext cx="9144000" cy="4464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8FDB746-72D6-4667-9C39-7FAA0090137A}"/>
              </a:ext>
            </a:extLst>
          </p:cNvPr>
          <p:cNvSpPr/>
          <p:nvPr userDrawn="1"/>
        </p:nvSpPr>
        <p:spPr>
          <a:xfrm>
            <a:off x="0" y="339725"/>
            <a:ext cx="9144000" cy="523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B12A933-D3FA-4B63-9F76-A1D564C7B70B}"/>
              </a:ext>
            </a:extLst>
          </p:cNvPr>
          <p:cNvSpPr/>
          <p:nvPr userDrawn="1"/>
        </p:nvSpPr>
        <p:spPr>
          <a:xfrm>
            <a:off x="0" y="4778375"/>
            <a:ext cx="9144000" cy="5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031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BA5A55F8-3E2E-43C3-9519-E882F07AB5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r="1453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5">
            <a:extLst>
              <a:ext uri="{FF2B5EF4-FFF2-40B4-BE49-F238E27FC236}">
                <a16:creationId xmlns:a16="http://schemas.microsoft.com/office/drawing/2014/main" id="{4D57DB3A-0F39-4AA2-8AD1-FE859C25E2E7}"/>
              </a:ext>
            </a:extLst>
          </p:cNvPr>
          <p:cNvSpPr/>
          <p:nvPr userDrawn="1"/>
        </p:nvSpPr>
        <p:spPr>
          <a:xfrm>
            <a:off x="171450" y="169863"/>
            <a:ext cx="8801100" cy="4803775"/>
          </a:xfrm>
          <a:prstGeom prst="roundRect">
            <a:avLst>
              <a:gd name="adj" fmla="val 5328"/>
            </a:avLst>
          </a:prstGeom>
          <a:solidFill>
            <a:schemeClr val="bg1"/>
          </a:solidFill>
          <a:ln w="508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05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961F9029-F712-4141-9B49-28E6FFCEE6A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4D78DCF6-0A17-4565-BC93-2FFE76F9F21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28A2ECB1-D126-4EA6-99C4-C747AB9417A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docimg5.docs.qq.com/image/AgAABsfO-eVuNsLQ97NFJo9kPCW4F0eR.png?w=904&amp;h=912">
            <a:extLst>
              <a:ext uri="{FF2B5EF4-FFF2-40B4-BE49-F238E27FC236}">
                <a16:creationId xmlns:a16="http://schemas.microsoft.com/office/drawing/2014/main" id="{9B848771-EBF9-4D25-AD6E-B0F42646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739" y="1567912"/>
            <a:ext cx="1279912" cy="12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2" name="组合 9">
            <a:extLst>
              <a:ext uri="{FF2B5EF4-FFF2-40B4-BE49-F238E27FC236}">
                <a16:creationId xmlns:a16="http://schemas.microsoft.com/office/drawing/2014/main" id="{50608007-3CC2-4963-B771-F6E4CBA41734}"/>
              </a:ext>
            </a:extLst>
          </p:cNvPr>
          <p:cNvGrpSpPr>
            <a:grpSpLocks/>
          </p:cNvGrpSpPr>
          <p:nvPr/>
        </p:nvGrpSpPr>
        <p:grpSpPr bwMode="auto">
          <a:xfrm>
            <a:off x="1992312" y="1769050"/>
            <a:ext cx="5297487" cy="1532949"/>
            <a:chOff x="2029475" y="1631180"/>
            <a:chExt cx="5298251" cy="1532829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DE92BD59-9448-413F-89E6-95E8D0EF5479}"/>
                </a:ext>
              </a:extLst>
            </p:cNvPr>
            <p:cNvCxnSpPr>
              <a:cxnSpLocks/>
            </p:cNvCxnSpPr>
            <p:nvPr/>
          </p:nvCxnSpPr>
          <p:spPr>
            <a:xfrm>
              <a:off x="2029475" y="2657637"/>
              <a:ext cx="483463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副标题 6">
              <a:extLst>
                <a:ext uri="{FF2B5EF4-FFF2-40B4-BE49-F238E27FC236}">
                  <a16:creationId xmlns:a16="http://schemas.microsoft.com/office/drawing/2014/main" id="{489CDDBD-562C-4B28-8B7C-E51A41190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2667" y="2663986"/>
              <a:ext cx="2348251" cy="500023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dirty="0">
                  <a:solidFill>
                    <a:schemeClr val="bg1"/>
                  </a:solidFill>
                  <a:ea typeface="楷体" panose="02010609060101010101" pitchFamily="49" charset="-122"/>
                </a:rPr>
                <a:t>R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·</a:t>
              </a:r>
              <a:r>
                <a:rPr lang="zh-CN" altLang="en-US" dirty="0">
                  <a:solidFill>
                    <a:schemeClr val="bg1"/>
                  </a:solidFill>
                  <a:ea typeface="楷体" panose="02010609060101010101" pitchFamily="49" charset="-122"/>
                </a:rPr>
                <a:t>六年级下册</a:t>
              </a:r>
            </a:p>
          </p:txBody>
        </p:sp>
        <p:sp>
          <p:nvSpPr>
            <p:cNvPr id="10246" name="标题 5">
              <a:extLst>
                <a:ext uri="{FF2B5EF4-FFF2-40B4-BE49-F238E27FC236}">
                  <a16:creationId xmlns:a16="http://schemas.microsoft.com/office/drawing/2014/main" id="{C8C752F6-8156-4648-8C4A-E63B3B9DB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6443" y="1631180"/>
              <a:ext cx="4381283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800" b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式与方程（</a:t>
              </a:r>
              <a:r>
                <a:rPr lang="en-US" altLang="zh-CN" sz="4800" b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2</a:t>
              </a:r>
              <a:r>
                <a:rPr lang="zh-CN" altLang="en-US" sz="4800" b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）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65C174E-CC82-4417-A03B-1E01AA47B7E2}"/>
              </a:ext>
            </a:extLst>
          </p:cNvPr>
          <p:cNvGrpSpPr>
            <a:grpSpLocks/>
          </p:cNvGrpSpPr>
          <p:nvPr/>
        </p:nvGrpSpPr>
        <p:grpSpPr bwMode="auto">
          <a:xfrm>
            <a:off x="2204398" y="1185626"/>
            <a:ext cx="4772025" cy="3068637"/>
            <a:chOff x="362270" y="1417775"/>
            <a:chExt cx="4772477" cy="3068637"/>
          </a:xfrm>
        </p:grpSpPr>
        <p:sp>
          <p:nvSpPr>
            <p:cNvPr id="3" name="TextBox 15">
              <a:extLst>
                <a:ext uri="{FF2B5EF4-FFF2-40B4-BE49-F238E27FC236}">
                  <a16:creationId xmlns:a16="http://schemas.microsoft.com/office/drawing/2014/main" id="{025A2CC0-DA07-4CC1-9DEA-767C82920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270" y="1417775"/>
              <a:ext cx="4772477" cy="306863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+mn-ea"/>
                </a:rPr>
                <a:t>解：设小云踢了</a:t>
              </a:r>
              <a:r>
                <a:rPr lang="zh-CN" altLang="en-US" sz="3200" b="1" i="1" dirty="0">
                  <a:solidFill>
                    <a:srgbClr val="FF0000"/>
                  </a:solidFill>
                  <a:latin typeface="+mn-lt"/>
                  <a:ea typeface="+mn-ea"/>
                  <a:sym typeface="宋体" panose="02010600030101010101" pitchFamily="2" charset="-122"/>
                </a:rPr>
                <a:t>x</a:t>
              </a: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+mn-ea"/>
                  <a:sym typeface="宋体" panose="02010600030101010101" pitchFamily="2" charset="-122"/>
                </a:rPr>
                <a:t>个</a:t>
              </a: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+mn-ea"/>
                </a:rPr>
                <a:t>。</a:t>
              </a:r>
            </a:p>
            <a:p>
              <a:pPr eaLnBrk="1" hangingPunct="1">
                <a:lnSpc>
                  <a:spcPct val="120000"/>
                </a:lnSpc>
                <a:spcBef>
                  <a:spcPts val="600"/>
                </a:spcBef>
                <a:defRPr/>
              </a:pPr>
              <a:r>
                <a:rPr lang="zh-CN" altLang="en-US" sz="3200" b="1" i="1" dirty="0">
                  <a:solidFill>
                    <a:srgbClr val="FF0000"/>
                  </a:solidFill>
                  <a:latin typeface="+mn-lt"/>
                  <a:ea typeface="+mn-ea"/>
                  <a:sym typeface="宋体" panose="02010600030101010101" pitchFamily="2" charset="-122"/>
                </a:rPr>
                <a:t>              x</a:t>
              </a: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+mn-ea"/>
                </a:rPr>
                <a:t>×     =</a:t>
              </a: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ea typeface="+mn-ea"/>
                </a:rPr>
                <a:t>63</a:t>
              </a:r>
            </a:p>
            <a:p>
              <a:pPr eaLnBrk="1" hangingPunct="1">
                <a:lnSpc>
                  <a:spcPct val="120000"/>
                </a:lnSpc>
                <a:defRPr/>
              </a:pPr>
              <a:r>
                <a:rPr lang="en-US" altLang="zh-CN" sz="3200" b="1" i="1" dirty="0">
                  <a:solidFill>
                    <a:srgbClr val="FF0000"/>
                  </a:solidFill>
                  <a:latin typeface="+mn-lt"/>
                  <a:ea typeface="+mn-ea"/>
                </a:rPr>
                <a:t>		     </a:t>
              </a:r>
              <a:r>
                <a:rPr lang="zh-CN" altLang="en-US" sz="3200" b="1" i="1" dirty="0">
                  <a:solidFill>
                    <a:srgbClr val="FF0000"/>
                  </a:solidFill>
                  <a:latin typeface="+mn-lt"/>
                  <a:ea typeface="+mn-ea"/>
                </a:rPr>
                <a:t>x</a:t>
              </a: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+mn-ea"/>
                </a:rPr>
                <a:t>=</a:t>
              </a: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ea typeface="+mn-ea"/>
                </a:rPr>
                <a:t>63</a:t>
              </a: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+mn-ea"/>
                </a:rPr>
                <a:t>×</a:t>
              </a:r>
              <a:endParaRPr lang="en-US" altLang="zh-CN" sz="3200" b="1" dirty="0">
                <a:solidFill>
                  <a:srgbClr val="FF0000"/>
                </a:solidFill>
                <a:latin typeface="+mn-lt"/>
                <a:ea typeface="+mn-ea"/>
              </a:endParaRPr>
            </a:p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3200" b="1" i="1" dirty="0">
                  <a:solidFill>
                    <a:srgbClr val="FF0000"/>
                  </a:solidFill>
                  <a:latin typeface="+mn-lt"/>
                  <a:ea typeface="+mn-ea"/>
                </a:rPr>
                <a:t>                       x</a:t>
              </a: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+mn-ea"/>
                </a:rPr>
                <a:t>=</a:t>
              </a: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ea typeface="+mn-ea"/>
                </a:rPr>
                <a:t>84</a:t>
              </a:r>
            </a:p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+mn-ea"/>
                </a:rPr>
                <a:t>答：小云踢了</a:t>
              </a: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ea typeface="+mn-ea"/>
                  <a:sym typeface="宋体" panose="02010600030101010101" pitchFamily="2" charset="-122"/>
                </a:rPr>
                <a:t>84</a:t>
              </a: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+mn-ea"/>
                  <a:sym typeface="宋体" panose="02010600030101010101" pitchFamily="2" charset="-122"/>
                </a:rPr>
                <a:t>个</a:t>
              </a: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+mn-ea"/>
                </a:rPr>
                <a:t>。</a:t>
              </a:r>
            </a:p>
          </p:txBody>
        </p:sp>
        <p:graphicFrame>
          <p:nvGraphicFramePr>
            <p:cNvPr id="23558" name="对象 14">
              <a:extLst>
                <a:ext uri="{FF2B5EF4-FFF2-40B4-BE49-F238E27FC236}">
                  <a16:creationId xmlns:a16="http://schemas.microsoft.com/office/drawing/2014/main" id="{B63BD968-B19F-4B46-88E5-4F3DAA6DF4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87040" y="1951555"/>
            <a:ext cx="371341" cy="959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334" imgH="393529" progId="Equation.DSMT4">
                    <p:embed/>
                  </p:oleObj>
                </mc:Choice>
                <mc:Fallback>
                  <p:oleObj name="Equation" r:id="rId2" imgW="152334" imgH="393529" progId="Equation.DSMT4">
                    <p:embed/>
                    <p:pic>
                      <p:nvPicPr>
                        <p:cNvPr id="0" name="对象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7040" y="1951555"/>
                          <a:ext cx="371341" cy="959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9" name="对象 16">
              <a:extLst>
                <a:ext uri="{FF2B5EF4-FFF2-40B4-BE49-F238E27FC236}">
                  <a16:creationId xmlns:a16="http://schemas.microsoft.com/office/drawing/2014/main" id="{EBD05145-4E2B-49B1-9CE2-F7EB417E345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44082" y="2472822"/>
            <a:ext cx="371341" cy="959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2334" imgH="393529" progId="Equation.DSMT4">
                    <p:embed/>
                  </p:oleObj>
                </mc:Choice>
                <mc:Fallback>
                  <p:oleObj name="Equation" r:id="rId4" imgW="152334" imgH="393529" progId="Equation.DSMT4">
                    <p:embed/>
                    <p:pic>
                      <p:nvPicPr>
                        <p:cNvPr id="0" name="对象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4082" y="2472822"/>
                          <a:ext cx="371341" cy="959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29">
            <a:extLst>
              <a:ext uri="{FF2B5EF4-FFF2-40B4-BE49-F238E27FC236}">
                <a16:creationId xmlns:a16="http://schemas.microsoft.com/office/drawing/2014/main" id="{F5B97F92-620D-42E8-B6A5-5B6C1F33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857250"/>
            <a:ext cx="8985250" cy="138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en-US" altLang="zh-CN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一台电视机打八五折后售价为</a:t>
            </a:r>
            <a:r>
              <a:rPr lang="en-US" altLang="zh-CN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2975</a:t>
            </a: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元，这台电</a:t>
            </a:r>
            <a:endParaRPr lang="en-US" altLang="zh-CN" sz="3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hangingPunct="1">
              <a:lnSpc>
                <a:spcPct val="150000"/>
              </a:lnSpc>
            </a:pPr>
            <a:r>
              <a:rPr lang="en-US" altLang="zh-CN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视机原价是多少元？</a:t>
            </a: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18FBC363-C2F3-462A-B295-4CF6FAF4C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5" y="2263775"/>
            <a:ext cx="6810375" cy="24776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+mn-lt"/>
                <a:ea typeface="+mn-ea"/>
              </a:rPr>
              <a:t>解：设这台电视机原价是</a:t>
            </a:r>
            <a:r>
              <a:rPr lang="zh-CN" altLang="en-US" sz="3000" b="1" i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x</a:t>
            </a:r>
            <a:r>
              <a:rPr lang="zh-CN" altLang="en-US" sz="3000" b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元</a:t>
            </a:r>
            <a:r>
              <a:rPr lang="zh-CN" altLang="en-US" sz="3000" b="1" dirty="0">
                <a:solidFill>
                  <a:srgbClr val="FF0000"/>
                </a:solidFill>
                <a:latin typeface="+mn-lt"/>
                <a:ea typeface="+mn-ea"/>
              </a:rPr>
              <a:t>。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zh-CN" altLang="en-US" sz="3000" b="1" i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              x</a:t>
            </a:r>
            <a:r>
              <a:rPr lang="zh-CN" altLang="en-US" sz="3000" b="1" dirty="0">
                <a:solidFill>
                  <a:srgbClr val="FF0000"/>
                </a:solidFill>
                <a:latin typeface="+mn-lt"/>
                <a:ea typeface="+mn-ea"/>
              </a:rPr>
              <a:t>×</a:t>
            </a:r>
            <a:r>
              <a:rPr lang="en-US" altLang="zh-CN" sz="3000" b="1" dirty="0">
                <a:solidFill>
                  <a:srgbClr val="FF0000"/>
                </a:solidFill>
                <a:latin typeface="+mn-lt"/>
                <a:ea typeface="+mn-ea"/>
              </a:rPr>
              <a:t>85%</a:t>
            </a:r>
            <a:r>
              <a:rPr lang="zh-CN" altLang="en-US" sz="30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3000" b="1" dirty="0">
                <a:solidFill>
                  <a:srgbClr val="FF0000"/>
                </a:solidFill>
                <a:latin typeface="+mn-lt"/>
                <a:ea typeface="+mn-ea"/>
              </a:rPr>
              <a:t>2975</a:t>
            </a:r>
          </a:p>
          <a:p>
            <a:pPr eaLnBrk="1" hangingPunct="1">
              <a:defRPr/>
            </a:pPr>
            <a:r>
              <a:rPr lang="en-US" altLang="zh-CN" sz="3000" b="1" i="1" dirty="0">
                <a:solidFill>
                  <a:srgbClr val="FF0000"/>
                </a:solidFill>
                <a:latin typeface="+mn-lt"/>
                <a:ea typeface="+mn-ea"/>
              </a:rPr>
              <a:t>		       </a:t>
            </a:r>
            <a:r>
              <a:rPr lang="zh-CN" altLang="en-US" sz="3000" b="1" i="1" dirty="0">
                <a:solidFill>
                  <a:srgbClr val="FF0000"/>
                </a:solidFill>
                <a:latin typeface="+mn-lt"/>
                <a:ea typeface="+mn-ea"/>
              </a:rPr>
              <a:t>x</a:t>
            </a:r>
            <a:r>
              <a:rPr lang="zh-CN" altLang="en-US" sz="3000" b="1" dirty="0">
                <a:solidFill>
                  <a:srgbClr val="FF0000"/>
                </a:solidFill>
                <a:latin typeface="+mn-lt"/>
                <a:ea typeface="+mn-ea"/>
              </a:rPr>
              <a:t>=</a:t>
            </a:r>
            <a:r>
              <a:rPr lang="en-US" altLang="zh-CN" sz="3000" b="1" dirty="0">
                <a:solidFill>
                  <a:srgbClr val="FF0000"/>
                </a:solidFill>
                <a:latin typeface="+mn-lt"/>
                <a:ea typeface="+mn-ea"/>
              </a:rPr>
              <a:t>2975÷0.85</a:t>
            </a:r>
          </a:p>
          <a:p>
            <a:pPr eaLnBrk="1" hangingPunct="1">
              <a:defRPr/>
            </a:pPr>
            <a:r>
              <a:rPr lang="zh-CN" altLang="en-US" sz="3000" b="1" i="1" dirty="0">
                <a:solidFill>
                  <a:srgbClr val="FF0000"/>
                </a:solidFill>
                <a:latin typeface="+mn-lt"/>
                <a:ea typeface="+mn-ea"/>
              </a:rPr>
              <a:t>                         x</a:t>
            </a:r>
            <a:r>
              <a:rPr lang="zh-CN" altLang="en-US" sz="3000" b="1" dirty="0">
                <a:solidFill>
                  <a:srgbClr val="FF0000"/>
                </a:solidFill>
                <a:latin typeface="+mn-lt"/>
                <a:ea typeface="+mn-ea"/>
              </a:rPr>
              <a:t>=</a:t>
            </a:r>
            <a:r>
              <a:rPr lang="en-US" altLang="zh-CN" sz="3000" b="1" dirty="0">
                <a:solidFill>
                  <a:srgbClr val="FF0000"/>
                </a:solidFill>
                <a:latin typeface="+mn-lt"/>
                <a:ea typeface="+mn-ea"/>
              </a:rPr>
              <a:t>3500</a:t>
            </a:r>
          </a:p>
          <a:p>
            <a:pPr eaLnBrk="1" hangingPunct="1"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+mn-lt"/>
                <a:ea typeface="+mn-ea"/>
              </a:rPr>
              <a:t>答：这台电视机原价是</a:t>
            </a:r>
            <a:r>
              <a:rPr lang="en-US" altLang="zh-CN" sz="3000" b="1" dirty="0">
                <a:solidFill>
                  <a:srgbClr val="FF0000"/>
                </a:solidFill>
                <a:latin typeface="+mn-lt"/>
                <a:ea typeface="+mn-ea"/>
              </a:rPr>
              <a:t>3500</a:t>
            </a:r>
            <a:r>
              <a:rPr lang="zh-CN" altLang="en-US" sz="3000" b="1" dirty="0">
                <a:solidFill>
                  <a:srgbClr val="FF0000"/>
                </a:solidFill>
                <a:latin typeface="+mn-lt"/>
                <a:ea typeface="+mn-ea"/>
              </a:rPr>
              <a:t>元。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5C4AEB9-258C-4E1E-A082-B6F1B31CABD5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2178050"/>
            <a:ext cx="2189161" cy="727075"/>
            <a:chOff x="415017" y="2000705"/>
            <a:chExt cx="2187602" cy="726893"/>
          </a:xfrm>
        </p:grpSpPr>
        <p:pic>
          <p:nvPicPr>
            <p:cNvPr id="24584" name="图片 10">
              <a:extLst>
                <a:ext uri="{FF2B5EF4-FFF2-40B4-BE49-F238E27FC236}">
                  <a16:creationId xmlns:a16="http://schemas.microsoft.com/office/drawing/2014/main" id="{D5318965-5EDF-44E3-829F-526CAC9FC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1" t="35046" r="8858" b="42603"/>
            <a:stretch>
              <a:fillRect/>
            </a:stretch>
          </p:blipFill>
          <p:spPr bwMode="auto">
            <a:xfrm>
              <a:off x="415017" y="2093717"/>
              <a:ext cx="1843979" cy="633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文本框 11">
              <a:extLst>
                <a:ext uri="{FF2B5EF4-FFF2-40B4-BE49-F238E27FC236}">
                  <a16:creationId xmlns:a16="http://schemas.microsoft.com/office/drawing/2014/main" id="{959D3947-4A59-4D3D-8D1C-0F528DC8F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330" y="2000705"/>
              <a:ext cx="2122289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hangingPunct="1">
                <a:lnSpc>
                  <a:spcPct val="130000"/>
                </a:lnSpc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方程法：</a:t>
              </a:r>
            </a:p>
          </p:txBody>
        </p:sp>
      </p:grpSp>
      <p:grpSp>
        <p:nvGrpSpPr>
          <p:cNvPr id="24581" name="组合 7">
            <a:extLst>
              <a:ext uri="{FF2B5EF4-FFF2-40B4-BE49-F238E27FC236}">
                <a16:creationId xmlns:a16="http://schemas.microsoft.com/office/drawing/2014/main" id="{CDE94B00-B8CA-4501-9F85-DD0D20D1DE7D}"/>
              </a:ext>
            </a:extLst>
          </p:cNvPr>
          <p:cNvGrpSpPr>
            <a:grpSpLocks/>
          </p:cNvGrpSpPr>
          <p:nvPr/>
        </p:nvGrpSpPr>
        <p:grpSpPr bwMode="auto">
          <a:xfrm>
            <a:off x="0" y="376238"/>
            <a:ext cx="2193926" cy="584200"/>
            <a:chOff x="-23031" y="452094"/>
            <a:chExt cx="2195375" cy="584201"/>
          </a:xfrm>
        </p:grpSpPr>
        <p:sp>
          <p:nvSpPr>
            <p:cNvPr id="9" name="Google Shape;788;p35">
              <a:extLst>
                <a:ext uri="{FF2B5EF4-FFF2-40B4-BE49-F238E27FC236}">
                  <a16:creationId xmlns:a16="http://schemas.microsoft.com/office/drawing/2014/main" id="{859F3677-0765-4A04-AD2E-F23030582818}"/>
                </a:ext>
              </a:extLst>
            </p:cNvPr>
            <p:cNvSpPr/>
            <p:nvPr/>
          </p:nvSpPr>
          <p:spPr>
            <a:xfrm>
              <a:off x="199366" y="472731"/>
              <a:ext cx="1714045" cy="554039"/>
            </a:xfrm>
            <a:prstGeom prst="roundRect">
              <a:avLst>
                <a:gd name="adj" fmla="val 16667"/>
              </a:avLst>
            </a:prstGeom>
            <a:solidFill>
              <a:srgbClr val="F69E6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>
                <a:buClr>
                  <a:srgbClr val="000000"/>
                </a:buClr>
                <a:defRPr/>
              </a:pPr>
              <a:endParaRPr sz="1600" kern="0">
                <a:solidFill>
                  <a:srgbClr val="000000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Arial"/>
                <a:sym typeface="思源宋体 CN" panose="02020400000000000000" pitchFamily="18" charset="-122"/>
              </a:endParaRP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41BF98F5-716E-4BA2-B7CE-47AE4ACA1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31" y="452094"/>
              <a:ext cx="2195375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随堂练习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2E00A3B-AA67-436A-82D0-0F1BB42C7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2692400"/>
            <a:ext cx="4540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2975÷85%=3500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（元）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097E5C1-E03E-4B1F-915C-2437393B0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49" y="3467100"/>
            <a:ext cx="6391275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答：这台电视机原价是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3500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元。</a:t>
            </a:r>
          </a:p>
        </p:txBody>
      </p:sp>
      <p:grpSp>
        <p:nvGrpSpPr>
          <p:cNvPr id="25604" name="组合 1">
            <a:extLst>
              <a:ext uri="{FF2B5EF4-FFF2-40B4-BE49-F238E27FC236}">
                <a16:creationId xmlns:a16="http://schemas.microsoft.com/office/drawing/2014/main" id="{3B10A0C9-CAD5-4370-B050-793A44C2F985}"/>
              </a:ext>
            </a:extLst>
          </p:cNvPr>
          <p:cNvGrpSpPr>
            <a:grpSpLocks/>
          </p:cNvGrpSpPr>
          <p:nvPr/>
        </p:nvGrpSpPr>
        <p:grpSpPr bwMode="auto">
          <a:xfrm>
            <a:off x="479425" y="2170113"/>
            <a:ext cx="2111374" cy="742950"/>
            <a:chOff x="348381" y="2195082"/>
            <a:chExt cx="2112314" cy="743500"/>
          </a:xfrm>
        </p:grpSpPr>
        <p:pic>
          <p:nvPicPr>
            <p:cNvPr id="25606" name="图片 8">
              <a:extLst>
                <a:ext uri="{FF2B5EF4-FFF2-40B4-BE49-F238E27FC236}">
                  <a16:creationId xmlns:a16="http://schemas.microsoft.com/office/drawing/2014/main" id="{0DB019A9-8D4A-49C5-869B-E9467BED2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1" t="35046" r="8858" b="42603"/>
            <a:stretch>
              <a:fillRect/>
            </a:stretch>
          </p:blipFill>
          <p:spPr bwMode="auto">
            <a:xfrm>
              <a:off x="348381" y="2304701"/>
              <a:ext cx="1843979" cy="633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文本框 6">
              <a:extLst>
                <a:ext uri="{FF2B5EF4-FFF2-40B4-BE49-F238E27FC236}">
                  <a16:creationId xmlns:a16="http://schemas.microsoft.com/office/drawing/2014/main" id="{FBBD3E31-0E21-4618-814F-EC666A7B1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2195082"/>
              <a:ext cx="200349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hangingPunct="1">
                <a:lnSpc>
                  <a:spcPct val="130000"/>
                </a:lnSpc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算术法：</a:t>
              </a:r>
            </a:p>
          </p:txBody>
        </p:sp>
      </p:grpSp>
      <p:sp>
        <p:nvSpPr>
          <p:cNvPr id="8" name="文本框 29">
            <a:extLst>
              <a:ext uri="{FF2B5EF4-FFF2-40B4-BE49-F238E27FC236}">
                <a16:creationId xmlns:a16="http://schemas.microsoft.com/office/drawing/2014/main" id="{048B1A0E-064E-4DA1-A472-C7C217BDD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857250"/>
            <a:ext cx="8985250" cy="138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en-US" altLang="zh-CN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一台电视机打八五折后售价为</a:t>
            </a:r>
            <a:r>
              <a:rPr lang="en-US" altLang="zh-CN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2975</a:t>
            </a: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元，这台电</a:t>
            </a:r>
            <a:endParaRPr lang="en-US" altLang="zh-CN" sz="3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hangingPunct="1">
              <a:lnSpc>
                <a:spcPct val="150000"/>
              </a:lnSpc>
            </a:pPr>
            <a:r>
              <a:rPr lang="en-US" altLang="zh-CN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视机原价是多少元？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0E69CEE-4BD0-40C7-8F78-73E532AAAC6F}"/>
              </a:ext>
            </a:extLst>
          </p:cNvPr>
          <p:cNvGrpSpPr/>
          <p:nvPr/>
        </p:nvGrpSpPr>
        <p:grpSpPr>
          <a:xfrm>
            <a:off x="333375" y="342900"/>
            <a:ext cx="7921625" cy="1422400"/>
            <a:chOff x="333375" y="342900"/>
            <a:chExt cx="7921625" cy="1422400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BC3B335-5A0C-43D4-BAA9-7D0BD36A667E}"/>
                </a:ext>
              </a:extLst>
            </p:cNvPr>
            <p:cNvSpPr txBox="1"/>
            <p:nvPr/>
          </p:nvSpPr>
          <p:spPr bwMode="auto">
            <a:xfrm>
              <a:off x="333375" y="342900"/>
              <a:ext cx="7921625" cy="13896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hangingPunct="1">
                <a:lnSpc>
                  <a:spcPct val="150000"/>
                </a:lnSpc>
                <a:defRPr/>
              </a:pPr>
              <a:r>
                <a:rPr lang="en-US" altLang="zh-CN" sz="30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2.</a:t>
              </a:r>
              <a:r>
                <a:rPr lang="zh-CN" altLang="en-US" sz="30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阳阳正在读一本科普书，第一周读了</a:t>
              </a:r>
              <a:r>
                <a:rPr lang="en-US" altLang="zh-CN" sz="30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90</a:t>
              </a:r>
              <a:r>
                <a:rPr lang="zh-CN" altLang="en-US" sz="30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页，还剩   </a:t>
              </a:r>
              <a:r>
                <a:rPr lang="en-US" altLang="zh-CN" sz="30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 </a:t>
              </a:r>
              <a:r>
                <a:rPr lang="zh-CN" altLang="en-US" sz="30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没有读。这本科普书一共多少页？</a:t>
              </a:r>
            </a:p>
          </p:txBody>
        </p:sp>
        <p:graphicFrame>
          <p:nvGraphicFramePr>
            <p:cNvPr id="26626" name="对象 2">
              <a:extLst>
                <a:ext uri="{FF2B5EF4-FFF2-40B4-BE49-F238E27FC236}">
                  <a16:creationId xmlns:a16="http://schemas.microsoft.com/office/drawing/2014/main" id="{3A910AA6-B9FA-4238-87C0-25BED1C3ABA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6580162"/>
                </p:ext>
              </p:extLst>
            </p:nvPr>
          </p:nvGraphicFramePr>
          <p:xfrm>
            <a:off x="1249363" y="1046163"/>
            <a:ext cx="282575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52334" imgH="393529" progId="Equation.DSMT4">
                    <p:embed/>
                  </p:oleObj>
                </mc:Choice>
                <mc:Fallback>
                  <p:oleObj name="Equation" r:id="rId3" imgW="152334" imgH="393529" progId="Equation.DSMT4">
                    <p:embed/>
                    <p:pic>
                      <p:nvPicPr>
                        <p:cNvPr id="0" name="对象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9363" y="1046163"/>
                          <a:ext cx="282575" cy="719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C0C05B1-BEE9-4D0D-98DB-60DE2AC80E29}"/>
              </a:ext>
            </a:extLst>
          </p:cNvPr>
          <p:cNvGrpSpPr>
            <a:grpSpLocks/>
          </p:cNvGrpSpPr>
          <p:nvPr/>
        </p:nvGrpSpPr>
        <p:grpSpPr bwMode="auto">
          <a:xfrm>
            <a:off x="596900" y="1803400"/>
            <a:ext cx="6626225" cy="2922588"/>
            <a:chOff x="596673" y="1942965"/>
            <a:chExt cx="6626225" cy="2922171"/>
          </a:xfrm>
        </p:grpSpPr>
        <p:pic>
          <p:nvPicPr>
            <p:cNvPr id="26629" name="图片 11">
              <a:extLst>
                <a:ext uri="{FF2B5EF4-FFF2-40B4-BE49-F238E27FC236}">
                  <a16:creationId xmlns:a16="http://schemas.microsoft.com/office/drawing/2014/main" id="{0BDD3553-8A19-4701-AD1A-9752183FC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1" t="35046" r="8858" b="42603"/>
            <a:stretch>
              <a:fillRect/>
            </a:stretch>
          </p:blipFill>
          <p:spPr bwMode="auto">
            <a:xfrm>
              <a:off x="596673" y="2006674"/>
              <a:ext cx="1438275" cy="633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2C9F870-4856-44A1-941F-FDA0414B1038}"/>
                </a:ext>
              </a:extLst>
            </p:cNvPr>
            <p:cNvSpPr txBox="1"/>
            <p:nvPr/>
          </p:nvSpPr>
          <p:spPr bwMode="auto">
            <a:xfrm>
              <a:off x="2034948" y="1942965"/>
              <a:ext cx="5187950" cy="5936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 hangingPunct="1">
                <a:lnSpc>
                  <a:spcPct val="130000"/>
                </a:lnSpc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解：设这本科普书一共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x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页。</a:t>
              </a:r>
              <a:endPara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26631" name="对象 7">
              <a:extLst>
                <a:ext uri="{FF2B5EF4-FFF2-40B4-BE49-F238E27FC236}">
                  <a16:creationId xmlns:a16="http://schemas.microsoft.com/office/drawing/2014/main" id="{0ABB41BE-0C1D-4C06-9C19-E1B4096D15B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8500782"/>
                </p:ext>
              </p:extLst>
            </p:nvPr>
          </p:nvGraphicFramePr>
          <p:xfrm>
            <a:off x="4030435" y="2401751"/>
            <a:ext cx="1651907" cy="1976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37836" imgH="1002865" progId="Equation.DSMT4">
                    <p:embed/>
                  </p:oleObj>
                </mc:Choice>
                <mc:Fallback>
                  <p:oleObj name="Equation" r:id="rId6" imgW="837836" imgH="1002865" progId="Equation.DSMT4">
                    <p:embed/>
                    <p:pic>
                      <p:nvPicPr>
                        <p:cNvPr id="0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0435" y="2401751"/>
                          <a:ext cx="1651907" cy="1976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7799985-B038-422A-BFFC-0A6A5D72EC10}"/>
                </a:ext>
              </a:extLst>
            </p:cNvPr>
            <p:cNvSpPr txBox="1"/>
            <p:nvPr/>
          </p:nvSpPr>
          <p:spPr bwMode="auto">
            <a:xfrm>
              <a:off x="2034948" y="4273082"/>
              <a:ext cx="5187950" cy="59205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 hangingPunct="1">
                <a:lnSpc>
                  <a:spcPct val="130000"/>
                </a:lnSpc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答：这本科普书一共</a:t>
              </a:r>
              <a:r>
                <a:rPr lang="en-US" altLang="zh-CN" sz="28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135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页。</a:t>
              </a:r>
              <a:endPara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6633" name="文本框 10">
              <a:extLst>
                <a:ext uri="{FF2B5EF4-FFF2-40B4-BE49-F238E27FC236}">
                  <a16:creationId xmlns:a16="http://schemas.microsoft.com/office/drawing/2014/main" id="{DCA5F616-21A9-4D03-B9DF-54A91A8AC0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673" y="1942965"/>
              <a:ext cx="1955800" cy="57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hangingPunct="1">
                <a:lnSpc>
                  <a:spcPct val="130000"/>
                </a:lnSpc>
              </a:pPr>
              <a:r>
                <a:rPr lang="zh-CN" altLang="en-US" sz="28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方程法：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D85B70B8-7DCE-47C3-A709-8878ABA138FC}"/>
              </a:ext>
            </a:extLst>
          </p:cNvPr>
          <p:cNvGrpSpPr>
            <a:grpSpLocks/>
          </p:cNvGrpSpPr>
          <p:nvPr/>
        </p:nvGrpSpPr>
        <p:grpSpPr bwMode="auto">
          <a:xfrm>
            <a:off x="2563813" y="2463800"/>
            <a:ext cx="4048125" cy="1008063"/>
            <a:chOff x="1931105" y="2466085"/>
            <a:chExt cx="4048127" cy="1008063"/>
          </a:xfrm>
        </p:grpSpPr>
        <p:graphicFrame>
          <p:nvGraphicFramePr>
            <p:cNvPr id="28681" name="对象 2">
              <a:extLst>
                <a:ext uri="{FF2B5EF4-FFF2-40B4-BE49-F238E27FC236}">
                  <a16:creationId xmlns:a16="http://schemas.microsoft.com/office/drawing/2014/main" id="{697DBC4B-0838-4BF2-8FDB-71DDA5873D1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31105" y="2466085"/>
            <a:ext cx="2865438" cy="1008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17115" imgH="393529" progId="Equation.DSMT4">
                    <p:embed/>
                  </p:oleObj>
                </mc:Choice>
                <mc:Fallback>
                  <p:oleObj name="Equation" r:id="rId2" imgW="1117115" imgH="393529" progId="Equation.DSMT4">
                    <p:embed/>
                    <p:pic>
                      <p:nvPicPr>
                        <p:cNvPr id="0" name="对象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1105" y="2466085"/>
                          <a:ext cx="2865438" cy="1008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82" name="文本框 3">
              <a:extLst>
                <a:ext uri="{FF2B5EF4-FFF2-40B4-BE49-F238E27FC236}">
                  <a16:creationId xmlns:a16="http://schemas.microsoft.com/office/drawing/2014/main" id="{873AA155-0CA5-4A11-9710-077E32F5E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650" y="2614939"/>
              <a:ext cx="1420582" cy="626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（页）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125183D0-66CE-4717-B893-325FEF98DFBB}"/>
              </a:ext>
            </a:extLst>
          </p:cNvPr>
          <p:cNvSpPr txBox="1"/>
          <p:nvPr/>
        </p:nvSpPr>
        <p:spPr bwMode="auto">
          <a:xfrm>
            <a:off x="2301875" y="3387725"/>
            <a:ext cx="5187950" cy="592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hangingPunct="1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答：这本科普书一共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135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页。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9B1E6B1-24E5-4EE8-AB66-C6D8617FEAB7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2138363"/>
            <a:ext cx="2184400" cy="647700"/>
            <a:chOff x="583611" y="2138907"/>
            <a:chExt cx="2184399" cy="647001"/>
          </a:xfrm>
        </p:grpSpPr>
        <p:pic>
          <p:nvPicPr>
            <p:cNvPr id="28679" name="图片 14">
              <a:extLst>
                <a:ext uri="{FF2B5EF4-FFF2-40B4-BE49-F238E27FC236}">
                  <a16:creationId xmlns:a16="http://schemas.microsoft.com/office/drawing/2014/main" id="{5214449F-6F2E-4E26-9958-B1A7D3AF8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1" t="35046" r="8858" b="42603"/>
            <a:stretch>
              <a:fillRect/>
            </a:stretch>
          </p:blipFill>
          <p:spPr bwMode="auto">
            <a:xfrm>
              <a:off x="583611" y="2152027"/>
              <a:ext cx="1438275" cy="633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0" name="文本框 10">
              <a:extLst>
                <a:ext uri="{FF2B5EF4-FFF2-40B4-BE49-F238E27FC236}">
                  <a16:creationId xmlns:a16="http://schemas.microsoft.com/office/drawing/2014/main" id="{ACB45668-A9E7-4C47-A743-FED8622CE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611" y="2138907"/>
              <a:ext cx="2184399" cy="57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hangingPunct="1">
                <a:lnSpc>
                  <a:spcPct val="130000"/>
                </a:lnSpc>
              </a:pPr>
              <a:r>
                <a:rPr lang="zh-CN" altLang="en-US" sz="28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算式法：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C08CEAF-AEF2-4AE8-9762-5C10254F6459}"/>
              </a:ext>
            </a:extLst>
          </p:cNvPr>
          <p:cNvGrpSpPr/>
          <p:nvPr/>
        </p:nvGrpSpPr>
        <p:grpSpPr>
          <a:xfrm>
            <a:off x="333375" y="342900"/>
            <a:ext cx="7921625" cy="1422400"/>
            <a:chOff x="333375" y="342900"/>
            <a:chExt cx="7921625" cy="1422400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98DCC51-55FD-4C4C-B2D0-84E081B7F868}"/>
                </a:ext>
              </a:extLst>
            </p:cNvPr>
            <p:cNvSpPr txBox="1"/>
            <p:nvPr/>
          </p:nvSpPr>
          <p:spPr bwMode="auto">
            <a:xfrm>
              <a:off x="333375" y="342900"/>
              <a:ext cx="7921625" cy="13896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hangingPunct="1">
                <a:lnSpc>
                  <a:spcPct val="150000"/>
                </a:lnSpc>
                <a:defRPr/>
              </a:pPr>
              <a:r>
                <a:rPr lang="en-US" altLang="zh-CN" sz="30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2.</a:t>
              </a:r>
              <a:r>
                <a:rPr lang="zh-CN" altLang="en-US" sz="30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阳阳正在读一本科普书，第一周读了</a:t>
              </a:r>
              <a:r>
                <a:rPr lang="en-US" altLang="zh-CN" sz="30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90</a:t>
              </a:r>
              <a:r>
                <a:rPr lang="zh-CN" altLang="en-US" sz="30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页，还剩   </a:t>
              </a:r>
              <a:r>
                <a:rPr lang="en-US" altLang="zh-CN" sz="30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 </a:t>
              </a:r>
              <a:r>
                <a:rPr lang="zh-CN" altLang="en-US" sz="30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没有读。这本科普书一共多少页？</a:t>
              </a:r>
            </a:p>
          </p:txBody>
        </p:sp>
        <p:graphicFrame>
          <p:nvGraphicFramePr>
            <p:cNvPr id="16" name="对象 2">
              <a:extLst>
                <a:ext uri="{FF2B5EF4-FFF2-40B4-BE49-F238E27FC236}">
                  <a16:creationId xmlns:a16="http://schemas.microsoft.com/office/drawing/2014/main" id="{A690AA81-8736-4339-9E03-9FFC63D7753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7649647"/>
                </p:ext>
              </p:extLst>
            </p:nvPr>
          </p:nvGraphicFramePr>
          <p:xfrm>
            <a:off x="1249363" y="1046163"/>
            <a:ext cx="282575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52334" imgH="393529" progId="Equation.DSMT4">
                    <p:embed/>
                  </p:oleObj>
                </mc:Choice>
                <mc:Fallback>
                  <p:oleObj name="Equation" r:id="rId5" imgW="152334" imgH="393529" progId="Equation.DSMT4">
                    <p:embed/>
                    <p:pic>
                      <p:nvPicPr>
                        <p:cNvPr id="26626" name="对象 2">
                          <a:extLst>
                            <a:ext uri="{FF2B5EF4-FFF2-40B4-BE49-F238E27FC236}">
                              <a16:creationId xmlns:a16="http://schemas.microsoft.com/office/drawing/2014/main" id="{3A910AA6-B9FA-4238-87C0-25BED1C3ABA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9363" y="1046163"/>
                          <a:ext cx="282575" cy="719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1">
            <a:extLst>
              <a:ext uri="{FF2B5EF4-FFF2-40B4-BE49-F238E27FC236}">
                <a16:creationId xmlns:a16="http://schemas.microsoft.com/office/drawing/2014/main" id="{4BB9A0CD-ED7A-4A0B-843B-DEFE4B2BC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1377950"/>
            <a:ext cx="7813675" cy="22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绿化队为一个社区栽花。栽月季花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240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棵，如果加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16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棵，就是所栽丁香花棵数的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倍。绿化队栽了多少棵丁香花？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1">
            <a:extLst>
              <a:ext uri="{FF2B5EF4-FFF2-40B4-BE49-F238E27FC236}">
                <a16:creationId xmlns:a16="http://schemas.microsoft.com/office/drawing/2014/main" id="{7B2BBC61-D7DF-41BB-AD3F-9B97B0C9CF4E}"/>
              </a:ext>
            </a:extLst>
          </p:cNvPr>
          <p:cNvGrpSpPr>
            <a:grpSpLocks/>
          </p:cNvGrpSpPr>
          <p:nvPr/>
        </p:nvGrpSpPr>
        <p:grpSpPr bwMode="auto">
          <a:xfrm>
            <a:off x="125412" y="1568450"/>
            <a:ext cx="5056188" cy="2111375"/>
            <a:chOff x="259568" y="1667669"/>
            <a:chExt cx="5054409" cy="2111572"/>
          </a:xfrm>
        </p:grpSpPr>
        <p:sp>
          <p:nvSpPr>
            <p:cNvPr id="30731" name="文本框 1">
              <a:extLst>
                <a:ext uri="{FF2B5EF4-FFF2-40B4-BE49-F238E27FC236}">
                  <a16:creationId xmlns:a16="http://schemas.microsoft.com/office/drawing/2014/main" id="{EDDFF63E-E3CF-41ED-A5FE-0C8CC0824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569" y="1667669"/>
              <a:ext cx="5054408" cy="62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解：设栽了</a:t>
              </a:r>
              <a:r>
                <a:rPr lang="en-US" altLang="zh-CN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棵丁香花。</a:t>
              </a:r>
            </a:p>
          </p:txBody>
        </p:sp>
        <p:sp>
          <p:nvSpPr>
            <p:cNvPr id="30732" name="文本框 2">
              <a:extLst>
                <a:ext uri="{FF2B5EF4-FFF2-40B4-BE49-F238E27FC236}">
                  <a16:creationId xmlns:a16="http://schemas.microsoft.com/office/drawing/2014/main" id="{D34E0C28-D956-422B-BAA1-270C19780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024" y="2198786"/>
              <a:ext cx="2546012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en-US" altLang="zh-CN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=240+16</a:t>
              </a:r>
              <a:endPara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0733" name="文本框 3">
              <a:extLst>
                <a:ext uri="{FF2B5EF4-FFF2-40B4-BE49-F238E27FC236}">
                  <a16:creationId xmlns:a16="http://schemas.microsoft.com/office/drawing/2014/main" id="{E5A683DC-D7D6-4665-95B1-504FEB61A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568" y="3152178"/>
              <a:ext cx="4902062" cy="62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答：栽了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128</a:t>
              </a: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棵丁香花。</a:t>
              </a:r>
            </a:p>
          </p:txBody>
        </p:sp>
        <p:sp>
          <p:nvSpPr>
            <p:cNvPr id="30734" name="文本框 4">
              <a:extLst>
                <a:ext uri="{FF2B5EF4-FFF2-40B4-BE49-F238E27FC236}">
                  <a16:creationId xmlns:a16="http://schemas.microsoft.com/office/drawing/2014/main" id="{3D058467-7A80-46B9-9D4E-2500FD3D5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4109" y="2626027"/>
              <a:ext cx="2167885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=128</a:t>
              </a:r>
              <a:endPara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30723" name="组合 1">
            <a:extLst>
              <a:ext uri="{FF2B5EF4-FFF2-40B4-BE49-F238E27FC236}">
                <a16:creationId xmlns:a16="http://schemas.microsoft.com/office/drawing/2014/main" id="{3FCF959D-7C17-4D18-9791-C6269795957A}"/>
              </a:ext>
            </a:extLst>
          </p:cNvPr>
          <p:cNvGrpSpPr>
            <a:grpSpLocks/>
          </p:cNvGrpSpPr>
          <p:nvPr/>
        </p:nvGrpSpPr>
        <p:grpSpPr bwMode="auto">
          <a:xfrm>
            <a:off x="125413" y="981075"/>
            <a:ext cx="2351087" cy="684213"/>
            <a:chOff x="125338" y="980897"/>
            <a:chExt cx="2351087" cy="685141"/>
          </a:xfrm>
        </p:grpSpPr>
        <p:pic>
          <p:nvPicPr>
            <p:cNvPr id="30729" name="图片 12">
              <a:extLst>
                <a:ext uri="{FF2B5EF4-FFF2-40B4-BE49-F238E27FC236}">
                  <a16:creationId xmlns:a16="http://schemas.microsoft.com/office/drawing/2014/main" id="{70FBA99F-4E06-4DB8-BC40-302B1A3D2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1" t="35046" r="8858" b="42603"/>
            <a:stretch>
              <a:fillRect/>
            </a:stretch>
          </p:blipFill>
          <p:spPr bwMode="auto">
            <a:xfrm>
              <a:off x="125338" y="1032157"/>
              <a:ext cx="1743219" cy="633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文本框 14">
              <a:extLst>
                <a:ext uri="{FF2B5EF4-FFF2-40B4-BE49-F238E27FC236}">
                  <a16:creationId xmlns:a16="http://schemas.microsoft.com/office/drawing/2014/main" id="{AD1B6F96-39F8-4675-B42F-241DB61E6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338" y="980897"/>
              <a:ext cx="2351087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hangingPunct="1">
                <a:lnSpc>
                  <a:spcPct val="130000"/>
                </a:lnSpc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方程法：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FACFCA8-4E06-46D2-92C3-35EED719A6D1}"/>
              </a:ext>
            </a:extLst>
          </p:cNvPr>
          <p:cNvGrpSpPr>
            <a:grpSpLocks/>
          </p:cNvGrpSpPr>
          <p:nvPr/>
        </p:nvGrpSpPr>
        <p:grpSpPr bwMode="auto">
          <a:xfrm>
            <a:off x="4627563" y="985838"/>
            <a:ext cx="4960937" cy="2693987"/>
            <a:chOff x="4627997" y="986608"/>
            <a:chExt cx="4960782" cy="2693202"/>
          </a:xfrm>
        </p:grpSpPr>
        <p:pic>
          <p:nvPicPr>
            <p:cNvPr id="30725" name="图片 14">
              <a:extLst>
                <a:ext uri="{FF2B5EF4-FFF2-40B4-BE49-F238E27FC236}">
                  <a16:creationId xmlns:a16="http://schemas.microsoft.com/office/drawing/2014/main" id="{1A1840B1-B1EE-4E26-BF8B-2623CFD0B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1" t="35046" r="8858" b="42603"/>
            <a:stretch>
              <a:fillRect/>
            </a:stretch>
          </p:blipFill>
          <p:spPr bwMode="auto">
            <a:xfrm>
              <a:off x="4627997" y="1069151"/>
              <a:ext cx="1946131" cy="633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文本框 3">
              <a:extLst>
                <a:ext uri="{FF2B5EF4-FFF2-40B4-BE49-F238E27FC236}">
                  <a16:creationId xmlns:a16="http://schemas.microsoft.com/office/drawing/2014/main" id="{70FD67B4-24A9-43B4-8D9C-D8D3F2C98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6811" y="1778107"/>
              <a:ext cx="3587481" cy="1217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240</a:t>
              </a: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＋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16</a:t>
              </a: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）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÷2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128</a:t>
              </a: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（棵）</a:t>
              </a:r>
            </a:p>
          </p:txBody>
        </p:sp>
        <p:sp>
          <p:nvSpPr>
            <p:cNvPr id="30727" name="文本框 9">
              <a:extLst>
                <a:ext uri="{FF2B5EF4-FFF2-40B4-BE49-F238E27FC236}">
                  <a16:creationId xmlns:a16="http://schemas.microsoft.com/office/drawing/2014/main" id="{5D917C74-9275-4F0A-A4CD-C6E3952BD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9453" y="986608"/>
              <a:ext cx="2446402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hangingPunct="1">
                <a:lnSpc>
                  <a:spcPct val="130000"/>
                </a:lnSpc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算术法：</a:t>
              </a:r>
            </a:p>
          </p:txBody>
        </p:sp>
        <p:sp>
          <p:nvSpPr>
            <p:cNvPr id="30728" name="文本框 3">
              <a:extLst>
                <a:ext uri="{FF2B5EF4-FFF2-40B4-BE49-F238E27FC236}">
                  <a16:creationId xmlns:a16="http://schemas.microsoft.com/office/drawing/2014/main" id="{A349027D-2F6E-4FF4-AA98-B872AFC2D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9453" y="3052747"/>
              <a:ext cx="4859326" cy="62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答：栽了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128</a:t>
              </a: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棵丁香花。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1">
            <a:extLst>
              <a:ext uri="{FF2B5EF4-FFF2-40B4-BE49-F238E27FC236}">
                <a16:creationId xmlns:a16="http://schemas.microsoft.com/office/drawing/2014/main" id="{D791A32A-F5E3-4423-A41B-B792069E2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" y="1130300"/>
            <a:ext cx="8866188" cy="22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截至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2021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年底，中国库容最大的水库是三峡水库，库容为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393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亿立方米，比北京密云水库库容的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倍少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0.75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亿立方米。密云水库的库容是多少？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1">
            <a:extLst>
              <a:ext uri="{FF2B5EF4-FFF2-40B4-BE49-F238E27FC236}">
                <a16:creationId xmlns:a16="http://schemas.microsoft.com/office/drawing/2014/main" id="{4F7F4D32-8701-4395-B19D-C22F5B498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50" y="850900"/>
            <a:ext cx="7753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解：设密云水库的库容是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亿立方米。</a:t>
            </a:r>
          </a:p>
        </p:txBody>
      </p:sp>
      <p:sp>
        <p:nvSpPr>
          <p:cNvPr id="33795" name="文本框 2">
            <a:extLst>
              <a:ext uri="{FF2B5EF4-FFF2-40B4-BE49-F238E27FC236}">
                <a16:creationId xmlns:a16="http://schemas.microsoft.com/office/drawing/2014/main" id="{1688913F-0811-4728-B938-6BDFCA607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799" y="1336675"/>
            <a:ext cx="3559176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9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0.75=393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3796" name="文本框 3">
            <a:extLst>
              <a:ext uri="{FF2B5EF4-FFF2-40B4-BE49-F238E27FC236}">
                <a16:creationId xmlns:a16="http://schemas.microsoft.com/office/drawing/2014/main" id="{2B91B91A-4726-41B3-A4FB-F953CE463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887" y="2209800"/>
            <a:ext cx="2582863" cy="63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=43.75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3797" name="文本框 4">
            <a:extLst>
              <a:ext uri="{FF2B5EF4-FFF2-40B4-BE49-F238E27FC236}">
                <a16:creationId xmlns:a16="http://schemas.microsoft.com/office/drawing/2014/main" id="{BB085FB8-EFD5-40B0-9343-90D77E851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50" y="2728913"/>
            <a:ext cx="776605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答：密云水库的库容是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43.75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亿立方米。</a:t>
            </a:r>
          </a:p>
        </p:txBody>
      </p:sp>
      <p:sp>
        <p:nvSpPr>
          <p:cNvPr id="33798" name="文本框 3">
            <a:extLst>
              <a:ext uri="{FF2B5EF4-FFF2-40B4-BE49-F238E27FC236}">
                <a16:creationId xmlns:a16="http://schemas.microsoft.com/office/drawing/2014/main" id="{8A2EE4B5-355E-4516-8321-65684A9C1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550" y="1797050"/>
            <a:ext cx="25844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9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=393.75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3799" name="组合 1">
            <a:extLst>
              <a:ext uri="{FF2B5EF4-FFF2-40B4-BE49-F238E27FC236}">
                <a16:creationId xmlns:a16="http://schemas.microsoft.com/office/drawing/2014/main" id="{715ABD09-ADC4-4BA5-A73F-8160107E7A70}"/>
              </a:ext>
            </a:extLst>
          </p:cNvPr>
          <p:cNvGrpSpPr>
            <a:grpSpLocks/>
          </p:cNvGrpSpPr>
          <p:nvPr/>
        </p:nvGrpSpPr>
        <p:grpSpPr bwMode="auto">
          <a:xfrm>
            <a:off x="1057275" y="228600"/>
            <a:ext cx="2613025" cy="712788"/>
            <a:chOff x="1057320" y="229052"/>
            <a:chExt cx="2612169" cy="712292"/>
          </a:xfrm>
        </p:grpSpPr>
        <p:pic>
          <p:nvPicPr>
            <p:cNvPr id="33804" name="图片 11">
              <a:extLst>
                <a:ext uri="{FF2B5EF4-FFF2-40B4-BE49-F238E27FC236}">
                  <a16:creationId xmlns:a16="http://schemas.microsoft.com/office/drawing/2014/main" id="{3BD76F44-A0DE-46F6-80A3-DCA806BBD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1" t="35046" r="8858" b="42603"/>
            <a:stretch>
              <a:fillRect/>
            </a:stretch>
          </p:blipFill>
          <p:spPr bwMode="auto">
            <a:xfrm>
              <a:off x="1057320" y="307463"/>
              <a:ext cx="1803446" cy="633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5" name="文本框 7">
              <a:extLst>
                <a:ext uri="{FF2B5EF4-FFF2-40B4-BE49-F238E27FC236}">
                  <a16:creationId xmlns:a16="http://schemas.microsoft.com/office/drawing/2014/main" id="{4954D1EC-9F2D-4436-AD16-F0CAA9335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759" y="229052"/>
              <a:ext cx="252073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hangingPunct="1">
                <a:lnSpc>
                  <a:spcPct val="130000"/>
                </a:lnSpc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方程法：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C135D50-AEF2-42EF-B60D-C29ACC0BAFA2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3582988"/>
            <a:ext cx="7299325" cy="1211262"/>
            <a:chOff x="948848" y="3583739"/>
            <a:chExt cx="7299324" cy="1211012"/>
          </a:xfrm>
        </p:grpSpPr>
        <p:pic>
          <p:nvPicPr>
            <p:cNvPr id="33801" name="图片 13">
              <a:extLst>
                <a:ext uri="{FF2B5EF4-FFF2-40B4-BE49-F238E27FC236}">
                  <a16:creationId xmlns:a16="http://schemas.microsoft.com/office/drawing/2014/main" id="{C178CC17-B126-445B-AAC2-55C30B8A9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1" t="35046" r="8858" b="42603"/>
            <a:stretch>
              <a:fillRect/>
            </a:stretch>
          </p:blipFill>
          <p:spPr bwMode="auto">
            <a:xfrm>
              <a:off x="1057320" y="3657169"/>
              <a:ext cx="1803446" cy="633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2" name="文本框 3">
              <a:extLst>
                <a:ext uri="{FF2B5EF4-FFF2-40B4-BE49-F238E27FC236}">
                  <a16:creationId xmlns:a16="http://schemas.microsoft.com/office/drawing/2014/main" id="{555FC0CD-B6CC-4632-B36A-7B156D69D9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848" y="4162926"/>
              <a:ext cx="7299324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393+0.75</a:t>
              </a: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）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÷9</a:t>
              </a: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43.75</a:t>
              </a: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（亿立方米）</a:t>
              </a:r>
            </a:p>
          </p:txBody>
        </p:sp>
        <p:sp>
          <p:nvSpPr>
            <p:cNvPr id="33803" name="文本框 8">
              <a:extLst>
                <a:ext uri="{FF2B5EF4-FFF2-40B4-BE49-F238E27FC236}">
                  <a16:creationId xmlns:a16="http://schemas.microsoft.com/office/drawing/2014/main" id="{C4BB9D22-272A-4019-9975-8327BE5EA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760" y="3583739"/>
              <a:ext cx="2444863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hangingPunct="1">
                <a:lnSpc>
                  <a:spcPct val="130000"/>
                </a:lnSpc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算术法：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1">
            <a:extLst>
              <a:ext uri="{FF2B5EF4-FFF2-40B4-BE49-F238E27FC236}">
                <a16:creationId xmlns:a16="http://schemas.microsoft.com/office/drawing/2014/main" id="{DB9B9BE2-7271-4735-B7DE-11D02D749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023938"/>
            <a:ext cx="8688387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商店卖一种书包，如果每个售价为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150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元，那么售价的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60%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是进价，售价的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40%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就是赚的钱。现在要搞促销活动，为保证一个书包赚的钱不少于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元，折扣不能低于多少？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C14BA10-2C83-405B-A791-CEC227AE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889000"/>
            <a:ext cx="57499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ea typeface="黑体" panose="02010609060101010101" pitchFamily="49" charset="-122"/>
              </a:rPr>
              <a:t>用方程解决实际问题有哪些步骤？</a:t>
            </a:r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BC7D7F9D-14F7-419A-A423-744F0C827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1592263"/>
            <a:ext cx="4905375" cy="560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根据题意，设未知数为</a:t>
            </a:r>
            <a:r>
              <a:rPr lang="en-US" altLang="zh-CN" sz="2800" b="1" i="1" dirty="0">
                <a:latin typeface="+mj-lt"/>
                <a:ea typeface="黑体" panose="02010609060101010101" pitchFamily="49" charset="-122"/>
              </a:rPr>
              <a:t>x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84E727C-EFDC-45F9-82B5-25863FE9DA63}"/>
              </a:ext>
            </a:extLst>
          </p:cNvPr>
          <p:cNvSpPr/>
          <p:nvPr/>
        </p:nvSpPr>
        <p:spPr>
          <a:xfrm>
            <a:off x="568325" y="1643063"/>
            <a:ext cx="457200" cy="457200"/>
          </a:xfrm>
          <a:prstGeom prst="rect">
            <a:avLst/>
          </a:prstGeom>
          <a:solidFill>
            <a:schemeClr val="accent1">
              <a:lumMod val="5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noProof="1"/>
              <a:t>1.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C4E7544-3466-4CE7-937B-F4B9DE25561C}"/>
              </a:ext>
            </a:extLst>
          </p:cNvPr>
          <p:cNvSpPr/>
          <p:nvPr/>
        </p:nvSpPr>
        <p:spPr>
          <a:xfrm>
            <a:off x="568325" y="2246313"/>
            <a:ext cx="460375" cy="457200"/>
          </a:xfrm>
          <a:prstGeom prst="rect">
            <a:avLst/>
          </a:prstGeom>
          <a:solidFill>
            <a:srgbClr val="37A7D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noProof="1"/>
              <a:t>2.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9C7F96F-B03A-431A-A99A-2D6D81940E0C}"/>
              </a:ext>
            </a:extLst>
          </p:cNvPr>
          <p:cNvSpPr/>
          <p:nvPr/>
        </p:nvSpPr>
        <p:spPr>
          <a:xfrm>
            <a:off x="568325" y="2886075"/>
            <a:ext cx="460375" cy="457200"/>
          </a:xfrm>
          <a:prstGeom prst="rect">
            <a:avLst/>
          </a:prstGeom>
          <a:solidFill>
            <a:srgbClr val="F69E0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noProof="1"/>
              <a:t>3.</a:t>
            </a:r>
          </a:p>
        </p:txBody>
      </p:sp>
      <p:sp>
        <p:nvSpPr>
          <p:cNvPr id="10" name="TextBox 30">
            <a:extLst>
              <a:ext uri="{FF2B5EF4-FFF2-40B4-BE49-F238E27FC236}">
                <a16:creationId xmlns:a16="http://schemas.microsoft.com/office/drawing/2014/main" id="{5F956541-6827-43F2-ADC0-358E6381F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2190750"/>
            <a:ext cx="7315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找出具体的数量，列出等量关系式。</a:t>
            </a:r>
          </a:p>
        </p:txBody>
      </p:sp>
      <p:sp>
        <p:nvSpPr>
          <p:cNvPr id="11" name="TextBox 30">
            <a:extLst>
              <a:ext uri="{FF2B5EF4-FFF2-40B4-BE49-F238E27FC236}">
                <a16:creationId xmlns:a16="http://schemas.microsoft.com/office/drawing/2014/main" id="{3052794E-297A-4D1F-876D-2D9A5526C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2822575"/>
            <a:ext cx="60325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根据等量关系式，列出方程。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6999B49-4CC5-4A39-8A8A-FBC9CCC9F71A}"/>
              </a:ext>
            </a:extLst>
          </p:cNvPr>
          <p:cNvSpPr/>
          <p:nvPr/>
        </p:nvSpPr>
        <p:spPr>
          <a:xfrm>
            <a:off x="568325" y="3571875"/>
            <a:ext cx="460375" cy="458788"/>
          </a:xfrm>
          <a:prstGeom prst="rect">
            <a:avLst/>
          </a:prstGeom>
          <a:solidFill>
            <a:schemeClr val="accent3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noProof="1"/>
              <a:t>4.</a:t>
            </a:r>
          </a:p>
        </p:txBody>
      </p:sp>
      <p:sp>
        <p:nvSpPr>
          <p:cNvPr id="13" name="TextBox 30">
            <a:extLst>
              <a:ext uri="{FF2B5EF4-FFF2-40B4-BE49-F238E27FC236}">
                <a16:creationId xmlns:a16="http://schemas.microsoft.com/office/drawing/2014/main" id="{F8743ED6-814B-4A14-A295-BF2F5CF72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3500438"/>
            <a:ext cx="3036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解方程。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C771BB8-0E21-4794-9C21-605CAB2B6018}"/>
              </a:ext>
            </a:extLst>
          </p:cNvPr>
          <p:cNvSpPr/>
          <p:nvPr/>
        </p:nvSpPr>
        <p:spPr>
          <a:xfrm>
            <a:off x="568325" y="4217988"/>
            <a:ext cx="460375" cy="458787"/>
          </a:xfrm>
          <a:prstGeom prst="rect">
            <a:avLst/>
          </a:prstGeom>
          <a:solidFill>
            <a:schemeClr val="tx2">
              <a:lumMod val="60000"/>
              <a:lumOff val="4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noProof="1"/>
              <a:t>5.</a:t>
            </a:r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DC863425-EAC4-4563-9ACF-B48F646F1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4178300"/>
            <a:ext cx="30368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检验并写答语。</a:t>
            </a:r>
          </a:p>
        </p:txBody>
      </p:sp>
      <p:grpSp>
        <p:nvGrpSpPr>
          <p:cNvPr id="9229" name="组合 17">
            <a:extLst>
              <a:ext uri="{FF2B5EF4-FFF2-40B4-BE49-F238E27FC236}">
                <a16:creationId xmlns:a16="http://schemas.microsoft.com/office/drawing/2014/main" id="{E2EFFD85-34A0-47F4-A7A6-F55B3BAC8B21}"/>
              </a:ext>
            </a:extLst>
          </p:cNvPr>
          <p:cNvGrpSpPr>
            <a:grpSpLocks/>
          </p:cNvGrpSpPr>
          <p:nvPr/>
        </p:nvGrpSpPr>
        <p:grpSpPr bwMode="auto">
          <a:xfrm>
            <a:off x="282596" y="250825"/>
            <a:ext cx="2163722" cy="584200"/>
            <a:chOff x="-7009" y="452094"/>
            <a:chExt cx="2163333" cy="584201"/>
          </a:xfrm>
        </p:grpSpPr>
        <p:sp>
          <p:nvSpPr>
            <p:cNvPr id="19" name="Google Shape;788;p35">
              <a:extLst>
                <a:ext uri="{FF2B5EF4-FFF2-40B4-BE49-F238E27FC236}">
                  <a16:creationId xmlns:a16="http://schemas.microsoft.com/office/drawing/2014/main" id="{859F3677-0765-4A04-AD2E-F23030582818}"/>
                </a:ext>
              </a:extLst>
            </p:cNvPr>
            <p:cNvSpPr/>
            <p:nvPr/>
          </p:nvSpPr>
          <p:spPr>
            <a:xfrm>
              <a:off x="199307" y="472732"/>
              <a:ext cx="1714192" cy="554038"/>
            </a:xfrm>
            <a:prstGeom prst="roundRect">
              <a:avLst>
                <a:gd name="adj" fmla="val 16667"/>
              </a:avLst>
            </a:prstGeom>
            <a:solidFill>
              <a:srgbClr val="F69E6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>
                <a:buClr>
                  <a:srgbClr val="000000"/>
                </a:buClr>
                <a:defRPr/>
              </a:pPr>
              <a:endParaRPr sz="1600" kern="0">
                <a:solidFill>
                  <a:srgbClr val="000000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Arial"/>
                <a:sym typeface="思源宋体 CN" panose="02020400000000000000" pitchFamily="18" charset="-122"/>
              </a:endParaRP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DDB2DE9E-D7AA-4265-8DCC-1A1D0DA35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009" y="452094"/>
              <a:ext cx="216333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回顾旧知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6" grpId="0" bldLvl="0"/>
      <p:bldP spid="7" grpId="0" bldLvl="0" animBg="1"/>
      <p:bldP spid="8" grpId="0" bldLvl="0" animBg="1"/>
      <p:bldP spid="9" grpId="0" bldLvl="0" animBg="1"/>
      <p:bldP spid="10" grpId="0" bldLvl="0"/>
      <p:bldP spid="11" grpId="0" bldLvl="0"/>
      <p:bldP spid="12" grpId="0" bldLvl="0" animBg="1"/>
      <p:bldP spid="13" grpId="0" bldLvl="0"/>
      <p:bldP spid="14" grpId="0" bldLvl="0" animBg="1"/>
      <p:bldP spid="15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>
            <a:extLst>
              <a:ext uri="{FF2B5EF4-FFF2-40B4-BE49-F238E27FC236}">
                <a16:creationId xmlns:a16="http://schemas.microsoft.com/office/drawing/2014/main" id="{26E1DE7A-8EF0-414C-941E-EB2EC2F96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4" y="1363663"/>
            <a:ext cx="6219826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①（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150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÷150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80%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9E93E332-E647-4A16-8FB1-C646F8545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4" y="2103438"/>
            <a:ext cx="5305426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②   1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30÷150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80%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94D0C077-2D1D-4709-A6AF-EC8AC479A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4" y="2841625"/>
            <a:ext cx="7350126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③（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150×60%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÷150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80%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FF5431AF-D02C-4508-8590-CAE6333A1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3" y="3579813"/>
            <a:ext cx="5397501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答：折扣不能低于八折。</a:t>
            </a:r>
          </a:p>
        </p:txBody>
      </p:sp>
      <p:grpSp>
        <p:nvGrpSpPr>
          <p:cNvPr id="35846" name="组合 1">
            <a:extLst>
              <a:ext uri="{FF2B5EF4-FFF2-40B4-BE49-F238E27FC236}">
                <a16:creationId xmlns:a16="http://schemas.microsoft.com/office/drawing/2014/main" id="{A14FFD0B-B56A-4E16-9933-521D37366CA3}"/>
              </a:ext>
            </a:extLst>
          </p:cNvPr>
          <p:cNvGrpSpPr>
            <a:grpSpLocks/>
          </p:cNvGrpSpPr>
          <p:nvPr/>
        </p:nvGrpSpPr>
        <p:grpSpPr bwMode="auto">
          <a:xfrm>
            <a:off x="300038" y="481013"/>
            <a:ext cx="2468561" cy="696912"/>
            <a:chOff x="299674" y="481013"/>
            <a:chExt cx="2469253" cy="696913"/>
          </a:xfrm>
        </p:grpSpPr>
        <p:pic>
          <p:nvPicPr>
            <p:cNvPr id="35847" name="图片 11">
              <a:extLst>
                <a:ext uri="{FF2B5EF4-FFF2-40B4-BE49-F238E27FC236}">
                  <a16:creationId xmlns:a16="http://schemas.microsoft.com/office/drawing/2014/main" id="{FF8C3B1D-4429-4DA8-985D-A6BD06AAF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1" t="35046" r="8858" b="42603"/>
            <a:stretch>
              <a:fillRect/>
            </a:stretch>
          </p:blipFill>
          <p:spPr bwMode="auto">
            <a:xfrm>
              <a:off x="299674" y="544045"/>
              <a:ext cx="1803446" cy="633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文本框 5">
              <a:extLst>
                <a:ext uri="{FF2B5EF4-FFF2-40B4-BE49-F238E27FC236}">
                  <a16:creationId xmlns:a16="http://schemas.microsoft.com/office/drawing/2014/main" id="{EAEF714A-18A9-4055-84B0-E4E05F374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230" y="481013"/>
              <a:ext cx="2368697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hangingPunct="1">
                <a:lnSpc>
                  <a:spcPct val="130000"/>
                </a:lnSpc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算术法：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1">
            <a:extLst>
              <a:ext uri="{FF2B5EF4-FFF2-40B4-BE49-F238E27FC236}">
                <a16:creationId xmlns:a16="http://schemas.microsoft.com/office/drawing/2014/main" id="{4ABC4D94-4590-4800-B737-7DB6CAA29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888" y="1220788"/>
            <a:ext cx="669728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解：设最低折扣为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折。</a:t>
            </a:r>
          </a:p>
        </p:txBody>
      </p:sp>
      <p:sp>
        <p:nvSpPr>
          <p:cNvPr id="36867" name="文本框 2">
            <a:extLst>
              <a:ext uri="{FF2B5EF4-FFF2-40B4-BE49-F238E27FC236}">
                <a16:creationId xmlns:a16="http://schemas.microsoft.com/office/drawing/2014/main" id="{D4D9A08D-0215-432F-856F-24C22AC16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1957388"/>
            <a:ext cx="59547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150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150×60%=30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868" name="文本框 3">
            <a:extLst>
              <a:ext uri="{FF2B5EF4-FFF2-40B4-BE49-F238E27FC236}">
                <a16:creationId xmlns:a16="http://schemas.microsoft.com/office/drawing/2014/main" id="{9B8A52DB-68C8-44BE-9A35-D51623B12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3" y="3133725"/>
            <a:ext cx="1841104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=0.8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869" name="文本框 3">
            <a:extLst>
              <a:ext uri="{FF2B5EF4-FFF2-40B4-BE49-F238E27FC236}">
                <a16:creationId xmlns:a16="http://schemas.microsoft.com/office/drawing/2014/main" id="{804AEF7B-EF84-49E2-AB85-20F884FAA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484438"/>
            <a:ext cx="366570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150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=120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A7A4611F-FAF0-425B-8DA4-1E99870F7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7" y="3765550"/>
            <a:ext cx="546258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答：折扣不能低于八折。</a:t>
            </a:r>
          </a:p>
        </p:txBody>
      </p:sp>
      <p:grpSp>
        <p:nvGrpSpPr>
          <p:cNvPr id="36871" name="组合 1">
            <a:extLst>
              <a:ext uri="{FF2B5EF4-FFF2-40B4-BE49-F238E27FC236}">
                <a16:creationId xmlns:a16="http://schemas.microsoft.com/office/drawing/2014/main" id="{5100640A-609B-4279-ACF8-F6DCB25F644D}"/>
              </a:ext>
            </a:extLst>
          </p:cNvPr>
          <p:cNvGrpSpPr>
            <a:grpSpLocks/>
          </p:cNvGrpSpPr>
          <p:nvPr/>
        </p:nvGrpSpPr>
        <p:grpSpPr bwMode="auto">
          <a:xfrm>
            <a:off x="481013" y="579438"/>
            <a:ext cx="3062287" cy="701675"/>
            <a:chOff x="545284" y="315913"/>
            <a:chExt cx="3063588" cy="703262"/>
          </a:xfrm>
        </p:grpSpPr>
        <p:pic>
          <p:nvPicPr>
            <p:cNvPr id="36872" name="图片 9">
              <a:extLst>
                <a:ext uri="{FF2B5EF4-FFF2-40B4-BE49-F238E27FC236}">
                  <a16:creationId xmlns:a16="http://schemas.microsoft.com/office/drawing/2014/main" id="{3E1922F5-83A8-4286-95E7-D3C20DCC8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1" t="35046" r="8858" b="42603"/>
            <a:stretch>
              <a:fillRect/>
            </a:stretch>
          </p:blipFill>
          <p:spPr bwMode="auto">
            <a:xfrm>
              <a:off x="545284" y="385294"/>
              <a:ext cx="1803446" cy="633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3" name="文本框 7">
              <a:extLst>
                <a:ext uri="{FF2B5EF4-FFF2-40B4-BE49-F238E27FC236}">
                  <a16:creationId xmlns:a16="http://schemas.microsoft.com/office/drawing/2014/main" id="{57FEA403-EED2-4363-8ACD-894819552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300" y="315913"/>
              <a:ext cx="2986572" cy="64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hangingPunct="1">
                <a:lnSpc>
                  <a:spcPct val="130000"/>
                </a:lnSpc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方程法：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1">
            <a:extLst>
              <a:ext uri="{FF2B5EF4-FFF2-40B4-BE49-F238E27FC236}">
                <a16:creationId xmlns:a16="http://schemas.microsoft.com/office/drawing/2014/main" id="{CF476521-7FF4-4EF1-B223-CE9E7BC4F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288925"/>
            <a:ext cx="8832850" cy="453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6.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小明家在电影院的正西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650m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，小冬家在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电影院的正东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700m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。周末两人约好去看下午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时放映的电影。两人下午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2:45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同时从家里出发走向电影院，小明每分钟步行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70m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，小冬每分钟步行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65m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2:55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两人能在电影院相遇吗？如果小明先到电影院后不停留继续向东走，从出发到两人相遇用了多长时间？相遇地点距离电影院有多远？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1">
            <a:extLst>
              <a:ext uri="{FF2B5EF4-FFF2-40B4-BE49-F238E27FC236}">
                <a16:creationId xmlns:a16="http://schemas.microsoft.com/office/drawing/2014/main" id="{97E24196-E857-4F4F-9711-048845AD0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874713"/>
            <a:ext cx="40100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650÷70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≈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9.3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（分钟）</a:t>
            </a:r>
          </a:p>
        </p:txBody>
      </p:sp>
      <p:sp>
        <p:nvSpPr>
          <p:cNvPr id="38915" name="文本框 2">
            <a:extLst>
              <a:ext uri="{FF2B5EF4-FFF2-40B4-BE49-F238E27FC236}">
                <a16:creationId xmlns:a16="http://schemas.microsoft.com/office/drawing/2014/main" id="{E4B1724F-3193-464E-935D-0AF70B28F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1501775"/>
            <a:ext cx="421481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700÷65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≈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10.8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（分钟）</a:t>
            </a:r>
          </a:p>
        </p:txBody>
      </p:sp>
      <p:sp>
        <p:nvSpPr>
          <p:cNvPr id="38916" name="文本框 3">
            <a:extLst>
              <a:ext uri="{FF2B5EF4-FFF2-40B4-BE49-F238E27FC236}">
                <a16:creationId xmlns:a16="http://schemas.microsoft.com/office/drawing/2014/main" id="{AE34ED7E-6CA9-494C-960B-A59F5B8E9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2386013"/>
            <a:ext cx="8866187" cy="147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2:55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分时，小明能到电影院，小冬不能到电影院。所以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2:55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分时两人不能在电影院相遇。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1">
            <a:extLst>
              <a:ext uri="{FF2B5EF4-FFF2-40B4-BE49-F238E27FC236}">
                <a16:creationId xmlns:a16="http://schemas.microsoft.com/office/drawing/2014/main" id="{66CF53DF-111E-48F2-B6D0-F280AABA0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903288"/>
            <a:ext cx="70564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650+700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65+70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=10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（分钟）</a:t>
            </a:r>
          </a:p>
        </p:txBody>
      </p:sp>
      <p:sp>
        <p:nvSpPr>
          <p:cNvPr id="39939" name="文本框 2">
            <a:extLst>
              <a:ext uri="{FF2B5EF4-FFF2-40B4-BE49-F238E27FC236}">
                <a16:creationId xmlns:a16="http://schemas.microsoft.com/office/drawing/2014/main" id="{748BBBB6-0861-4681-9F78-5D1B31552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713" y="1566863"/>
            <a:ext cx="35036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70×10=700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（米）</a:t>
            </a:r>
          </a:p>
        </p:txBody>
      </p:sp>
      <p:sp>
        <p:nvSpPr>
          <p:cNvPr id="39940" name="文本框 3">
            <a:extLst>
              <a:ext uri="{FF2B5EF4-FFF2-40B4-BE49-F238E27FC236}">
                <a16:creationId xmlns:a16="http://schemas.microsoft.com/office/drawing/2014/main" id="{2048536A-2C3E-418B-9FAA-E6DDD8207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225" y="2286000"/>
            <a:ext cx="34321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700-650=50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（米）</a:t>
            </a:r>
          </a:p>
        </p:txBody>
      </p:sp>
      <p:sp>
        <p:nvSpPr>
          <p:cNvPr id="39941" name="文本框 4">
            <a:extLst>
              <a:ext uri="{FF2B5EF4-FFF2-40B4-BE49-F238E27FC236}">
                <a16:creationId xmlns:a16="http://schemas.microsoft.com/office/drawing/2014/main" id="{BDA3E160-16D3-4732-B102-BE377A892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2949575"/>
            <a:ext cx="7918450" cy="147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答：从出发到两人相遇用了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分钟，相遇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地点距离电影院有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米。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1">
            <a:extLst>
              <a:ext uri="{FF2B5EF4-FFF2-40B4-BE49-F238E27FC236}">
                <a16:creationId xmlns:a16="http://schemas.microsoft.com/office/drawing/2014/main" id="{175994C0-67B7-42C9-9B41-292414B24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877888"/>
            <a:ext cx="8482012" cy="22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7. 8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条腿的蜘蛛和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条腿的螳螂共有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25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只。如果它们一共有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170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条腿，那么蜘蛛和螳螂各有多少只？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A6ED679-62A7-47D9-8018-969449247C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0585" y="3048463"/>
            <a:ext cx="4826629" cy="156117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1">
            <a:extLst>
              <a:ext uri="{FF2B5EF4-FFF2-40B4-BE49-F238E27FC236}">
                <a16:creationId xmlns:a16="http://schemas.microsoft.com/office/drawing/2014/main" id="{668090BD-11B8-412F-999A-BEF061B7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4" y="1030288"/>
            <a:ext cx="848416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解：设蜘蛛有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只，螳螂有（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25-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）只。</a:t>
            </a:r>
          </a:p>
        </p:txBody>
      </p:sp>
      <p:sp>
        <p:nvSpPr>
          <p:cNvPr id="41987" name="文本框 2">
            <a:extLst>
              <a:ext uri="{FF2B5EF4-FFF2-40B4-BE49-F238E27FC236}">
                <a16:creationId xmlns:a16="http://schemas.microsoft.com/office/drawing/2014/main" id="{B86503D0-82E3-4749-8CC8-0ABCEC5D0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1743075"/>
            <a:ext cx="448490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25-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×6=170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988" name="文本框 3">
            <a:extLst>
              <a:ext uri="{FF2B5EF4-FFF2-40B4-BE49-F238E27FC236}">
                <a16:creationId xmlns:a16="http://schemas.microsoft.com/office/drawing/2014/main" id="{C2E67A51-79DD-4E78-AF6B-D0B26CB9A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849" y="2292350"/>
            <a:ext cx="119940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=10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989" name="文本框 4">
            <a:extLst>
              <a:ext uri="{FF2B5EF4-FFF2-40B4-BE49-F238E27FC236}">
                <a16:creationId xmlns:a16="http://schemas.microsoft.com/office/drawing/2014/main" id="{6842AE75-A7AA-41D7-ADBD-56E3B9148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2901950"/>
            <a:ext cx="350257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25-10=15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（只）</a:t>
            </a:r>
          </a:p>
        </p:txBody>
      </p:sp>
      <p:sp>
        <p:nvSpPr>
          <p:cNvPr id="41990" name="文本框 5">
            <a:extLst>
              <a:ext uri="{FF2B5EF4-FFF2-40B4-BE49-F238E27FC236}">
                <a16:creationId xmlns:a16="http://schemas.microsoft.com/office/drawing/2014/main" id="{13610A30-0551-4560-ABBF-F817941B1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75" y="3614738"/>
            <a:ext cx="6892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答：蜘蛛有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只，螳螂有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只。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组合 8">
            <a:extLst>
              <a:ext uri="{FF2B5EF4-FFF2-40B4-BE49-F238E27FC236}">
                <a16:creationId xmlns:a16="http://schemas.microsoft.com/office/drawing/2014/main" id="{7DF6073E-F5E8-41FB-9A50-E38840E43301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43015" name="图片 9">
              <a:extLst>
                <a:ext uri="{FF2B5EF4-FFF2-40B4-BE49-F238E27FC236}">
                  <a16:creationId xmlns:a16="http://schemas.microsoft.com/office/drawing/2014/main" id="{83B0FE6B-5C2F-4712-A8B5-80E42A267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6" name="矩形 2">
              <a:extLst>
                <a:ext uri="{FF2B5EF4-FFF2-40B4-BE49-F238E27FC236}">
                  <a16:creationId xmlns:a16="http://schemas.microsoft.com/office/drawing/2014/main" id="{22568A35-76FE-43E5-9319-266E513BD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grpSp>
        <p:nvGrpSpPr>
          <p:cNvPr id="43012" name="组合 12">
            <a:extLst>
              <a:ext uri="{FF2B5EF4-FFF2-40B4-BE49-F238E27FC236}">
                <a16:creationId xmlns:a16="http://schemas.microsoft.com/office/drawing/2014/main" id="{D64046F0-A7CE-4A0E-9709-9338548E1915}"/>
              </a:ext>
            </a:extLst>
          </p:cNvPr>
          <p:cNvGrpSpPr>
            <a:grpSpLocks/>
          </p:cNvGrpSpPr>
          <p:nvPr/>
        </p:nvGrpSpPr>
        <p:grpSpPr bwMode="auto">
          <a:xfrm>
            <a:off x="130175" y="452438"/>
            <a:ext cx="1889125" cy="584200"/>
            <a:chOff x="129470" y="452094"/>
            <a:chExt cx="1890373" cy="584201"/>
          </a:xfrm>
        </p:grpSpPr>
        <p:sp>
          <p:nvSpPr>
            <p:cNvPr id="14" name="Google Shape;788;p35">
              <a:extLst>
                <a:ext uri="{FF2B5EF4-FFF2-40B4-BE49-F238E27FC236}">
                  <a16:creationId xmlns:a16="http://schemas.microsoft.com/office/drawing/2014/main" id="{859F3677-0765-4A04-AD2E-F23030582818}"/>
                </a:ext>
              </a:extLst>
            </p:cNvPr>
            <p:cNvSpPr/>
            <p:nvPr/>
          </p:nvSpPr>
          <p:spPr>
            <a:xfrm>
              <a:off x="199366" y="472731"/>
              <a:ext cx="1714045" cy="554039"/>
            </a:xfrm>
            <a:prstGeom prst="roundRect">
              <a:avLst>
                <a:gd name="adj" fmla="val 16667"/>
              </a:avLst>
            </a:prstGeom>
            <a:solidFill>
              <a:srgbClr val="F69E6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>
                <a:buClr>
                  <a:srgbClr val="000000"/>
                </a:buClr>
                <a:defRPr/>
              </a:pPr>
              <a:endParaRPr sz="1600" kern="0">
                <a:solidFill>
                  <a:srgbClr val="000000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Arial"/>
                <a:sym typeface="思源宋体 CN" panose="02020400000000000000" pitchFamily="18" charset="-122"/>
              </a:endParaRP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9DB0BB2B-480E-4B34-86CE-570A20D57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70" y="452094"/>
              <a:ext cx="189037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4">
            <a:extLst>
              <a:ext uri="{FF2B5EF4-FFF2-40B4-BE49-F238E27FC236}">
                <a16:creationId xmlns:a16="http://schemas.microsoft.com/office/drawing/2014/main" id="{17E08775-8F03-4222-9F33-706BBDE4D3E9}"/>
              </a:ext>
            </a:extLst>
          </p:cNvPr>
          <p:cNvGrpSpPr>
            <a:grpSpLocks/>
          </p:cNvGrpSpPr>
          <p:nvPr/>
        </p:nvGrpSpPr>
        <p:grpSpPr bwMode="auto">
          <a:xfrm>
            <a:off x="3144595" y="781050"/>
            <a:ext cx="2849804" cy="685800"/>
            <a:chOff x="3144114" y="780530"/>
            <a:chExt cx="2850763" cy="686526"/>
          </a:xfrm>
        </p:grpSpPr>
        <p:pic>
          <p:nvPicPr>
            <p:cNvPr id="12300" name="图片 14">
              <a:extLst>
                <a:ext uri="{FF2B5EF4-FFF2-40B4-BE49-F238E27FC236}">
                  <a16:creationId xmlns:a16="http://schemas.microsoft.com/office/drawing/2014/main" id="{162B4A87-D3A4-43B2-89F6-B1D1AB785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7" t="34338" r="8842" b="43015"/>
            <a:stretch>
              <a:fillRect/>
            </a:stretch>
          </p:blipFill>
          <p:spPr bwMode="auto">
            <a:xfrm>
              <a:off x="3149120" y="806656"/>
              <a:ext cx="2845757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文本框 4">
              <a:extLst>
                <a:ext uri="{FF2B5EF4-FFF2-40B4-BE49-F238E27FC236}">
                  <a16:creationId xmlns:a16="http://schemas.microsoft.com/office/drawing/2014/main" id="{E9AB83CD-CC42-4BF6-B917-FF2B68077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114" y="780530"/>
              <a:ext cx="2829644" cy="60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找等量关系</a:t>
              </a: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71FB7946-2F93-495B-B2BB-442A311C0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843338"/>
            <a:ext cx="3889375" cy="6461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速度×时间＝路程</a:t>
            </a:r>
            <a:endParaRPr lang="zh-CN" altLang="en-US" sz="6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2293" name="组合 11">
            <a:extLst>
              <a:ext uri="{FF2B5EF4-FFF2-40B4-BE49-F238E27FC236}">
                <a16:creationId xmlns:a16="http://schemas.microsoft.com/office/drawing/2014/main" id="{910CF7AE-FA69-43D5-BB46-6E77115F06D3}"/>
              </a:ext>
            </a:extLst>
          </p:cNvPr>
          <p:cNvGrpSpPr>
            <a:grpSpLocks/>
          </p:cNvGrpSpPr>
          <p:nvPr/>
        </p:nvGrpSpPr>
        <p:grpSpPr bwMode="auto">
          <a:xfrm>
            <a:off x="612775" y="1550596"/>
            <a:ext cx="7918450" cy="1944688"/>
            <a:chOff x="612000" y="1329095"/>
            <a:chExt cx="7920000" cy="1943994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622B42FE-35D0-4001-B206-948C5B999E5C}"/>
                </a:ext>
              </a:extLst>
            </p:cNvPr>
            <p:cNvSpPr/>
            <p:nvPr/>
          </p:nvSpPr>
          <p:spPr>
            <a:xfrm>
              <a:off x="612000" y="1329095"/>
              <a:ext cx="7920000" cy="1943994"/>
            </a:xfrm>
            <a:prstGeom prst="rect">
              <a:avLst/>
            </a:prstGeom>
          </p:spPr>
          <p:txBody>
            <a:bodyPr/>
            <a:lstStyle/>
            <a:p>
              <a:pPr hangingPunct="1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altLang="zh-CN" sz="3200" b="1" kern="100" dirty="0">
                  <a:latin typeface="+mn-lt"/>
                  <a:ea typeface="+mn-ea"/>
                  <a:cs typeface="Times New Roman" panose="02020603050405020304" pitchFamily="18" charset="0"/>
                </a:rPr>
                <a:t>        </a:t>
              </a:r>
              <a:r>
                <a:rPr lang="en-US" altLang="zh-CN" sz="3200" b="1" i="1" kern="100" dirty="0">
                  <a:latin typeface="+mn-lt"/>
                  <a:ea typeface="+mn-ea"/>
                  <a:cs typeface="Times New Roman" panose="02020603050405020304" pitchFamily="18" charset="0"/>
                </a:rPr>
                <a:t>A</a:t>
              </a:r>
              <a:r>
                <a:rPr lang="zh-CN" altLang="zh-CN" sz="3200" b="1" kern="100" dirty="0">
                  <a:latin typeface="+mn-lt"/>
                  <a:ea typeface="+mn-ea"/>
                  <a:cs typeface="Times New Roman" panose="02020603050405020304" pitchFamily="18" charset="0"/>
                </a:rPr>
                <a:t>城到</a:t>
              </a:r>
              <a:r>
                <a:rPr lang="en-US" altLang="zh-CN" sz="3200" b="1" i="1" kern="100" dirty="0">
                  <a:latin typeface="+mn-lt"/>
                  <a:ea typeface="+mn-ea"/>
                  <a:cs typeface="Times New Roman" panose="02020603050405020304" pitchFamily="18" charset="0"/>
                </a:rPr>
                <a:t>B</a:t>
              </a:r>
              <a:r>
                <a:rPr lang="zh-CN" altLang="zh-CN" sz="3200" b="1" kern="100" dirty="0">
                  <a:latin typeface="+mn-lt"/>
                  <a:ea typeface="+mn-ea"/>
                  <a:cs typeface="Times New Roman" panose="02020603050405020304" pitchFamily="18" charset="0"/>
                </a:rPr>
                <a:t>城</a:t>
              </a:r>
              <a:r>
                <a:rPr lang="en-US" altLang="zh-CN" sz="3200" b="1" kern="100" dirty="0">
                  <a:latin typeface="+mn-lt"/>
                  <a:ea typeface="+mn-ea"/>
                  <a:cs typeface="Times New Roman" panose="02020603050405020304" pitchFamily="18" charset="0"/>
                </a:rPr>
                <a:t>        km</a:t>
              </a:r>
              <a:r>
                <a:rPr lang="zh-CN" altLang="zh-CN" sz="3200" b="1" kern="100" dirty="0">
                  <a:latin typeface="+mn-lt"/>
                  <a:ea typeface="+mn-ea"/>
                  <a:cs typeface="Times New Roman" panose="02020603050405020304" pitchFamily="18" charset="0"/>
                </a:rPr>
                <a:t>，一辆汽车从</a:t>
              </a:r>
              <a:r>
                <a:rPr lang="en-US" altLang="zh-CN" sz="3200" b="1" i="1" kern="100" dirty="0">
                  <a:latin typeface="+mn-lt"/>
                  <a:ea typeface="+mn-ea"/>
                  <a:cs typeface="Times New Roman" panose="02020603050405020304" pitchFamily="18" charset="0"/>
                </a:rPr>
                <a:t>A</a:t>
              </a:r>
              <a:r>
                <a:rPr lang="zh-CN" altLang="zh-CN" sz="3200" b="1" kern="100" dirty="0">
                  <a:latin typeface="+mn-lt"/>
                  <a:ea typeface="+mn-ea"/>
                  <a:cs typeface="Times New Roman" panose="02020603050405020304" pitchFamily="18" charset="0"/>
                </a:rPr>
                <a:t>城出发平均每小时行驶</a:t>
              </a:r>
              <a:r>
                <a:rPr lang="en-US" altLang="zh-CN" sz="3200" b="1" kern="100" dirty="0">
                  <a:latin typeface="+mn-lt"/>
                  <a:ea typeface="+mn-ea"/>
                  <a:cs typeface="Times New Roman" panose="02020603050405020304" pitchFamily="18" charset="0"/>
                </a:rPr>
                <a:t>        km</a:t>
              </a:r>
              <a:r>
                <a:rPr lang="zh-CN" altLang="zh-CN" sz="3200" b="1" kern="100" dirty="0">
                  <a:latin typeface="+mn-lt"/>
                  <a:ea typeface="+mn-ea"/>
                  <a:cs typeface="Times New Roman" panose="02020603050405020304" pitchFamily="18" charset="0"/>
                </a:rPr>
                <a:t>，</a:t>
              </a:r>
              <a:r>
                <a:rPr lang="en-US" altLang="zh-CN" sz="3200" b="1" kern="100" dirty="0">
                  <a:latin typeface="+mn-lt"/>
                  <a:ea typeface="+mn-ea"/>
                  <a:cs typeface="Times New Roman" panose="02020603050405020304" pitchFamily="18" charset="0"/>
                </a:rPr>
                <a:t>       </a:t>
              </a:r>
              <a:r>
                <a:rPr lang="zh-CN" altLang="zh-CN" sz="3200" b="1" kern="100" dirty="0">
                  <a:latin typeface="+mn-lt"/>
                  <a:ea typeface="+mn-ea"/>
                  <a:cs typeface="Times New Roman" panose="02020603050405020304" pitchFamily="18" charset="0"/>
                </a:rPr>
                <a:t>时可以到达</a:t>
              </a:r>
              <a:r>
                <a:rPr lang="en-US" altLang="zh-CN" sz="3200" b="1" i="1" kern="100" dirty="0">
                  <a:latin typeface="+mn-lt"/>
                  <a:ea typeface="+mn-ea"/>
                  <a:cs typeface="Times New Roman" panose="02020603050405020304" pitchFamily="18" charset="0"/>
                </a:rPr>
                <a:t>B</a:t>
              </a:r>
              <a:r>
                <a:rPr lang="zh-CN" altLang="zh-CN" sz="3200" b="1" kern="100" dirty="0">
                  <a:latin typeface="+mn-lt"/>
                  <a:ea typeface="+mn-ea"/>
                  <a:cs typeface="Times New Roman" panose="02020603050405020304" pitchFamily="18" charset="0"/>
                </a:rPr>
                <a:t>城。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963FB7B-B2D0-4DB3-A9E1-C085E74588A9}"/>
                </a:ext>
              </a:extLst>
            </p:cNvPr>
            <p:cNvSpPr/>
            <p:nvPr/>
          </p:nvSpPr>
          <p:spPr bwMode="auto">
            <a:xfrm>
              <a:off x="3444654" y="1553244"/>
              <a:ext cx="490634" cy="51416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C06CDDB-85D6-43AF-8D60-53FE819F0543}"/>
                </a:ext>
              </a:extLst>
            </p:cNvPr>
            <p:cNvSpPr/>
            <p:nvPr/>
          </p:nvSpPr>
          <p:spPr bwMode="auto">
            <a:xfrm>
              <a:off x="4157582" y="2234039"/>
              <a:ext cx="490633" cy="51257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88473ED-F542-44C8-9B1C-21D6D142B5A7}"/>
                </a:ext>
              </a:extLst>
            </p:cNvPr>
            <p:cNvSpPr/>
            <p:nvPr/>
          </p:nvSpPr>
          <p:spPr bwMode="auto">
            <a:xfrm>
              <a:off x="5853364" y="2234039"/>
              <a:ext cx="490633" cy="51257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+mj-lt"/>
                <a:ea typeface="黑体" panose="02010609060101010101" pitchFamily="49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3353C3E-1666-4C95-8CE9-A2A3D571519E}"/>
              </a:ext>
            </a:extLst>
          </p:cNvPr>
          <p:cNvGrpSpPr>
            <a:grpSpLocks/>
          </p:cNvGrpSpPr>
          <p:nvPr/>
        </p:nvGrpSpPr>
        <p:grpSpPr bwMode="auto">
          <a:xfrm>
            <a:off x="234637" y="540296"/>
            <a:ext cx="1974174" cy="583175"/>
            <a:chOff x="185495" y="528776"/>
            <a:chExt cx="1973819" cy="584201"/>
          </a:xfrm>
        </p:grpSpPr>
        <p:sp>
          <p:nvSpPr>
            <p:cNvPr id="16" name="圆角矩形 34">
              <a:extLst>
                <a:ext uri="{FF2B5EF4-FFF2-40B4-BE49-F238E27FC236}">
                  <a16:creationId xmlns:a16="http://schemas.microsoft.com/office/drawing/2014/main" id="{56A03A0A-1022-4A7A-B026-9BB31D10B49C}"/>
                </a:ext>
              </a:extLst>
            </p:cNvPr>
            <p:cNvSpPr/>
            <p:nvPr/>
          </p:nvSpPr>
          <p:spPr>
            <a:xfrm>
              <a:off x="238327" y="534623"/>
              <a:ext cx="1868152" cy="572506"/>
            </a:xfrm>
            <a:prstGeom prst="roundRect">
              <a:avLst>
                <a:gd name="adj" fmla="val 17501"/>
              </a:avLst>
            </a:prstGeom>
            <a:noFill/>
            <a:ln>
              <a:solidFill>
                <a:srgbClr val="ABD6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ACDF2AF-03FC-46C7-B7D6-44DFF42B1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95" y="528776"/>
              <a:ext cx="197381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hangingPunct="1"/>
              <a:r>
                <a:rPr lang="zh-CN" altLang="en-US" sz="32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练与学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4">
            <a:extLst>
              <a:ext uri="{FF2B5EF4-FFF2-40B4-BE49-F238E27FC236}">
                <a16:creationId xmlns:a16="http://schemas.microsoft.com/office/drawing/2014/main" id="{1C9ACE3B-EDF6-4A02-9421-927AAB59A7F9}"/>
              </a:ext>
            </a:extLst>
          </p:cNvPr>
          <p:cNvGrpSpPr>
            <a:grpSpLocks/>
          </p:cNvGrpSpPr>
          <p:nvPr/>
        </p:nvGrpSpPr>
        <p:grpSpPr bwMode="auto">
          <a:xfrm>
            <a:off x="673101" y="1298574"/>
            <a:ext cx="7900988" cy="2089151"/>
            <a:chOff x="709312" y="840583"/>
            <a:chExt cx="7516952" cy="20894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BAB5992-836B-46CA-9865-9B21FB0C3D80}"/>
                </a:ext>
              </a:extLst>
            </p:cNvPr>
            <p:cNvSpPr/>
            <p:nvPr/>
          </p:nvSpPr>
          <p:spPr>
            <a:xfrm>
              <a:off x="709312" y="840583"/>
              <a:ext cx="7516952" cy="2014952"/>
            </a:xfrm>
            <a:prstGeom prst="rect">
              <a:avLst/>
            </a:prstGeom>
          </p:spPr>
          <p:txBody>
            <a:bodyPr/>
            <a:lstStyle/>
            <a:p>
              <a:pPr hangingPunct="1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zh-CN" altLang="en-US" sz="3200" b="1" kern="100" dirty="0">
                  <a:latin typeface="+mn-lt"/>
                  <a:ea typeface="+mn-ea"/>
                  <a:cs typeface="Times New Roman" panose="02020603050405020304" pitchFamily="18" charset="0"/>
                </a:rPr>
                <a:t>（</a:t>
              </a:r>
              <a:r>
                <a:rPr lang="en-US" altLang="zh-CN" sz="3200" b="1" kern="100" dirty="0">
                  <a:latin typeface="+mn-lt"/>
                  <a:ea typeface="+mn-ea"/>
                  <a:cs typeface="Times New Roman" panose="02020603050405020304" pitchFamily="18" charset="0"/>
                </a:rPr>
                <a:t>1</a:t>
              </a:r>
              <a:r>
                <a:rPr lang="zh-CN" altLang="en-US" sz="3200" b="1" kern="100" dirty="0">
                  <a:latin typeface="+mn-lt"/>
                  <a:ea typeface="+mn-ea"/>
                  <a:cs typeface="Times New Roman" panose="02020603050405020304" pitchFamily="18" charset="0"/>
                </a:rPr>
                <a:t>）小平在踢毽子比赛中踢了</a:t>
              </a:r>
              <a:r>
                <a:rPr lang="zh-CN" altLang="en-US" sz="4000" b="1" kern="100" dirty="0">
                  <a:latin typeface="+mn-lt"/>
                  <a:ea typeface="+mn-ea"/>
                  <a:cs typeface="Times New Roman" panose="02020603050405020304" pitchFamily="18" charset="0"/>
                </a:rPr>
                <a:t>□</a:t>
              </a:r>
              <a:r>
                <a:rPr lang="zh-CN" altLang="en-US" sz="3200" b="1" kern="100" dirty="0">
                  <a:latin typeface="+mn-lt"/>
                  <a:ea typeface="+mn-ea"/>
                  <a:cs typeface="Times New Roman" panose="02020603050405020304" pitchFamily="18" charset="0"/>
                </a:rPr>
                <a:t>下，她踢毽的数量是小云的     。小云踢了</a:t>
              </a:r>
              <a:r>
                <a:rPr lang="zh-CN" altLang="en-US" sz="4400" b="1" kern="100" dirty="0">
                  <a:latin typeface="+mn-lt"/>
                  <a:ea typeface="+mn-ea"/>
                  <a:cs typeface="Times New Roman" panose="02020603050405020304" pitchFamily="18" charset="0"/>
                </a:rPr>
                <a:t>□</a:t>
              </a:r>
              <a:r>
                <a:rPr lang="zh-CN" altLang="en-US" sz="3200" b="1" kern="100" dirty="0">
                  <a:latin typeface="+mn-lt"/>
                  <a:ea typeface="+mn-ea"/>
                  <a:cs typeface="Times New Roman" panose="02020603050405020304" pitchFamily="18" charset="0"/>
                </a:rPr>
                <a:t>下。</a:t>
              </a:r>
            </a:p>
          </p:txBody>
        </p:sp>
        <p:graphicFrame>
          <p:nvGraphicFramePr>
            <p:cNvPr id="14349" name="对象 3">
              <a:extLst>
                <a:ext uri="{FF2B5EF4-FFF2-40B4-BE49-F238E27FC236}">
                  <a16:creationId xmlns:a16="http://schemas.microsoft.com/office/drawing/2014/main" id="{4D1A49B2-05D6-418F-997A-D158BDAFE51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2258394"/>
                </p:ext>
              </p:extLst>
            </p:nvPr>
          </p:nvGraphicFramePr>
          <p:xfrm>
            <a:off x="3887011" y="1832926"/>
            <a:ext cx="561950" cy="1097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53780" imgH="494870" progId="Equation.DSMT4">
                    <p:embed/>
                  </p:oleObj>
                </mc:Choice>
                <mc:Fallback>
                  <p:oleObj name="Equation" r:id="rId3" imgW="253780" imgH="494870" progId="Equation.DSMT4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7011" y="1832926"/>
                          <a:ext cx="561950" cy="1097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D2DB127-9140-40DA-8340-C353B70B2C6A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3563938"/>
            <a:ext cx="7008813" cy="1123950"/>
            <a:chOff x="1103662" y="2597029"/>
            <a:chExt cx="7008650" cy="112380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FAE0732-CCFB-4E46-A330-BE6D5E3F8423}"/>
                </a:ext>
              </a:extLst>
            </p:cNvPr>
            <p:cNvSpPr/>
            <p:nvPr/>
          </p:nvSpPr>
          <p:spPr>
            <a:xfrm>
              <a:off x="1103662" y="2744647"/>
              <a:ext cx="7008650" cy="738095"/>
            </a:xfrm>
            <a:prstGeom prst="rect">
              <a:avLst/>
            </a:prstGeom>
          </p:spPr>
          <p:txBody>
            <a:bodyPr/>
            <a:lstStyle/>
            <a:p>
              <a:pPr hangingPunct="1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zh-CN" altLang="en-US" sz="3200" b="1" kern="10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小云踢毽的数量</a:t>
              </a:r>
              <a:r>
                <a:rPr lang="en-US" altLang="zh-CN" sz="3200" b="1" kern="10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×</a:t>
              </a:r>
              <a:r>
                <a:rPr lang="zh-CN" altLang="en-US" sz="3200" b="1" kern="10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lang="en-US" altLang="zh-CN" sz="3200" b="1" kern="10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=</a:t>
              </a:r>
              <a:r>
                <a:rPr lang="zh-CN" altLang="en-US" sz="3200" b="1" kern="10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小平踢毽的数量</a:t>
              </a:r>
            </a:p>
          </p:txBody>
        </p:sp>
        <p:graphicFrame>
          <p:nvGraphicFramePr>
            <p:cNvPr id="14347" name="对象 6">
              <a:extLst>
                <a:ext uri="{FF2B5EF4-FFF2-40B4-BE49-F238E27FC236}">
                  <a16:creationId xmlns:a16="http://schemas.microsoft.com/office/drawing/2014/main" id="{2332FEAD-9102-4F72-9A71-19A36E1792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13164" y="2597029"/>
            <a:ext cx="590536" cy="1123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66584" imgH="507780" progId="Equation.DSMT4">
                    <p:embed/>
                  </p:oleObj>
                </mc:Choice>
                <mc:Fallback>
                  <p:oleObj name="Equation" r:id="rId5" imgW="266584" imgH="507780" progId="Equation.DSMT4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3164" y="2597029"/>
                          <a:ext cx="590536" cy="11238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21BE885-6E46-4164-8A79-894527AC08D9}"/>
              </a:ext>
            </a:extLst>
          </p:cNvPr>
          <p:cNvGrpSpPr>
            <a:grpSpLocks/>
          </p:cNvGrpSpPr>
          <p:nvPr/>
        </p:nvGrpSpPr>
        <p:grpSpPr bwMode="auto">
          <a:xfrm>
            <a:off x="234637" y="540296"/>
            <a:ext cx="1974174" cy="583175"/>
            <a:chOff x="185495" y="528776"/>
            <a:chExt cx="1973819" cy="584201"/>
          </a:xfrm>
        </p:grpSpPr>
        <p:sp>
          <p:nvSpPr>
            <p:cNvPr id="15" name="圆角矩形 34">
              <a:extLst>
                <a:ext uri="{FF2B5EF4-FFF2-40B4-BE49-F238E27FC236}">
                  <a16:creationId xmlns:a16="http://schemas.microsoft.com/office/drawing/2014/main" id="{4F35FE1B-8800-40F4-A06A-899679AC018C}"/>
                </a:ext>
              </a:extLst>
            </p:cNvPr>
            <p:cNvSpPr/>
            <p:nvPr/>
          </p:nvSpPr>
          <p:spPr>
            <a:xfrm>
              <a:off x="238327" y="534623"/>
              <a:ext cx="1868152" cy="572506"/>
            </a:xfrm>
            <a:prstGeom prst="roundRect">
              <a:avLst>
                <a:gd name="adj" fmla="val 17501"/>
              </a:avLst>
            </a:prstGeom>
            <a:noFill/>
            <a:ln>
              <a:solidFill>
                <a:srgbClr val="ABD6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859295F9-F22D-429D-A5C0-CEDC9E024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95" y="528776"/>
              <a:ext cx="197381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hangingPunct="1"/>
              <a:r>
                <a:rPr lang="zh-CN" altLang="en-US" sz="32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练与学</a:t>
              </a:r>
            </a:p>
          </p:txBody>
        </p:sp>
      </p:grpSp>
      <p:grpSp>
        <p:nvGrpSpPr>
          <p:cNvPr id="17" name="组合 4">
            <a:extLst>
              <a:ext uri="{FF2B5EF4-FFF2-40B4-BE49-F238E27FC236}">
                <a16:creationId xmlns:a16="http://schemas.microsoft.com/office/drawing/2014/main" id="{571B27FC-DBAE-4DA1-BF73-AED43519EEB9}"/>
              </a:ext>
            </a:extLst>
          </p:cNvPr>
          <p:cNvGrpSpPr>
            <a:grpSpLocks/>
          </p:cNvGrpSpPr>
          <p:nvPr/>
        </p:nvGrpSpPr>
        <p:grpSpPr bwMode="auto">
          <a:xfrm>
            <a:off x="3144595" y="781050"/>
            <a:ext cx="2849804" cy="685800"/>
            <a:chOff x="3144114" y="780530"/>
            <a:chExt cx="2850763" cy="686526"/>
          </a:xfrm>
        </p:grpSpPr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0C97BE0B-3CDE-4331-AD35-A2F1E4E44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7" t="34338" r="8842" b="43015"/>
            <a:stretch>
              <a:fillRect/>
            </a:stretch>
          </p:blipFill>
          <p:spPr bwMode="auto">
            <a:xfrm>
              <a:off x="3149120" y="806656"/>
              <a:ext cx="2845757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文本框 4">
              <a:extLst>
                <a:ext uri="{FF2B5EF4-FFF2-40B4-BE49-F238E27FC236}">
                  <a16:creationId xmlns:a16="http://schemas.microsoft.com/office/drawing/2014/main" id="{6E3CCEE9-F32D-46C2-892E-ADDB2DD26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114" y="780530"/>
              <a:ext cx="2829644" cy="60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找等量关系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文本框 1">
            <a:extLst>
              <a:ext uri="{FF2B5EF4-FFF2-40B4-BE49-F238E27FC236}">
                <a16:creationId xmlns:a16="http://schemas.microsoft.com/office/drawing/2014/main" id="{7BBE62CD-E9C4-421D-9A17-CDFEA2E8C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1784350"/>
            <a:ext cx="7918450" cy="160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）一台电视机打</a:t>
            </a: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□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折后售价为</a:t>
            </a: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□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元，</a:t>
            </a:r>
            <a:endParaRPr lang="en-US" altLang="zh-CN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这台电视机原价是</a:t>
            </a: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□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元。</a:t>
            </a:r>
            <a:endParaRPr lang="en-US" altLang="zh-CN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19E61AF-5CFF-4768-AAB6-B72A04BEF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3443288"/>
            <a:ext cx="328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原价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折扣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售价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A5BE9C3-40FC-4C5C-9964-C4D92E00F9F6}"/>
              </a:ext>
            </a:extLst>
          </p:cNvPr>
          <p:cNvGrpSpPr>
            <a:grpSpLocks/>
          </p:cNvGrpSpPr>
          <p:nvPr/>
        </p:nvGrpSpPr>
        <p:grpSpPr bwMode="auto">
          <a:xfrm>
            <a:off x="234637" y="540296"/>
            <a:ext cx="1974174" cy="583175"/>
            <a:chOff x="185495" y="528776"/>
            <a:chExt cx="1973819" cy="584201"/>
          </a:xfrm>
        </p:grpSpPr>
        <p:sp>
          <p:nvSpPr>
            <p:cNvPr id="12" name="圆角矩形 34">
              <a:extLst>
                <a:ext uri="{FF2B5EF4-FFF2-40B4-BE49-F238E27FC236}">
                  <a16:creationId xmlns:a16="http://schemas.microsoft.com/office/drawing/2014/main" id="{25B738AF-877B-4DC1-970C-AA3D8CE65B1C}"/>
                </a:ext>
              </a:extLst>
            </p:cNvPr>
            <p:cNvSpPr/>
            <p:nvPr/>
          </p:nvSpPr>
          <p:spPr>
            <a:xfrm>
              <a:off x="238327" y="534623"/>
              <a:ext cx="1868152" cy="572506"/>
            </a:xfrm>
            <a:prstGeom prst="roundRect">
              <a:avLst>
                <a:gd name="adj" fmla="val 17501"/>
              </a:avLst>
            </a:prstGeom>
            <a:noFill/>
            <a:ln>
              <a:solidFill>
                <a:srgbClr val="ABD6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C1D70747-53EB-43EF-98B3-A45774CEA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95" y="528776"/>
              <a:ext cx="197381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hangingPunct="1"/>
              <a:r>
                <a:rPr lang="zh-CN" altLang="en-US" sz="32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练与学</a:t>
              </a:r>
            </a:p>
          </p:txBody>
        </p:sp>
      </p:grpSp>
      <p:grpSp>
        <p:nvGrpSpPr>
          <p:cNvPr id="14" name="组合 4">
            <a:extLst>
              <a:ext uri="{FF2B5EF4-FFF2-40B4-BE49-F238E27FC236}">
                <a16:creationId xmlns:a16="http://schemas.microsoft.com/office/drawing/2014/main" id="{0D0B101B-D267-4490-BE66-DFB54222DC8D}"/>
              </a:ext>
            </a:extLst>
          </p:cNvPr>
          <p:cNvGrpSpPr>
            <a:grpSpLocks/>
          </p:cNvGrpSpPr>
          <p:nvPr/>
        </p:nvGrpSpPr>
        <p:grpSpPr bwMode="auto">
          <a:xfrm>
            <a:off x="3144595" y="781050"/>
            <a:ext cx="2849804" cy="685800"/>
            <a:chOff x="3144114" y="780530"/>
            <a:chExt cx="2850763" cy="686526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85463B2-470E-40A2-92C0-CFD3306D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7" t="34338" r="8842" b="43015"/>
            <a:stretch>
              <a:fillRect/>
            </a:stretch>
          </p:blipFill>
          <p:spPr bwMode="auto">
            <a:xfrm>
              <a:off x="3149120" y="806656"/>
              <a:ext cx="2845757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文本框 4">
              <a:extLst>
                <a:ext uri="{FF2B5EF4-FFF2-40B4-BE49-F238E27FC236}">
                  <a16:creationId xmlns:a16="http://schemas.microsoft.com/office/drawing/2014/main" id="{AFC21DB8-ADA7-4E7E-9200-4DC0C93C9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114" y="780530"/>
              <a:ext cx="2829644" cy="60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找等量关系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7">
            <a:extLst>
              <a:ext uri="{FF2B5EF4-FFF2-40B4-BE49-F238E27FC236}">
                <a16:creationId xmlns:a16="http://schemas.microsoft.com/office/drawing/2014/main" id="{5BD42D02-7421-4B17-BB22-B54614ECDCC7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1743075"/>
            <a:ext cx="8623300" cy="1574800"/>
            <a:chOff x="917738" y="840584"/>
            <a:chExt cx="6737224" cy="1574533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1BC68E8-4EDC-471D-84EF-D4E0FF290588}"/>
                </a:ext>
              </a:extLst>
            </p:cNvPr>
            <p:cNvSpPr/>
            <p:nvPr/>
          </p:nvSpPr>
          <p:spPr>
            <a:xfrm>
              <a:off x="917738" y="840584"/>
              <a:ext cx="6737224" cy="1574533"/>
            </a:xfrm>
            <a:prstGeom prst="rect">
              <a:avLst/>
            </a:prstGeom>
          </p:spPr>
          <p:txBody>
            <a:bodyPr/>
            <a:lstStyle/>
            <a:p>
              <a:pPr hangingPunct="1">
                <a:lnSpc>
                  <a:spcPct val="140000"/>
                </a:lnSpc>
                <a:spcAft>
                  <a:spcPts val="0"/>
                </a:spcAft>
                <a:defRPr/>
              </a:pPr>
              <a:r>
                <a:rPr lang="zh-CN" altLang="en-US" sz="3000" b="1" kern="100" dirty="0">
                  <a:latin typeface="+mn-lt"/>
                  <a:ea typeface="+mn-ea"/>
                  <a:cs typeface="Times New Roman" panose="02020603050405020304" pitchFamily="18" charset="0"/>
                </a:rPr>
                <a:t>（</a:t>
              </a:r>
              <a:r>
                <a:rPr lang="en-US" altLang="zh-CN" sz="3000" b="1" kern="100" dirty="0">
                  <a:latin typeface="+mn-lt"/>
                  <a:ea typeface="+mn-ea"/>
                  <a:cs typeface="Times New Roman" panose="02020603050405020304" pitchFamily="18" charset="0"/>
                </a:rPr>
                <a:t>3</a:t>
              </a:r>
              <a:r>
                <a:rPr lang="zh-CN" altLang="en-US" sz="3000" b="1" kern="100" dirty="0">
                  <a:latin typeface="+mn-lt"/>
                  <a:ea typeface="+mn-ea"/>
                  <a:cs typeface="Times New Roman" panose="02020603050405020304" pitchFamily="18" charset="0"/>
                </a:rPr>
                <a:t>）阳阳正在读一本科普书，第一周读了□页，还剩下这本书的     没有读。这本科普书一共□页。</a:t>
              </a:r>
            </a:p>
          </p:txBody>
        </p:sp>
        <p:graphicFrame>
          <p:nvGraphicFramePr>
            <p:cNvPr id="18445" name="对象 9">
              <a:extLst>
                <a:ext uri="{FF2B5EF4-FFF2-40B4-BE49-F238E27FC236}">
                  <a16:creationId xmlns:a16="http://schemas.microsoft.com/office/drawing/2014/main" id="{447EDC36-2BEB-44DA-B37D-02153940209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0817890"/>
                </p:ext>
              </p:extLst>
            </p:nvPr>
          </p:nvGraphicFramePr>
          <p:xfrm>
            <a:off x="3059976" y="1377735"/>
            <a:ext cx="425718" cy="932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53780" imgH="494870" progId="Equation.DSMT4">
                    <p:embed/>
                  </p:oleObj>
                </mc:Choice>
                <mc:Fallback>
                  <p:oleObj name="Equation" r:id="rId3" imgW="253780" imgH="494870" progId="Equation.DSMT4">
                    <p:embed/>
                    <p:pic>
                      <p:nvPicPr>
                        <p:cNvPr id="0" name="对象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9976" y="1377735"/>
                          <a:ext cx="425718" cy="932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587DCCE-19CD-47BF-ADD0-410087D9497B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3268663"/>
            <a:ext cx="7448550" cy="1123950"/>
            <a:chOff x="1103662" y="2595910"/>
            <a:chExt cx="7008650" cy="1123811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D1018A2-0A7F-43CB-BBFD-A86614FC8FFD}"/>
                </a:ext>
              </a:extLst>
            </p:cNvPr>
            <p:cNvSpPr/>
            <p:nvPr/>
          </p:nvSpPr>
          <p:spPr>
            <a:xfrm>
              <a:off x="1103662" y="2743529"/>
              <a:ext cx="7008650" cy="738097"/>
            </a:xfrm>
            <a:prstGeom prst="rect">
              <a:avLst/>
            </a:prstGeom>
          </p:spPr>
          <p:txBody>
            <a:bodyPr/>
            <a:lstStyle/>
            <a:p>
              <a:pPr hangingPunct="1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zh-CN" altLang="en-US" sz="3200" b="1" kern="10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这本书的页数</a:t>
              </a:r>
              <a:r>
                <a:rPr lang="en-US" altLang="zh-CN" sz="3200" b="1" kern="10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× (1-</a:t>
              </a:r>
              <a:r>
                <a:rPr lang="zh-CN" altLang="en-US" sz="3200" b="1" kern="10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lang="en-US" altLang="zh-CN" sz="3200" b="1" kern="10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) =</a:t>
              </a:r>
              <a:r>
                <a:rPr lang="zh-CN" altLang="en-US" sz="3200" b="1" kern="10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第一周读的页数</a:t>
              </a:r>
            </a:p>
          </p:txBody>
        </p:sp>
        <p:graphicFrame>
          <p:nvGraphicFramePr>
            <p:cNvPr id="18443" name="对象 12">
              <a:extLst>
                <a:ext uri="{FF2B5EF4-FFF2-40B4-BE49-F238E27FC236}">
                  <a16:creationId xmlns:a16="http://schemas.microsoft.com/office/drawing/2014/main" id="{7D4C738D-606B-4448-95BF-5D40ACB3B4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86232" y="2595910"/>
            <a:ext cx="588535" cy="1123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66584" imgH="507780" progId="Equation.DSMT4">
                    <p:embed/>
                  </p:oleObj>
                </mc:Choice>
                <mc:Fallback>
                  <p:oleObj name="Equation" r:id="rId5" imgW="266584" imgH="507780" progId="Equation.DSMT4">
                    <p:embed/>
                    <p:pic>
                      <p:nvPicPr>
                        <p:cNvPr id="0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6232" y="2595910"/>
                          <a:ext cx="588535" cy="11238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B6346C4-573F-4AB1-9E40-E9ED27FD5443}"/>
              </a:ext>
            </a:extLst>
          </p:cNvPr>
          <p:cNvGrpSpPr>
            <a:grpSpLocks/>
          </p:cNvGrpSpPr>
          <p:nvPr/>
        </p:nvGrpSpPr>
        <p:grpSpPr bwMode="auto">
          <a:xfrm>
            <a:off x="234637" y="540296"/>
            <a:ext cx="1974174" cy="583175"/>
            <a:chOff x="185495" y="528776"/>
            <a:chExt cx="1973819" cy="584201"/>
          </a:xfrm>
        </p:grpSpPr>
        <p:sp>
          <p:nvSpPr>
            <p:cNvPr id="15" name="圆角矩形 34">
              <a:extLst>
                <a:ext uri="{FF2B5EF4-FFF2-40B4-BE49-F238E27FC236}">
                  <a16:creationId xmlns:a16="http://schemas.microsoft.com/office/drawing/2014/main" id="{EED1F757-81E9-4960-A8A5-78BE84EE5832}"/>
                </a:ext>
              </a:extLst>
            </p:cNvPr>
            <p:cNvSpPr/>
            <p:nvPr/>
          </p:nvSpPr>
          <p:spPr>
            <a:xfrm>
              <a:off x="238327" y="534623"/>
              <a:ext cx="1868152" cy="572506"/>
            </a:xfrm>
            <a:prstGeom prst="roundRect">
              <a:avLst>
                <a:gd name="adj" fmla="val 17501"/>
              </a:avLst>
            </a:prstGeom>
            <a:noFill/>
            <a:ln>
              <a:solidFill>
                <a:srgbClr val="ABD6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1921C495-D264-49AD-8EB0-B447F3064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95" y="528776"/>
              <a:ext cx="197381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hangingPunct="1"/>
              <a:r>
                <a:rPr lang="zh-CN" altLang="en-US" sz="32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练与学</a:t>
              </a:r>
            </a:p>
          </p:txBody>
        </p:sp>
      </p:grpSp>
      <p:grpSp>
        <p:nvGrpSpPr>
          <p:cNvPr id="17" name="组合 4">
            <a:extLst>
              <a:ext uri="{FF2B5EF4-FFF2-40B4-BE49-F238E27FC236}">
                <a16:creationId xmlns:a16="http://schemas.microsoft.com/office/drawing/2014/main" id="{03FBE51A-768B-4D6D-9CE2-3EF173B01B10}"/>
              </a:ext>
            </a:extLst>
          </p:cNvPr>
          <p:cNvGrpSpPr>
            <a:grpSpLocks/>
          </p:cNvGrpSpPr>
          <p:nvPr/>
        </p:nvGrpSpPr>
        <p:grpSpPr bwMode="auto">
          <a:xfrm>
            <a:off x="3144595" y="781050"/>
            <a:ext cx="2849804" cy="685800"/>
            <a:chOff x="3144114" y="780530"/>
            <a:chExt cx="2850763" cy="686526"/>
          </a:xfrm>
        </p:grpSpPr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9FEA2222-27A0-4E45-921C-80A471887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7" t="34338" r="8842" b="43015"/>
            <a:stretch>
              <a:fillRect/>
            </a:stretch>
          </p:blipFill>
          <p:spPr bwMode="auto">
            <a:xfrm>
              <a:off x="3149120" y="806656"/>
              <a:ext cx="2845757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文本框 4">
              <a:extLst>
                <a:ext uri="{FF2B5EF4-FFF2-40B4-BE49-F238E27FC236}">
                  <a16:creationId xmlns:a16="http://schemas.microsoft.com/office/drawing/2014/main" id="{AC83ED72-B690-4E38-9064-1E4927A91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114" y="780530"/>
              <a:ext cx="2829644" cy="60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找等量关系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">
            <a:extLst>
              <a:ext uri="{FF2B5EF4-FFF2-40B4-BE49-F238E27FC236}">
                <a16:creationId xmlns:a16="http://schemas.microsoft.com/office/drawing/2014/main" id="{2BF6DA75-949C-46B8-8FC8-A76B59F14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274638"/>
            <a:ext cx="8013700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判断下列哪种做法正确？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甲数是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，比乙数的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倍少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，乙数是多少？</a:t>
            </a:r>
          </a:p>
        </p:txBody>
      </p:sp>
      <p:sp>
        <p:nvSpPr>
          <p:cNvPr id="20483" name="文本框 2">
            <a:extLst>
              <a:ext uri="{FF2B5EF4-FFF2-40B4-BE49-F238E27FC236}">
                <a16:creationId xmlns:a16="http://schemas.microsoft.com/office/drawing/2014/main" id="{093AC6F4-D6C1-4BF2-B1B4-7343F4ADD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62100"/>
            <a:ext cx="2743200" cy="259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算术法：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30÷5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20484" name="文本框 3">
            <a:extLst>
              <a:ext uri="{FF2B5EF4-FFF2-40B4-BE49-F238E27FC236}">
                <a16:creationId xmlns:a16="http://schemas.microsoft.com/office/drawing/2014/main" id="{97B12E9A-1C66-4C20-AB4E-63E31CF1E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1550988"/>
            <a:ext cx="3659187" cy="324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方程法：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解：设乙数为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5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6.4</a:t>
            </a:r>
          </a:p>
        </p:txBody>
      </p:sp>
      <p:pic>
        <p:nvPicPr>
          <p:cNvPr id="6" name="图形 5" descr="复选标记">
            <a:extLst>
              <a:ext uri="{FF2B5EF4-FFF2-40B4-BE49-F238E27FC236}">
                <a16:creationId xmlns:a16="http://schemas.microsoft.com/office/drawing/2014/main" id="{B4F65CAD-CFA7-4BDD-8441-9F99C226E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1290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>
            <a:extLst>
              <a:ext uri="{FF2B5EF4-FFF2-40B4-BE49-F238E27FC236}">
                <a16:creationId xmlns:a16="http://schemas.microsoft.com/office/drawing/2014/main" id="{4D1E1CE2-E1F9-4DF5-96ED-D2BF2F1E6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257175"/>
            <a:ext cx="8904287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判断下列哪种方法更简便？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甲数是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，乙数比甲数的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倍多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，乙数是多少？</a:t>
            </a:r>
          </a:p>
        </p:txBody>
      </p:sp>
      <p:sp>
        <p:nvSpPr>
          <p:cNvPr id="21507" name="文本框 2">
            <a:extLst>
              <a:ext uri="{FF2B5EF4-FFF2-40B4-BE49-F238E27FC236}">
                <a16:creationId xmlns:a16="http://schemas.microsoft.com/office/drawing/2014/main" id="{AE18DB50-84BC-4A38-B28B-ACEA2038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1566863"/>
            <a:ext cx="2296523" cy="259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算术法：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30×5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150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152</a:t>
            </a:r>
          </a:p>
        </p:txBody>
      </p:sp>
      <p:sp>
        <p:nvSpPr>
          <p:cNvPr id="21508" name="文本框 3">
            <a:extLst>
              <a:ext uri="{FF2B5EF4-FFF2-40B4-BE49-F238E27FC236}">
                <a16:creationId xmlns:a16="http://schemas.microsoft.com/office/drawing/2014/main" id="{26F22A2A-43B8-43E5-8408-1DEABE6B4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175" y="1566863"/>
            <a:ext cx="3453019" cy="324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方程法：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解：设乙数为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5×30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x</a:t>
            </a:r>
            <a:r>
              <a:rPr lang="zh-CN" altLang="en-US" sz="28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150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2" name="组合 4">
            <a:extLst>
              <a:ext uri="{FF2B5EF4-FFF2-40B4-BE49-F238E27FC236}">
                <a16:creationId xmlns:a16="http://schemas.microsoft.com/office/drawing/2014/main" id="{02B4B5CB-38E4-4AD5-B872-9C6F334B121B}"/>
              </a:ext>
            </a:extLst>
          </p:cNvPr>
          <p:cNvGrpSpPr>
            <a:grpSpLocks/>
          </p:cNvGrpSpPr>
          <p:nvPr/>
        </p:nvGrpSpPr>
        <p:grpSpPr bwMode="auto">
          <a:xfrm>
            <a:off x="546195" y="1612282"/>
            <a:ext cx="7642462" cy="2214837"/>
            <a:chOff x="423020" y="1219200"/>
            <a:chExt cx="6611074" cy="2214055"/>
          </a:xfrm>
        </p:grpSpPr>
        <p:sp>
          <p:nvSpPr>
            <p:cNvPr id="16389" name="Text Box 8">
              <a:extLst>
                <a:ext uri="{FF2B5EF4-FFF2-40B4-BE49-F238E27FC236}">
                  <a16:creationId xmlns:a16="http://schemas.microsoft.com/office/drawing/2014/main" id="{63005A8A-6B54-48C8-AB21-85C6AED28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020" y="1219200"/>
              <a:ext cx="6611074" cy="2214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>
                  <a:latin typeface="+mn-lt"/>
                  <a:ea typeface="+mn-ea"/>
                </a:rPr>
                <a:t>        小芳在踢毽子比赛中踢了</a:t>
              </a:r>
              <a:r>
                <a:rPr lang="en-US" altLang="zh-CN" sz="3200" b="1" dirty="0">
                  <a:latin typeface="+mn-lt"/>
                  <a:ea typeface="+mn-ea"/>
                </a:rPr>
                <a:t>63</a:t>
              </a:r>
              <a:r>
                <a:rPr lang="zh-CN" altLang="en-US" sz="3200" b="1" dirty="0">
                  <a:latin typeface="+mn-lt"/>
                  <a:ea typeface="+mn-ea"/>
                </a:rPr>
                <a:t>个，她踢毽子的数量是小云的  。小云踢了多少个？（用方程解决问题。）</a:t>
              </a:r>
              <a:endParaRPr lang="en-US" altLang="zh-CN" sz="3200" b="1" dirty="0">
                <a:latin typeface="+mn-lt"/>
                <a:ea typeface="+mn-ea"/>
              </a:endParaRPr>
            </a:p>
          </p:txBody>
        </p:sp>
        <p:graphicFrame>
          <p:nvGraphicFramePr>
            <p:cNvPr id="22534" name="对象 3">
              <a:extLst>
                <a:ext uri="{FF2B5EF4-FFF2-40B4-BE49-F238E27FC236}">
                  <a16:creationId xmlns:a16="http://schemas.microsoft.com/office/drawing/2014/main" id="{978120A5-2033-4DBA-9383-3840B1BC6A8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851127"/>
                </p:ext>
              </p:extLst>
            </p:nvPr>
          </p:nvGraphicFramePr>
          <p:xfrm>
            <a:off x="3740565" y="1906688"/>
            <a:ext cx="349856" cy="903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334" imgH="393529" progId="Equation.DSMT4">
                    <p:embed/>
                  </p:oleObj>
                </mc:Choice>
                <mc:Fallback>
                  <p:oleObj name="Equation" r:id="rId2" imgW="152334" imgH="393529" progId="Equation.DSMT4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565" y="1906688"/>
                          <a:ext cx="349856" cy="9037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6" descr="https://docimg3.docs.qq.com/image/AgAABsfO-eWs6cjOxWJIUYopHa2HhVT2.png?w=266&amp;h=84">
            <a:extLst>
              <a:ext uri="{FF2B5EF4-FFF2-40B4-BE49-F238E27FC236}">
                <a16:creationId xmlns:a16="http://schemas.microsoft.com/office/drawing/2014/main" id="{E8C5E4FC-0920-45DB-AC49-69FAC6412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34" y="596309"/>
            <a:ext cx="1903568" cy="6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1247</Words>
  <Application>Microsoft Office PowerPoint</Application>
  <PresentationFormat>全屏显示(16:9)</PresentationFormat>
  <Paragraphs>137</Paragraphs>
  <Slides>27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等线</vt:lpstr>
      <vt:lpstr>黑体</vt:lpstr>
      <vt:lpstr>思源宋体 CN</vt:lpstr>
      <vt:lpstr>宋体</vt:lpstr>
      <vt:lpstr>幼圆</vt:lpstr>
      <vt:lpstr>Arial</vt:lpstr>
      <vt:lpstr>Times New Roman</vt:lpstr>
      <vt:lpstr>3_Office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dc:description>声  明_x000d_
_x000d_
本文件仅用于个人学习、研究或欣赏，以及其他非商业性或非盈利性用途，但同时应遵守著作权法及其他相关法律的规定，不得侵犯本司及相关权利人的合法权利。_x000d_
除此以外，将本文件任何内容用于其他用途时，应获得授权，如发现未经授权用于商业或盈利用途将追加侵权者的法律责任。_x000d_
_x000d_
武汉天成贵龙文化传播有限公司_x000d_
湖北山河律师事务所</dc:description>
  <cp:lastModifiedBy>魏洲 许</cp:lastModifiedBy>
  <cp:revision>244</cp:revision>
  <dcterms:created xsi:type="dcterms:W3CDTF">2017-09-12T01:24:55Z</dcterms:created>
  <dcterms:modified xsi:type="dcterms:W3CDTF">2023-02-12T15:47:41Z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