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36" r:id="rId6"/>
    <p:sldId id="349" r:id="rId7"/>
    <p:sldId id="358" r:id="rId8"/>
    <p:sldId id="350" r:id="rId9"/>
    <p:sldId id="351" r:id="rId10"/>
    <p:sldId id="353" r:id="rId11"/>
    <p:sldId id="354" r:id="rId12"/>
    <p:sldId id="359" r:id="rId13"/>
    <p:sldId id="355" r:id="rId14"/>
    <p:sldId id="356" r:id="rId15"/>
    <p:sldId id="357" r:id="rId16"/>
    <p:sldId id="372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582"/>
    <a:srgbClr val="FAE1DC"/>
    <a:srgbClr val="0000FF"/>
    <a:srgbClr val="CCFF99"/>
    <a:srgbClr val="6600CC"/>
    <a:srgbClr val="009900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9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2" Type="http://schemas.openxmlformats.org/officeDocument/2006/relationships/image" Target="../media/image33.wmf"/><Relationship Id="rId11" Type="http://schemas.openxmlformats.org/officeDocument/2006/relationships/image" Target="../media/image32.wmf"/><Relationship Id="rId10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9266A5-E3E4-46A7-B479-CFE1D89A934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5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3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52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56.wmf"/><Relationship Id="rId1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59.wmf"/><Relationship Id="rId1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49.bin"/><Relationship Id="rId22" Type="http://schemas.openxmlformats.org/officeDocument/2006/relationships/vmlDrawing" Target="../drawings/vmlDrawing11.vml"/><Relationship Id="rId21" Type="http://schemas.openxmlformats.org/officeDocument/2006/relationships/slideLayout" Target="../slideLayouts/slideLayout2.xml"/><Relationship Id="rId20" Type="http://schemas.openxmlformats.org/officeDocument/2006/relationships/oleObject" Target="../embeddings/oleObject60.bin"/><Relationship Id="rId2" Type="http://schemas.openxmlformats.org/officeDocument/2006/relationships/image" Target="../media/image61.wmf"/><Relationship Id="rId19" Type="http://schemas.openxmlformats.org/officeDocument/2006/relationships/oleObject" Target="../embeddings/oleObject59.bin"/><Relationship Id="rId18" Type="http://schemas.openxmlformats.org/officeDocument/2006/relationships/oleObject" Target="../embeddings/oleObject58.bin"/><Relationship Id="rId17" Type="http://schemas.openxmlformats.org/officeDocument/2006/relationships/oleObject" Target="../embeddings/oleObject57.bin"/><Relationship Id="rId16" Type="http://schemas.openxmlformats.org/officeDocument/2006/relationships/oleObject" Target="../embeddings/oleObject56.bin"/><Relationship Id="rId15" Type="http://schemas.openxmlformats.org/officeDocument/2006/relationships/oleObject" Target="../embeddings/oleObject55.bin"/><Relationship Id="rId14" Type="http://schemas.openxmlformats.org/officeDocument/2006/relationships/image" Target="../media/image67.wmf"/><Relationship Id="rId13" Type="http://schemas.openxmlformats.org/officeDocument/2006/relationships/oleObject" Target="../embeddings/oleObject54.bin"/><Relationship Id="rId12" Type="http://schemas.openxmlformats.org/officeDocument/2006/relationships/image" Target="../media/image66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65.wmf"/><Relationship Id="rId1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1.wmf"/><Relationship Id="rId2" Type="http://schemas.openxmlformats.org/officeDocument/2006/relationships/tags" Target="../tags/tag5.xml"/><Relationship Id="rId19" Type="http://schemas.openxmlformats.org/officeDocument/2006/relationships/oleObject" Target="../embeddings/oleObject8.bin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27" Type="http://schemas.openxmlformats.org/officeDocument/2006/relationships/notesSlide" Target="../notesSlides/notesSlide3.xml"/><Relationship Id="rId26" Type="http://schemas.openxmlformats.org/officeDocument/2006/relationships/vmlDrawing" Target="../drawings/vmlDrawing2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33.wmf"/><Relationship Id="rId23" Type="http://schemas.openxmlformats.org/officeDocument/2006/relationships/oleObject" Target="../embeddings/oleObject20.bin"/><Relationship Id="rId22" Type="http://schemas.openxmlformats.org/officeDocument/2006/relationships/image" Target="../media/image32.wmf"/><Relationship Id="rId21" Type="http://schemas.openxmlformats.org/officeDocument/2006/relationships/oleObject" Target="../embeddings/oleObject19.bin"/><Relationship Id="rId20" Type="http://schemas.openxmlformats.org/officeDocument/2006/relationships/image" Target="../media/image31.wmf"/><Relationship Id="rId2" Type="http://schemas.openxmlformats.org/officeDocument/2006/relationships/image" Target="../media/image22.wmf"/><Relationship Id="rId19" Type="http://schemas.openxmlformats.org/officeDocument/2006/relationships/oleObject" Target="../embeddings/oleObject18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17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4.w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1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8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练习课（第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～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课时）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7450" y="554038"/>
            <a:ext cx="5992813" cy="560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解下列方程。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8435" name="对象 7"/>
          <p:cNvGraphicFramePr>
            <a:graphicFrameLocks noChangeAspect="1"/>
          </p:cNvGraphicFramePr>
          <p:nvPr/>
        </p:nvGraphicFramePr>
        <p:xfrm>
          <a:off x="5561013" y="1466850"/>
          <a:ext cx="16113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" r:id="rId1" imgW="799465" imgH="393700" progId="Equation.DSMT4">
                  <p:embed/>
                </p:oleObj>
              </mc:Choice>
              <mc:Fallback>
                <p:oleObj name="" r:id="rId1" imgW="799465" imgH="3937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61013" y="1466850"/>
                        <a:ext cx="161131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577975" y="2360613"/>
          <a:ext cx="197008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" r:id="rId3" imgW="977265" imgH="812165" progId="Equation.DSMT4">
                  <p:embed/>
                </p:oleObj>
              </mc:Choice>
              <mc:Fallback>
                <p:oleObj name="" r:id="rId3" imgW="977265" imgH="812165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975" y="2360613"/>
                        <a:ext cx="1970088" cy="163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46738" y="2259013"/>
          <a:ext cx="1919287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" r:id="rId5" imgW="951865" imgH="1218565" progId="Equation.DSMT4">
                  <p:embed/>
                </p:oleObj>
              </mc:Choice>
              <mc:Fallback>
                <p:oleObj name="" r:id="rId5" imgW="951865" imgH="1218565" progId="Equation.DSMT4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6738" y="2259013"/>
                        <a:ext cx="1919287" cy="2452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10"/>
          <p:cNvGraphicFramePr>
            <a:graphicFrameLocks noChangeAspect="1"/>
          </p:cNvGraphicFramePr>
          <p:nvPr/>
        </p:nvGraphicFramePr>
        <p:xfrm>
          <a:off x="1612900" y="1477963"/>
          <a:ext cx="14335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" r:id="rId7" imgW="711200" imgH="393700" progId="Equation.DSMT4">
                  <p:embed/>
                </p:oleObj>
              </mc:Choice>
              <mc:Fallback>
                <p:oleObj name="" r:id="rId7" imgW="711200" imgH="3937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2900" y="1477963"/>
                        <a:ext cx="1433513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文本框 1"/>
          <p:cNvSpPr txBox="1"/>
          <p:nvPr/>
        </p:nvSpPr>
        <p:spPr>
          <a:xfrm>
            <a:off x="3419475" y="727075"/>
            <a:ext cx="34020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44575" y="354013"/>
            <a:ext cx="6696075" cy="2111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一盏节能灯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小时耗电       千瓦时，某个传达室除了这盏节能灯外，没有别的电器。这个传达室上个月的用电量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是   千瓦时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，这盏灯上个月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共使用了多少小时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9459" name="对象 3"/>
          <p:cNvGraphicFramePr>
            <a:graphicFrameLocks noChangeAspect="1"/>
          </p:cNvGraphicFramePr>
          <p:nvPr/>
        </p:nvGraphicFramePr>
        <p:xfrm>
          <a:off x="4921250" y="268288"/>
          <a:ext cx="558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" r:id="rId1" imgW="304800" imgH="393065" progId="Equation.DSMT4">
                  <p:embed/>
                </p:oleObj>
              </mc:Choice>
              <mc:Fallback>
                <p:oleObj name="" r:id="rId1" imgW="304800" imgH="393065" progId="Equation.DSMT4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1250" y="268288"/>
                        <a:ext cx="5588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对象 4"/>
          <p:cNvGraphicFramePr>
            <a:graphicFrameLocks noChangeAspect="1"/>
          </p:cNvGraphicFramePr>
          <p:nvPr/>
        </p:nvGraphicFramePr>
        <p:xfrm>
          <a:off x="6516688" y="1290638"/>
          <a:ext cx="255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" r:id="rId3" imgW="139700" imgH="393700" progId="Equation.DSMT4">
                  <p:embed/>
                </p:oleObj>
              </mc:Choice>
              <mc:Fallback>
                <p:oleObj name="" r:id="rId3" imgW="139700" imgH="393700" progId="Equation.DSMT4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1290638"/>
                        <a:ext cx="2555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39925" y="3070225"/>
          <a:ext cx="40036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" r:id="rId5" imgW="1981200" imgH="393700" progId="Equation.DSMT4">
                  <p:embed/>
                </p:oleObj>
              </mc:Choice>
              <mc:Fallback>
                <p:oleObj name="" r:id="rId5" imgW="1981200" imgH="393700" progId="Equation.DSMT4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925" y="3070225"/>
                        <a:ext cx="4003675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47813" y="4003675"/>
            <a:ext cx="6911975" cy="523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答：这盏灯上个月共使用了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小时。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3" name="文本框 1"/>
          <p:cNvSpPr txBox="1"/>
          <p:nvPr/>
        </p:nvSpPr>
        <p:spPr>
          <a:xfrm>
            <a:off x="900113" y="2465388"/>
            <a:ext cx="340201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7450" y="554038"/>
            <a:ext cx="6408738" cy="159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某种手机的自动化生产线在手机机板上插入每个零件的时间仅为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秒。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分钟可以插入多少个零件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0483" name="对象 3"/>
          <p:cNvGraphicFramePr>
            <a:graphicFrameLocks noChangeAspect="1"/>
          </p:cNvGraphicFramePr>
          <p:nvPr/>
        </p:nvGraphicFramePr>
        <p:xfrm>
          <a:off x="5591175" y="990600"/>
          <a:ext cx="5349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" r:id="rId1" imgW="292100" imgH="393700" progId="Equation.DSMT4">
                  <p:embed/>
                </p:oleObj>
              </mc:Choice>
              <mc:Fallback>
                <p:oleObj name="" r:id="rId1" imgW="292100" imgH="393700" progId="Equation.DSMT4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1175" y="990600"/>
                        <a:ext cx="5349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23963" y="2282825"/>
            <a:ext cx="2032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=180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秒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3795713"/>
            <a:ext cx="70088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分钟可以插入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2000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个零件。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228725" y="2851150"/>
          <a:ext cx="488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" r:id="rId3" imgW="2133600" imgH="393700" progId="Equation.DSMT4">
                  <p:embed/>
                </p:oleObj>
              </mc:Choice>
              <mc:Fallback>
                <p:oleObj name="" r:id="rId3" imgW="2133600" imgH="393700" progId="Equation.DSMT4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725" y="2851150"/>
                        <a:ext cx="4889500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文本框 1"/>
          <p:cNvSpPr txBox="1"/>
          <p:nvPr/>
        </p:nvSpPr>
        <p:spPr>
          <a:xfrm>
            <a:off x="4932363" y="1744663"/>
            <a:ext cx="340201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四、拓展练习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7450" y="771525"/>
            <a:ext cx="6624638" cy="159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按下面的步骤计算，再把最后的得数与开始的数比较，你能发现什么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?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你知道为什么吗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6875" y="2695575"/>
            <a:ext cx="1295400" cy="792163"/>
          </a:xfrm>
          <a:prstGeom prst="ellipse">
            <a:avLst/>
          </a:prstGeom>
          <a:solidFill>
            <a:srgbClr val="FAE1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509" name="对象 7"/>
          <p:cNvGraphicFramePr>
            <a:graphicFrameLocks noChangeAspect="1"/>
          </p:cNvGraphicFramePr>
          <p:nvPr/>
        </p:nvGraphicFramePr>
        <p:xfrm>
          <a:off x="846138" y="2732088"/>
          <a:ext cx="3952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" r:id="rId1" imgW="215900" imgH="393065" progId="Equation.DSMT4">
                  <p:embed/>
                </p:oleObj>
              </mc:Choice>
              <mc:Fallback>
                <p:oleObj name="" r:id="rId1" imgW="215900" imgH="393065" progId="Equation.DSMT4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6138" y="2732088"/>
                        <a:ext cx="3952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9"/>
          <p:cNvCxnSpPr>
            <a:stCxn id="7" idx="6"/>
          </p:cNvCxnSpPr>
          <p:nvPr/>
        </p:nvCxnSpPr>
        <p:spPr>
          <a:xfrm>
            <a:off x="1692275" y="3163888"/>
            <a:ext cx="863600" cy="0"/>
          </a:xfrm>
          <a:prstGeom prst="straightConnector1">
            <a:avLst/>
          </a:prstGeom>
          <a:ln w="19050">
            <a:solidFill>
              <a:srgbClr val="7A4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1" name="对象 10"/>
          <p:cNvGraphicFramePr>
            <a:graphicFrameLocks noChangeAspect="1"/>
          </p:cNvGraphicFramePr>
          <p:nvPr/>
        </p:nvGraphicFramePr>
        <p:xfrm>
          <a:off x="1763713" y="2300288"/>
          <a:ext cx="465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" r:id="rId3" imgW="254000" imgH="393065" progId="Equation.DSMT4">
                  <p:embed/>
                </p:oleObj>
              </mc:Choice>
              <mc:Fallback>
                <p:oleObj name="" r:id="rId3" imgW="254000" imgH="393065" progId="Equation.DSMT4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2300288"/>
                        <a:ext cx="46513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/>
          <p:cNvSpPr/>
          <p:nvPr/>
        </p:nvSpPr>
        <p:spPr>
          <a:xfrm>
            <a:off x="2627313" y="2695575"/>
            <a:ext cx="1296988" cy="792163"/>
          </a:xfrm>
          <a:prstGeom prst="ellipse">
            <a:avLst/>
          </a:prstGeom>
          <a:solidFill>
            <a:srgbClr val="FAE1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078163" y="2732088"/>
          <a:ext cx="3952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" r:id="rId5" imgW="215900" imgH="393065" progId="Equation.DSMT4">
                  <p:embed/>
                </p:oleObj>
              </mc:Choice>
              <mc:Fallback>
                <p:oleObj name="" r:id="rId5" imgW="215900" imgH="393065" progId="Equation.DSMT4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8163" y="2732088"/>
                        <a:ext cx="3952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/>
          <p:cNvCxnSpPr>
            <a:stCxn id="12" idx="6"/>
          </p:cNvCxnSpPr>
          <p:nvPr/>
        </p:nvCxnSpPr>
        <p:spPr>
          <a:xfrm>
            <a:off x="3924300" y="3163888"/>
            <a:ext cx="863600" cy="0"/>
          </a:xfrm>
          <a:prstGeom prst="straightConnector1">
            <a:avLst/>
          </a:prstGeom>
          <a:ln w="19050">
            <a:solidFill>
              <a:srgbClr val="7A4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5" name="对象 14"/>
          <p:cNvGraphicFramePr>
            <a:graphicFrameLocks noChangeAspect="1"/>
          </p:cNvGraphicFramePr>
          <p:nvPr/>
        </p:nvGraphicFramePr>
        <p:xfrm>
          <a:off x="3995738" y="2300288"/>
          <a:ext cx="465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" r:id="rId7" imgW="254000" imgH="393065" progId="Equation.DSMT4">
                  <p:embed/>
                </p:oleObj>
              </mc:Choice>
              <mc:Fallback>
                <p:oleObj name="" r:id="rId7" imgW="254000" imgH="393065" progId="Equation.DSMT4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738" y="2300288"/>
                        <a:ext cx="46513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椭圆 15"/>
          <p:cNvSpPr/>
          <p:nvPr/>
        </p:nvSpPr>
        <p:spPr>
          <a:xfrm>
            <a:off x="4859338" y="2695575"/>
            <a:ext cx="1295400" cy="792163"/>
          </a:xfrm>
          <a:prstGeom prst="ellipse">
            <a:avLst/>
          </a:prstGeom>
          <a:solidFill>
            <a:srgbClr val="FAE1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10188" y="2732088"/>
          <a:ext cx="3952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" r:id="rId9" imgW="215900" imgH="393065" progId="Equation.DSMT4">
                  <p:embed/>
                </p:oleObj>
              </mc:Choice>
              <mc:Fallback>
                <p:oleObj name="" r:id="rId9" imgW="215900" imgH="393065" progId="Equation.DSMT4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0188" y="2732088"/>
                        <a:ext cx="3952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接箭头连接符 17"/>
          <p:cNvCxnSpPr>
            <a:stCxn id="16" idx="6"/>
          </p:cNvCxnSpPr>
          <p:nvPr/>
        </p:nvCxnSpPr>
        <p:spPr>
          <a:xfrm>
            <a:off x="6154738" y="3163888"/>
            <a:ext cx="865188" cy="0"/>
          </a:xfrm>
          <a:prstGeom prst="straightConnector1">
            <a:avLst/>
          </a:prstGeom>
          <a:ln w="19050">
            <a:solidFill>
              <a:srgbClr val="7A4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9" name="对象 18"/>
          <p:cNvGraphicFramePr>
            <a:graphicFrameLocks noChangeAspect="1"/>
          </p:cNvGraphicFramePr>
          <p:nvPr/>
        </p:nvGraphicFramePr>
        <p:xfrm>
          <a:off x="6238875" y="2300288"/>
          <a:ext cx="4413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" r:id="rId11" imgW="241300" imgH="393700" progId="Equation.DSMT4">
                  <p:embed/>
                </p:oleObj>
              </mc:Choice>
              <mc:Fallback>
                <p:oleObj name="" r:id="rId11" imgW="241300" imgH="393700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8875" y="2300288"/>
                        <a:ext cx="44132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椭圆 19"/>
          <p:cNvSpPr/>
          <p:nvPr/>
        </p:nvSpPr>
        <p:spPr>
          <a:xfrm>
            <a:off x="7091363" y="2695575"/>
            <a:ext cx="1295400" cy="792163"/>
          </a:xfrm>
          <a:prstGeom prst="ellipse">
            <a:avLst/>
          </a:prstGeom>
          <a:solidFill>
            <a:srgbClr val="FAE1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542213" y="2732088"/>
          <a:ext cx="3937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" r:id="rId13" imgW="215900" imgH="393065" progId="Equation.DSMT4">
                  <p:embed/>
                </p:oleObj>
              </mc:Choice>
              <mc:Fallback>
                <p:oleObj name="" r:id="rId13" imgW="215900" imgH="393065" progId="Equation.DSMT4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42213" y="2732088"/>
                        <a:ext cx="3937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组合 54"/>
          <p:cNvGrpSpPr/>
          <p:nvPr/>
        </p:nvGrpSpPr>
        <p:grpSpPr>
          <a:xfrm>
            <a:off x="1331913" y="3690938"/>
            <a:ext cx="2286000" cy="719137"/>
            <a:chOff x="1954" y="5361"/>
            <a:chExt cx="3601" cy="1132"/>
          </a:xfrm>
        </p:grpSpPr>
        <p:graphicFrame>
          <p:nvGraphicFramePr>
            <p:cNvPr id="21552" name="对象 7"/>
            <p:cNvGraphicFramePr>
              <a:graphicFrameLocks noChangeAspect="1"/>
            </p:cNvGraphicFramePr>
            <p:nvPr/>
          </p:nvGraphicFramePr>
          <p:xfrm>
            <a:off x="1954" y="5361"/>
            <a:ext cx="62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6" name="" r:id="rId15" imgW="215900" imgH="393065" progId="Equation.DSMT4">
                    <p:embed/>
                  </p:oleObj>
                </mc:Choice>
                <mc:Fallback>
                  <p:oleObj name="" r:id="rId15" imgW="215900" imgH="393065" progId="Equation.DSMT4">
                    <p:embed/>
                    <p:pic>
                      <p:nvPicPr>
                        <p:cNvPr id="0" name="图片 313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54" y="5361"/>
                          <a:ext cx="62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53" name="对象 10"/>
            <p:cNvGraphicFramePr>
              <a:graphicFrameLocks noChangeAspect="1"/>
            </p:cNvGraphicFramePr>
            <p:nvPr/>
          </p:nvGraphicFramePr>
          <p:xfrm>
            <a:off x="2551" y="5361"/>
            <a:ext cx="73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7" name="" r:id="rId16" imgW="254000" imgH="393065" progId="Equation.DSMT4">
                    <p:embed/>
                  </p:oleObj>
                </mc:Choice>
                <mc:Fallback>
                  <p:oleObj name="" r:id="rId16" imgW="254000" imgH="393065" progId="Equation.DSMT4">
                    <p:embed/>
                    <p:pic>
                      <p:nvPicPr>
                        <p:cNvPr id="0" name="图片 313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51" y="5361"/>
                          <a:ext cx="73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54" name="对象 14"/>
            <p:cNvGraphicFramePr>
              <a:graphicFrameLocks noChangeAspect="1"/>
            </p:cNvGraphicFramePr>
            <p:nvPr/>
          </p:nvGraphicFramePr>
          <p:xfrm>
            <a:off x="3396" y="5361"/>
            <a:ext cx="73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8" name="" r:id="rId17" imgW="254000" imgH="393065" progId="Equation.DSMT4">
                    <p:embed/>
                  </p:oleObj>
                </mc:Choice>
                <mc:Fallback>
                  <p:oleObj name="" r:id="rId17" imgW="254000" imgH="393065" progId="Equation.DSMT4">
                    <p:embed/>
                    <p:pic>
                      <p:nvPicPr>
                        <p:cNvPr id="0" name="图片 313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96" y="5361"/>
                          <a:ext cx="73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55" name="对象 18"/>
            <p:cNvGraphicFramePr>
              <a:graphicFrameLocks noChangeAspect="1"/>
            </p:cNvGraphicFramePr>
            <p:nvPr/>
          </p:nvGraphicFramePr>
          <p:xfrm>
            <a:off x="4242" y="5361"/>
            <a:ext cx="69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9" name="" r:id="rId18" imgW="241300" imgH="393700" progId="Equation.DSMT4">
                    <p:embed/>
                  </p:oleObj>
                </mc:Choice>
                <mc:Fallback>
                  <p:oleObj name="" r:id="rId18" imgW="241300" imgH="393700" progId="Equation.DSMT4">
                    <p:embed/>
                    <p:pic>
                      <p:nvPicPr>
                        <p:cNvPr id="0" name="图片 313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42" y="5361"/>
                          <a:ext cx="695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6" name="文本框 18"/>
            <p:cNvSpPr txBox="1"/>
            <p:nvPr/>
          </p:nvSpPr>
          <p:spPr>
            <a:xfrm>
              <a:off x="5015" y="5637"/>
              <a:ext cx="5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latin typeface="Gulim" pitchFamily="34" charset="-127"/>
                </a:rPr>
                <a:t>=</a:t>
              </a:r>
              <a:endParaRPr lang="en-US" altLang="zh-CN" dirty="0">
                <a:latin typeface="Gulim" pitchFamily="34" charset="-127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563938" y="3530600"/>
            <a:ext cx="3100387" cy="1133475"/>
            <a:chOff x="5469" y="5108"/>
            <a:chExt cx="4881" cy="1787"/>
          </a:xfrm>
        </p:grpSpPr>
        <p:graphicFrame>
          <p:nvGraphicFramePr>
            <p:cNvPr id="21524" name="对象 7"/>
            <p:cNvGraphicFramePr>
              <a:graphicFrameLocks noChangeAspect="1"/>
            </p:cNvGraphicFramePr>
            <p:nvPr/>
          </p:nvGraphicFramePr>
          <p:xfrm>
            <a:off x="5469" y="5361"/>
            <a:ext cx="62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" r:id="rId19" imgW="215900" imgH="393065" progId="Equation.DSMT4">
                    <p:embed/>
                  </p:oleObj>
                </mc:Choice>
                <mc:Fallback>
                  <p:oleObj name="" r:id="rId19" imgW="215900" imgH="393065" progId="Equation.DSMT4">
                    <p:embed/>
                    <p:pic>
                      <p:nvPicPr>
                        <p:cNvPr id="0" name="图片 313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469" y="5361"/>
                          <a:ext cx="62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25" name="组合 23"/>
            <p:cNvGrpSpPr/>
            <p:nvPr/>
          </p:nvGrpSpPr>
          <p:grpSpPr>
            <a:xfrm>
              <a:off x="6467" y="5427"/>
              <a:ext cx="1240" cy="1076"/>
              <a:chOff x="7350" y="5630"/>
              <a:chExt cx="1240" cy="1076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7349" y="6077"/>
                <a:ext cx="885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7349" y="5629"/>
                <a:ext cx="1240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7379" y="6197"/>
                <a:ext cx="44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1526" name="文本框 24"/>
            <p:cNvSpPr txBox="1"/>
            <p:nvPr/>
          </p:nvSpPr>
          <p:spPr>
            <a:xfrm>
              <a:off x="5927" y="5566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None/>
              </a:pPr>
              <a:r>
                <a:rPr lang="zh-CN" altLang="en-US" sz="2400" dirty="0">
                  <a:latin typeface="Gulim" pitchFamily="34" charset="-127"/>
                </a:rPr>
                <a:t>×</a:t>
              </a:r>
              <a:endParaRPr lang="zh-CN" altLang="en-US" sz="2400" dirty="0">
                <a:latin typeface="Gulim" pitchFamily="34" charset="-127"/>
              </a:endParaRPr>
            </a:p>
          </p:txBody>
        </p:sp>
        <p:grpSp>
          <p:nvGrpSpPr>
            <p:cNvPr id="21527" name="组合 25"/>
            <p:cNvGrpSpPr/>
            <p:nvPr/>
          </p:nvGrpSpPr>
          <p:grpSpPr>
            <a:xfrm>
              <a:off x="7570" y="5457"/>
              <a:ext cx="1242" cy="1018"/>
              <a:chOff x="7349" y="5686"/>
              <a:chExt cx="1242" cy="1018"/>
            </a:xfrm>
          </p:grpSpPr>
          <p:sp>
            <p:nvSpPr>
              <p:cNvPr id="27" name="Text Box 38"/>
              <p:cNvSpPr txBox="1">
                <a:spLocks noChangeArrowheads="1"/>
              </p:cNvSpPr>
              <p:nvPr/>
            </p:nvSpPr>
            <p:spPr bwMode="auto">
              <a:xfrm>
                <a:off x="7350" y="6075"/>
                <a:ext cx="887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7350" y="5685"/>
                <a:ext cx="1242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>
                <a:off x="7380" y="6198"/>
                <a:ext cx="46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1528" name="文本框 29"/>
            <p:cNvSpPr txBox="1"/>
            <p:nvPr/>
          </p:nvSpPr>
          <p:spPr>
            <a:xfrm>
              <a:off x="6941" y="5566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Gulim" pitchFamily="34" charset="-127"/>
                </a:rPr>
                <a:t>×</a:t>
              </a:r>
              <a:endParaRPr lang="zh-CN" altLang="en-US" sz="2400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grpSp>
          <p:nvGrpSpPr>
            <p:cNvPr id="21529" name="组合 30"/>
            <p:cNvGrpSpPr/>
            <p:nvPr/>
          </p:nvGrpSpPr>
          <p:grpSpPr>
            <a:xfrm>
              <a:off x="8702" y="5406"/>
              <a:ext cx="1240" cy="1069"/>
              <a:chOff x="7351" y="5635"/>
              <a:chExt cx="1240" cy="1069"/>
            </a:xfrm>
          </p:grpSpPr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7352" y="6075"/>
                <a:ext cx="885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7352" y="5635"/>
                <a:ext cx="1240" cy="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7382" y="6200"/>
                <a:ext cx="45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1530" name="文本框 34"/>
            <p:cNvSpPr txBox="1"/>
            <p:nvPr/>
          </p:nvSpPr>
          <p:spPr>
            <a:xfrm>
              <a:off x="8065" y="5566"/>
              <a:ext cx="5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Gulim" pitchFamily="34" charset="-127"/>
                </a:rPr>
                <a:t>×</a:t>
              </a:r>
              <a:endParaRPr lang="zh-CN" altLang="en-US" sz="2400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cxnSp>
          <p:nvCxnSpPr>
            <p:cNvPr id="36" name="直接连接符 35"/>
            <p:cNvCxnSpPr>
              <a:stCxn id="16" idx="6"/>
            </p:cNvCxnSpPr>
            <p:nvPr/>
          </p:nvCxnSpPr>
          <p:spPr>
            <a:xfrm>
              <a:off x="6586" y="5813"/>
              <a:ext cx="272" cy="2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16" idx="6"/>
            </p:cNvCxnSpPr>
            <p:nvPr/>
          </p:nvCxnSpPr>
          <p:spPr>
            <a:xfrm>
              <a:off x="7706" y="6233"/>
              <a:ext cx="272" cy="2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16" idx="6"/>
            </p:cNvCxnSpPr>
            <p:nvPr/>
          </p:nvCxnSpPr>
          <p:spPr>
            <a:xfrm>
              <a:off x="7651" y="5813"/>
              <a:ext cx="272" cy="2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6" idx="6"/>
            </p:cNvCxnSpPr>
            <p:nvPr/>
          </p:nvCxnSpPr>
          <p:spPr>
            <a:xfrm>
              <a:off x="8813" y="6233"/>
              <a:ext cx="270" cy="2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6" idx="6"/>
            </p:cNvCxnSpPr>
            <p:nvPr/>
          </p:nvCxnSpPr>
          <p:spPr>
            <a:xfrm>
              <a:off x="6586" y="6258"/>
              <a:ext cx="272" cy="2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文本框 46"/>
            <p:cNvSpPr txBox="1"/>
            <p:nvPr/>
          </p:nvSpPr>
          <p:spPr>
            <a:xfrm>
              <a:off x="8704" y="6310"/>
              <a:ext cx="48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Gulim" pitchFamily="34" charset="-127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sp>
          <p:nvSpPr>
            <p:cNvPr id="21537" name="文本框 47"/>
            <p:cNvSpPr txBox="1"/>
            <p:nvPr/>
          </p:nvSpPr>
          <p:spPr>
            <a:xfrm>
              <a:off x="7573" y="5108"/>
              <a:ext cx="48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Gulim" pitchFamily="34" charset="-127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sp>
          <p:nvSpPr>
            <p:cNvPr id="21538" name="文本框 48"/>
            <p:cNvSpPr txBox="1"/>
            <p:nvPr/>
          </p:nvSpPr>
          <p:spPr>
            <a:xfrm>
              <a:off x="6467" y="5108"/>
              <a:ext cx="48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Gulim" pitchFamily="34" charset="-127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sp>
          <p:nvSpPr>
            <p:cNvPr id="21539" name="文本框 49"/>
            <p:cNvSpPr txBox="1"/>
            <p:nvPr/>
          </p:nvSpPr>
          <p:spPr>
            <a:xfrm>
              <a:off x="6476" y="6315"/>
              <a:ext cx="48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Gulim" pitchFamily="34" charset="-127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  <p:sp>
          <p:nvSpPr>
            <p:cNvPr id="21540" name="文本框 50"/>
            <p:cNvSpPr txBox="1"/>
            <p:nvPr/>
          </p:nvSpPr>
          <p:spPr>
            <a:xfrm>
              <a:off x="9235" y="5638"/>
              <a:ext cx="5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latin typeface="Gulim" pitchFamily="34" charset="-127"/>
                </a:rPr>
                <a:t>=</a:t>
              </a:r>
              <a:endParaRPr lang="en-US" altLang="zh-CN" dirty="0">
                <a:latin typeface="Gulim" pitchFamily="34" charset="-127"/>
              </a:endParaRPr>
            </a:p>
          </p:txBody>
        </p:sp>
        <p:graphicFrame>
          <p:nvGraphicFramePr>
            <p:cNvPr id="21541" name="对象 7"/>
            <p:cNvGraphicFramePr>
              <a:graphicFrameLocks noChangeAspect="1"/>
            </p:cNvGraphicFramePr>
            <p:nvPr/>
          </p:nvGraphicFramePr>
          <p:xfrm>
            <a:off x="9728" y="5427"/>
            <a:ext cx="62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" r:id="rId20" imgW="215900" imgH="393065" progId="Equation.DSMT4">
                    <p:embed/>
                  </p:oleObj>
                </mc:Choice>
                <mc:Fallback>
                  <p:oleObj name="" r:id="rId20" imgW="215900" imgH="393065" progId="Equation.DSMT4">
                    <p:embed/>
                    <p:pic>
                      <p:nvPicPr>
                        <p:cNvPr id="0" name="图片 312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728" y="5427"/>
                          <a:ext cx="62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2" name="文本框 53"/>
            <p:cNvSpPr txBox="1"/>
            <p:nvPr/>
          </p:nvSpPr>
          <p:spPr>
            <a:xfrm>
              <a:off x="7556" y="6315"/>
              <a:ext cx="48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Gulim" pitchFamily="34" charset="-127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Rectangle 2"/>
          <p:cNvSpPr/>
          <p:nvPr/>
        </p:nvSpPr>
        <p:spPr>
          <a:xfrm>
            <a:off x="2266950" y="2211388"/>
            <a:ext cx="49688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2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3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一、复习巩固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71775" y="1033463"/>
            <a:ext cx="5537200" cy="1511300"/>
            <a:chOff x="1378731" y="3673025"/>
            <a:chExt cx="5538981" cy="1512180"/>
          </a:xfrm>
        </p:grpSpPr>
        <p:sp>
          <p:nvSpPr>
            <p:cNvPr id="14" name="对话气泡: 圆角矩形 13"/>
            <p:cNvSpPr/>
            <p:nvPr/>
          </p:nvSpPr>
          <p:spPr>
            <a:xfrm>
              <a:off x="1378731" y="3679593"/>
              <a:ext cx="4463448" cy="490683"/>
            </a:xfrm>
            <a:prstGeom prst="wedgeRoundRectCallout">
              <a:avLst>
                <a:gd name="adj1" fmla="val 56224"/>
                <a:gd name="adj2" fmla="val 4329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0961" y="3708177"/>
              <a:ext cx="4463448" cy="4621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关于分数除法，你知道了什么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?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18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38" y="3673025"/>
              <a:ext cx="669274" cy="15121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" name="组合 13"/>
          <p:cNvGrpSpPr/>
          <p:nvPr/>
        </p:nvGrpSpPr>
        <p:grpSpPr>
          <a:xfrm>
            <a:off x="1282700" y="1789113"/>
            <a:ext cx="5951538" cy="869950"/>
            <a:chOff x="2402491" y="2705851"/>
            <a:chExt cx="5949350" cy="869115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2404078" y="2705851"/>
              <a:ext cx="5947763" cy="869115"/>
            </a:xfrm>
            <a:prstGeom prst="wedgeRoundRectCallout">
              <a:avLst>
                <a:gd name="adj1" fmla="val -30143"/>
                <a:gd name="adj2" fmla="val 260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02491" y="2743914"/>
              <a:ext cx="5949350" cy="8310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如果两个数的乘积是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，那么这两个数互为倒数，且其中一个数是另一个数的倒数。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组合 13"/>
          <p:cNvGrpSpPr/>
          <p:nvPr/>
        </p:nvGrpSpPr>
        <p:grpSpPr>
          <a:xfrm>
            <a:off x="1282700" y="2725738"/>
            <a:ext cx="5951538" cy="500062"/>
            <a:chOff x="2402491" y="2705851"/>
            <a:chExt cx="5949350" cy="499783"/>
          </a:xfrm>
        </p:grpSpPr>
        <p:sp>
          <p:nvSpPr>
            <p:cNvPr id="26" name="对话气泡: 圆角矩形 25"/>
            <p:cNvSpPr/>
            <p:nvPr/>
          </p:nvSpPr>
          <p:spPr>
            <a:xfrm>
              <a:off x="2404078" y="2705851"/>
              <a:ext cx="5947763" cy="499783"/>
            </a:xfrm>
            <a:prstGeom prst="wedgeRoundRectCallout">
              <a:avLst>
                <a:gd name="adj1" fmla="val -30143"/>
                <a:gd name="adj2" fmla="val 260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402491" y="2743930"/>
              <a:ext cx="5949350" cy="4617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的倒数是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，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没有倒数。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组合 13"/>
          <p:cNvGrpSpPr/>
          <p:nvPr/>
        </p:nvGrpSpPr>
        <p:grpSpPr>
          <a:xfrm>
            <a:off x="1282700" y="3311525"/>
            <a:ext cx="6169025" cy="500063"/>
            <a:chOff x="2402491" y="2705851"/>
            <a:chExt cx="6166922" cy="499783"/>
          </a:xfrm>
        </p:grpSpPr>
        <p:sp>
          <p:nvSpPr>
            <p:cNvPr id="29" name="对话气泡: 圆角矩形 28"/>
            <p:cNvSpPr/>
            <p:nvPr/>
          </p:nvSpPr>
          <p:spPr>
            <a:xfrm>
              <a:off x="2404078" y="2705851"/>
              <a:ext cx="5947922" cy="499783"/>
            </a:xfrm>
            <a:prstGeom prst="wedgeRoundRectCallout">
              <a:avLst>
                <a:gd name="adj1" fmla="val -30143"/>
                <a:gd name="adj2" fmla="val 260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402491" y="2743930"/>
              <a:ext cx="6166922" cy="4617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除以一个不为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的数，等于乘这个数的倒数。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组合 13"/>
          <p:cNvGrpSpPr/>
          <p:nvPr/>
        </p:nvGrpSpPr>
        <p:grpSpPr>
          <a:xfrm>
            <a:off x="1282700" y="3871913"/>
            <a:ext cx="5973763" cy="868362"/>
            <a:chOff x="2402491" y="2705851"/>
            <a:chExt cx="5971996" cy="869115"/>
          </a:xfrm>
        </p:grpSpPr>
        <p:sp>
          <p:nvSpPr>
            <p:cNvPr id="32" name="对话气泡: 圆角矩形 31"/>
            <p:cNvSpPr/>
            <p:nvPr/>
          </p:nvSpPr>
          <p:spPr>
            <a:xfrm>
              <a:off x="2404079" y="2705851"/>
              <a:ext cx="5948190" cy="869115"/>
            </a:xfrm>
            <a:prstGeom prst="wedgeRoundRectCallout">
              <a:avLst>
                <a:gd name="adj1" fmla="val -30143"/>
                <a:gd name="adj2" fmla="val 260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02491" y="2743984"/>
              <a:ext cx="5971996" cy="830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分数四则混合运算与整数四则混合运算的运算顺序相同。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二、基础练习</a:t>
            </a:r>
            <a:endParaRPr lang="en-US" altLang="zh-CN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68463" y="777875"/>
            <a:ext cx="5807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填一填。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222" name="对象 1"/>
          <p:cNvGraphicFramePr>
            <a:graphicFrameLocks noChangeAspect="1"/>
          </p:cNvGraphicFramePr>
          <p:nvPr/>
        </p:nvGraphicFramePr>
        <p:xfrm>
          <a:off x="1668463" y="1414463"/>
          <a:ext cx="1908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5" imgW="837565" imgH="393700" progId="Equation.DSMT4">
                  <p:embed/>
                </p:oleObj>
              </mc:Choice>
              <mc:Fallback>
                <p:oleObj name="" r:id="rId5" imgW="8375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8463" y="1414463"/>
                        <a:ext cx="1908175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对象 10"/>
          <p:cNvGraphicFramePr>
            <a:graphicFrameLocks noChangeAspect="1"/>
          </p:cNvGraphicFramePr>
          <p:nvPr/>
        </p:nvGraphicFramePr>
        <p:xfrm>
          <a:off x="4916488" y="1414463"/>
          <a:ext cx="20526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7" imgW="901065" imgH="393700" progId="Equation.DSMT4">
                  <p:embed/>
                </p:oleObj>
              </mc:Choice>
              <mc:Fallback>
                <p:oleObj name="" r:id="rId7" imgW="901065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6488" y="1414463"/>
                        <a:ext cx="2052637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对象 11"/>
          <p:cNvGraphicFramePr>
            <a:graphicFrameLocks noChangeAspect="1"/>
          </p:cNvGraphicFramePr>
          <p:nvPr/>
        </p:nvGraphicFramePr>
        <p:xfrm>
          <a:off x="1660525" y="2643188"/>
          <a:ext cx="19939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9" imgW="875665" imgH="393700" progId="Equation.DSMT4">
                  <p:embed/>
                </p:oleObj>
              </mc:Choice>
              <mc:Fallback>
                <p:oleObj name="" r:id="rId9" imgW="875665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0525" y="2643188"/>
                        <a:ext cx="1993900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对象 12"/>
          <p:cNvGraphicFramePr>
            <a:graphicFrameLocks noChangeAspect="1"/>
          </p:cNvGraphicFramePr>
          <p:nvPr/>
        </p:nvGraphicFramePr>
        <p:xfrm>
          <a:off x="4945063" y="2670175"/>
          <a:ext cx="20812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1" imgW="913765" imgH="393700" progId="Equation.DSMT4">
                  <p:embed/>
                </p:oleObj>
              </mc:Choice>
              <mc:Fallback>
                <p:oleObj name="" r:id="rId11" imgW="9137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45063" y="2670175"/>
                        <a:ext cx="2081212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966913" y="1674813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3" imgW="127000" imgH="177165" progId="Equation.DSMT4">
                  <p:embed/>
                </p:oleObj>
              </mc:Choice>
              <mc:Fallback>
                <p:oleObj name="" r:id="rId13" imgW="127000" imgH="177165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66913" y="1674813"/>
                        <a:ext cx="288925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765800" y="1428750"/>
          <a:ext cx="4921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5" imgW="215900" imgH="393065" progId="Equation.DSMT4">
                  <p:embed/>
                </p:oleObj>
              </mc:Choice>
              <mc:Fallback>
                <p:oleObj name="" r:id="rId15" imgW="215900" imgH="393065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65800" y="1428750"/>
                        <a:ext cx="492125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938338" y="2644775"/>
          <a:ext cx="346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7" imgW="152400" imgH="393065" progId="Equation.DSMT4">
                  <p:embed/>
                </p:oleObj>
              </mc:Choice>
              <mc:Fallback>
                <p:oleObj name="" r:id="rId17" imgW="152400" imgH="39306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38338" y="2644775"/>
                        <a:ext cx="346075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200650" y="2644775"/>
          <a:ext cx="317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9" imgW="139700" imgH="393700" progId="Equation.DSMT4">
                  <p:embed/>
                </p:oleObj>
              </mc:Choice>
              <mc:Fallback>
                <p:oleObj name="" r:id="rId19" imgW="1397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0650" y="2644775"/>
                        <a:ext cx="317500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3"/>
          <p:cNvGrpSpPr/>
          <p:nvPr/>
        </p:nvGrpSpPr>
        <p:grpSpPr>
          <a:xfrm>
            <a:off x="1487488" y="3743325"/>
            <a:ext cx="6169025" cy="868363"/>
            <a:chOff x="2402491" y="2705851"/>
            <a:chExt cx="6166922" cy="869115"/>
          </a:xfrm>
        </p:grpSpPr>
        <p:sp>
          <p:nvSpPr>
            <p:cNvPr id="19" name="对话气泡: 圆角矩形 18"/>
            <p:cNvSpPr/>
            <p:nvPr/>
          </p:nvSpPr>
          <p:spPr>
            <a:xfrm>
              <a:off x="2404077" y="2705851"/>
              <a:ext cx="5947922" cy="869115"/>
            </a:xfrm>
            <a:prstGeom prst="wedgeRoundRectCallout">
              <a:avLst>
                <a:gd name="adj1" fmla="val -30143"/>
                <a:gd name="adj2" fmla="val 260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02491" y="2743984"/>
              <a:ext cx="6166922" cy="830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求一个因数，要用积除以另一个因数。分数除法的意义与整数除法相同。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31913" y="484188"/>
            <a:ext cx="580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计算下面各题。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1267" name="对象 3"/>
          <p:cNvGraphicFramePr>
            <a:graphicFrameLocks noChangeAspect="1"/>
          </p:cNvGraphicFramePr>
          <p:nvPr/>
        </p:nvGraphicFramePr>
        <p:xfrm>
          <a:off x="649288" y="1430338"/>
          <a:ext cx="10223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" r:id="rId1" imgW="508000" imgH="393700" progId="Equation.DSMT4">
                  <p:embed/>
                </p:oleObj>
              </mc:Choice>
              <mc:Fallback>
                <p:oleObj name="" r:id="rId1" imgW="5080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9288" y="1430338"/>
                        <a:ext cx="102235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对象 4"/>
          <p:cNvGraphicFramePr>
            <a:graphicFrameLocks noChangeAspect="1"/>
          </p:cNvGraphicFramePr>
          <p:nvPr/>
        </p:nvGraphicFramePr>
        <p:xfrm>
          <a:off x="3095625" y="1419225"/>
          <a:ext cx="996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" r:id="rId3" imgW="495300" imgH="393700" progId="Equation.DSMT4">
                  <p:embed/>
                </p:oleObj>
              </mc:Choice>
              <mc:Fallback>
                <p:oleObj name="" r:id="rId3" imgW="4953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625" y="1419225"/>
                        <a:ext cx="9969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对象 5"/>
          <p:cNvGraphicFramePr>
            <a:graphicFrameLocks noChangeAspect="1"/>
          </p:cNvGraphicFramePr>
          <p:nvPr/>
        </p:nvGraphicFramePr>
        <p:xfrm>
          <a:off x="5518150" y="1419225"/>
          <a:ext cx="7667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" r:id="rId5" imgW="381000" imgH="393700" progId="Equation.DSMT4">
                  <p:embed/>
                </p:oleObj>
              </mc:Choice>
              <mc:Fallback>
                <p:oleObj name="" r:id="rId5" imgW="3810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8150" y="1419225"/>
                        <a:ext cx="766763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对象 6"/>
          <p:cNvGraphicFramePr>
            <a:graphicFrameLocks noChangeAspect="1"/>
          </p:cNvGraphicFramePr>
          <p:nvPr/>
        </p:nvGraphicFramePr>
        <p:xfrm>
          <a:off x="7708900" y="1412875"/>
          <a:ext cx="9191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" r:id="rId7" imgW="457200" imgH="393700" progId="Equation.DSMT4">
                  <p:embed/>
                </p:oleObj>
              </mc:Choice>
              <mc:Fallback>
                <p:oleObj name="" r:id="rId7" imgW="457200" imgH="393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8900" y="1412875"/>
                        <a:ext cx="919163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03213" y="2252663"/>
          <a:ext cx="12779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" r:id="rId9" imgW="635000" imgH="393700" progId="Equation.DSMT4">
                  <p:embed/>
                </p:oleObj>
              </mc:Choice>
              <mc:Fallback>
                <p:oleObj name="" r:id="rId9" imgW="635000" imgH="3937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213" y="2252663"/>
                        <a:ext cx="1277937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03213" y="3074988"/>
          <a:ext cx="6905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" r:id="rId11" imgW="342900" imgH="393700" progId="Equation.DSMT4">
                  <p:embed/>
                </p:oleObj>
              </mc:Choice>
              <mc:Fallback>
                <p:oleObj name="" r:id="rId11" imgW="342900" imgH="3937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3213" y="3074988"/>
                        <a:ext cx="69056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828925" y="2252663"/>
          <a:ext cx="12271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" r:id="rId13" imgW="609600" imgH="393700" progId="Equation.DSMT4">
                  <p:embed/>
                </p:oleObj>
              </mc:Choice>
              <mc:Fallback>
                <p:oleObj name="" r:id="rId13" imgW="609600" imgH="3937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28925" y="2252663"/>
                        <a:ext cx="122713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828925" y="3292475"/>
          <a:ext cx="6397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" r:id="rId15" imgW="316865" imgH="177800" progId="Equation.DSMT4">
                  <p:embed/>
                </p:oleObj>
              </mc:Choice>
              <mc:Fallback>
                <p:oleObj name="" r:id="rId15" imgW="316865" imgH="1778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28925" y="3292475"/>
                        <a:ext cx="639763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97488" y="2381250"/>
          <a:ext cx="946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" r:id="rId17" imgW="469900" imgH="393700" progId="Equation.DSMT4">
                  <p:embed/>
                </p:oleObj>
              </mc:Choice>
              <mc:Fallback>
                <p:oleObj name="" r:id="rId17" imgW="469900" imgH="3937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7488" y="2381250"/>
                        <a:ext cx="9461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291138" y="3259138"/>
          <a:ext cx="690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" r:id="rId19" imgW="342900" imgH="393700" progId="Equation.DSMT4">
                  <p:embed/>
                </p:oleObj>
              </mc:Choice>
              <mc:Fallback>
                <p:oleObj name="" r:id="rId19" imgW="342900" imgH="3937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91138" y="3259138"/>
                        <a:ext cx="690562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对象 13"/>
          <p:cNvGraphicFramePr>
            <a:graphicFrameLocks noChangeAspect="1"/>
          </p:cNvGraphicFramePr>
          <p:nvPr/>
        </p:nvGraphicFramePr>
        <p:xfrm>
          <a:off x="7470775" y="2381250"/>
          <a:ext cx="1123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" r:id="rId21" imgW="558800" imgH="393700" progId="Equation.DSMT4">
                  <p:embed/>
                </p:oleObj>
              </mc:Choice>
              <mc:Fallback>
                <p:oleObj name="" r:id="rId21" imgW="558800" imgH="3937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70775" y="2381250"/>
                        <a:ext cx="11239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对象 14"/>
          <p:cNvGraphicFramePr>
            <a:graphicFrameLocks noChangeAspect="1"/>
          </p:cNvGraphicFramePr>
          <p:nvPr/>
        </p:nvGraphicFramePr>
        <p:xfrm>
          <a:off x="7470775" y="3259138"/>
          <a:ext cx="536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" r:id="rId23" imgW="266065" imgH="393065" progId="Equation.DSMT4">
                  <p:embed/>
                </p:oleObj>
              </mc:Choice>
              <mc:Fallback>
                <p:oleObj name="" r:id="rId23" imgW="266065" imgH="39306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470775" y="3259138"/>
                        <a:ext cx="53657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文本框 1"/>
          <p:cNvSpPr txBox="1"/>
          <p:nvPr/>
        </p:nvSpPr>
        <p:spPr>
          <a:xfrm>
            <a:off x="3892550" y="623888"/>
            <a:ext cx="34020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31913" y="484188"/>
            <a:ext cx="580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计算下面各题。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3315" name="对象 3"/>
          <p:cNvGraphicFramePr>
            <a:graphicFrameLocks noChangeAspect="1"/>
          </p:cNvGraphicFramePr>
          <p:nvPr/>
        </p:nvGraphicFramePr>
        <p:xfrm>
          <a:off x="1446213" y="1425575"/>
          <a:ext cx="12271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" r:id="rId1" imgW="609600" imgH="393700" progId="Equation.DSMT4">
                  <p:embed/>
                </p:oleObj>
              </mc:Choice>
              <mc:Fallback>
                <p:oleObj name="" r:id="rId1" imgW="609600" imgH="3937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46213" y="1425575"/>
                        <a:ext cx="1227137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对象 4"/>
          <p:cNvGraphicFramePr>
            <a:graphicFrameLocks noChangeAspect="1"/>
          </p:cNvGraphicFramePr>
          <p:nvPr/>
        </p:nvGraphicFramePr>
        <p:xfrm>
          <a:off x="4021138" y="1425575"/>
          <a:ext cx="12033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" r:id="rId3" imgW="596900" imgH="393700" progId="Equation.DSMT4">
                  <p:embed/>
                </p:oleObj>
              </mc:Choice>
              <mc:Fallback>
                <p:oleObj name="" r:id="rId3" imgW="596900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1138" y="1425575"/>
                        <a:ext cx="1203325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对象 5"/>
          <p:cNvGraphicFramePr>
            <a:graphicFrameLocks noChangeAspect="1"/>
          </p:cNvGraphicFramePr>
          <p:nvPr/>
        </p:nvGraphicFramePr>
        <p:xfrm>
          <a:off x="6572250" y="1425575"/>
          <a:ext cx="16621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" r:id="rId5" imgW="824865" imgH="393700" progId="Equation.DSMT4">
                  <p:embed/>
                </p:oleObj>
              </mc:Choice>
              <mc:Fallback>
                <p:oleObj name="" r:id="rId5" imgW="824865" imgH="3937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50" y="1425575"/>
                        <a:ext cx="1662113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42988" y="2355850"/>
          <a:ext cx="112553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" r:id="rId7" imgW="558800" imgH="812165" progId="Equation.DSMT4">
                  <p:embed/>
                </p:oleObj>
              </mc:Choice>
              <mc:Fallback>
                <p:oleObj name="" r:id="rId7" imgW="558800" imgH="812165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988" y="2355850"/>
                        <a:ext cx="1125537" cy="163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86188" y="2206625"/>
          <a:ext cx="1408112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" r:id="rId9" imgW="698500" imgH="1219200" progId="Equation.DSMT4">
                  <p:embed/>
                </p:oleObj>
              </mc:Choice>
              <mc:Fallback>
                <p:oleObj name="" r:id="rId9" imgW="698500" imgH="12192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6188" y="2206625"/>
                        <a:ext cx="1408112" cy="2452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307138" y="2217738"/>
          <a:ext cx="16875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" r:id="rId11" imgW="837565" imgH="812165" progId="Equation.DSMT4">
                  <p:embed/>
                </p:oleObj>
              </mc:Choice>
              <mc:Fallback>
                <p:oleObj name="" r:id="rId11" imgW="837565" imgH="8121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07138" y="2217738"/>
                        <a:ext cx="1687512" cy="163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文本框 1"/>
          <p:cNvSpPr txBox="1"/>
          <p:nvPr/>
        </p:nvSpPr>
        <p:spPr>
          <a:xfrm>
            <a:off x="3892550" y="623888"/>
            <a:ext cx="34020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28713" y="417513"/>
            <a:ext cx="6192838" cy="18161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某饮料厂使用一种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自动检测仪检测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饮料瓶是否有缺陷，检测一个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瓶子所用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的时间为     秒。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分钟可以检测多少个瓶子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4339" name="对象 3"/>
          <p:cNvGraphicFramePr>
            <a:graphicFrameLocks noChangeAspect="1"/>
          </p:cNvGraphicFramePr>
          <p:nvPr/>
        </p:nvGraphicFramePr>
        <p:xfrm>
          <a:off x="2679700" y="1216025"/>
          <a:ext cx="4159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" r:id="rId1" imgW="228600" imgH="393700" progId="Equation.DSMT4">
                  <p:embed/>
                </p:oleObj>
              </mc:Choice>
              <mc:Fallback>
                <p:oleObj name="" r:id="rId1" imgW="228600" imgH="3937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79700" y="1216025"/>
                        <a:ext cx="41592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39975" y="2403475"/>
            <a:ext cx="20320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=60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秒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33513" y="4167188"/>
            <a:ext cx="6192838" cy="523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分钟可以检测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1500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个瓶子。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076450" y="3097213"/>
          <a:ext cx="41306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" r:id="rId3" imgW="1802765" imgH="393700" progId="Equation.DSMT4">
                  <p:embed/>
                </p:oleObj>
              </mc:Choice>
              <mc:Fallback>
                <p:oleObj name="" r:id="rId3" imgW="1802765" imgH="3937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3097213"/>
                        <a:ext cx="4130675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文本框 1"/>
          <p:cNvSpPr txBox="1"/>
          <p:nvPr/>
        </p:nvSpPr>
        <p:spPr>
          <a:xfrm>
            <a:off x="1979613" y="1865313"/>
            <a:ext cx="340201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96938" y="339725"/>
            <a:ext cx="6697663" cy="2111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我们平时看到的电影画面实际上是由许多连续拍摄的照片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以每    秒一张的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速度连续播放的。请你算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宋体" panose="02010600030101010101" pitchFamily="2" charset="-122"/>
                <a:cs typeface="+mn-cs"/>
              </a:rPr>
              <a:t>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算：半秒可以播放多少张照片？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分钟呢？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5363" name="对象 3"/>
          <p:cNvGraphicFramePr>
            <a:graphicFrameLocks noChangeAspect="1"/>
          </p:cNvGraphicFramePr>
          <p:nvPr/>
        </p:nvGraphicFramePr>
        <p:xfrm>
          <a:off x="4537075" y="771525"/>
          <a:ext cx="415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" r:id="rId1" imgW="228600" imgH="393700" progId="Equation.DSMT4">
                  <p:embed/>
                </p:oleObj>
              </mc:Choice>
              <mc:Fallback>
                <p:oleObj name="" r:id="rId1" imgW="228600" imgH="3937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37075" y="771525"/>
                        <a:ext cx="4159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68838" y="2465388"/>
            <a:ext cx="2032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=60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65225" y="3917950"/>
            <a:ext cx="70072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答：半秒可以播放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张照片，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分钟可以播放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1440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张照片。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401763" y="2376488"/>
          <a:ext cx="23844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" r:id="rId3" imgW="1040765" imgH="393700" progId="Equation.DSMT4">
                  <p:embed/>
                </p:oleObj>
              </mc:Choice>
              <mc:Fallback>
                <p:oleObj name="" r:id="rId3" imgW="10407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1763" y="2376488"/>
                        <a:ext cx="2384425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427538" y="3003550"/>
          <a:ext cx="41878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" r:id="rId5" imgW="1828800" imgH="393700" progId="Equation.DSMT4">
                  <p:embed/>
                </p:oleObj>
              </mc:Choice>
              <mc:Fallback>
                <p:oleObj name="" r:id="rId5" imgW="1828800" imgH="3937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538" y="3003550"/>
                        <a:ext cx="4187825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文本框 1"/>
          <p:cNvSpPr txBox="1"/>
          <p:nvPr/>
        </p:nvSpPr>
        <p:spPr>
          <a:xfrm>
            <a:off x="4292600" y="2046288"/>
            <a:ext cx="34020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/>
          <p:nvPr/>
        </p:nvSpPr>
        <p:spPr>
          <a:xfrm>
            <a:off x="539750" y="403225"/>
            <a:ext cx="35988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三、综合练习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1800" y="1095375"/>
            <a:ext cx="8280400" cy="1076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240 kg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水果糖需要装袋，每袋装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kg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，已经装完了总量的   。装完了多少袋？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98850" y="3524250"/>
            <a:ext cx="3736975" cy="523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完了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720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627313" y="2400300"/>
          <a:ext cx="3228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" r:id="rId1" imgW="1409065" imgH="393700" progId="Equation.DSMT4">
                  <p:embed/>
                </p:oleObj>
              </mc:Choice>
              <mc:Fallback>
                <p:oleObj name="" r:id="rId1" imgW="1409065" imgH="3937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7313" y="2400300"/>
                        <a:ext cx="3228975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文本框 1"/>
          <p:cNvSpPr txBox="1"/>
          <p:nvPr/>
        </p:nvSpPr>
        <p:spPr>
          <a:xfrm>
            <a:off x="4932363" y="1803400"/>
            <a:ext cx="3046412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16391" name="对象 3"/>
          <p:cNvGraphicFramePr>
            <a:graphicFrameLocks noChangeAspect="1"/>
          </p:cNvGraphicFramePr>
          <p:nvPr/>
        </p:nvGraphicFramePr>
        <p:xfrm>
          <a:off x="6129338" y="1058863"/>
          <a:ext cx="254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" r:id="rId3" imgW="139700" imgH="393700" progId="Equation.DSMT4">
                  <p:embed/>
                </p:oleObj>
              </mc:Choice>
              <mc:Fallback>
                <p:oleObj name="" r:id="rId3" imgW="139700" imgH="393700" progId="Equation.DSMT4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9338" y="1058863"/>
                        <a:ext cx="2540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对象 3"/>
          <p:cNvGraphicFramePr>
            <a:graphicFrameLocks noChangeAspect="1"/>
          </p:cNvGraphicFramePr>
          <p:nvPr/>
        </p:nvGraphicFramePr>
        <p:xfrm>
          <a:off x="1963738" y="1571625"/>
          <a:ext cx="276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" r:id="rId5" imgW="152400" imgH="393065" progId="Equation.DSMT4">
                  <p:embed/>
                </p:oleObj>
              </mc:Choice>
              <mc:Fallback>
                <p:oleObj name="" r:id="rId5" imgW="152400" imgH="393065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3738" y="1571625"/>
                        <a:ext cx="27622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7450" y="554038"/>
            <a:ext cx="5992813" cy="560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解下列方程。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7411" name="对象 3"/>
          <p:cNvGraphicFramePr>
            <a:graphicFrameLocks noChangeAspect="1"/>
          </p:cNvGraphicFramePr>
          <p:nvPr/>
        </p:nvGraphicFramePr>
        <p:xfrm>
          <a:off x="1979613" y="1450975"/>
          <a:ext cx="11001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" r:id="rId1" imgW="546100" imgH="393700" progId="Equation.DSMT4">
                  <p:embed/>
                </p:oleObj>
              </mc:Choice>
              <mc:Fallback>
                <p:oleObj name="" r:id="rId1" imgW="546100" imgH="3937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1450975"/>
                        <a:ext cx="1100137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对象 4"/>
          <p:cNvGraphicFramePr>
            <a:graphicFrameLocks noChangeAspect="1"/>
          </p:cNvGraphicFramePr>
          <p:nvPr/>
        </p:nvGraphicFramePr>
        <p:xfrm>
          <a:off x="5268913" y="1284288"/>
          <a:ext cx="13303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" r:id="rId3" imgW="660400" imgH="393700" progId="Equation.DSMT4">
                  <p:embed/>
                </p:oleObj>
              </mc:Choice>
              <mc:Fallback>
                <p:oleObj name="" r:id="rId3" imgW="660400" imgH="3937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8913" y="1284288"/>
                        <a:ext cx="13303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57338" y="2411413"/>
          <a:ext cx="194468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" r:id="rId5" imgW="964565" imgH="812165" progId="Equation.DSMT4">
                  <p:embed/>
                </p:oleObj>
              </mc:Choice>
              <mc:Fallback>
                <p:oleObj name="" r:id="rId5" imgW="964565" imgH="812165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338" y="2411413"/>
                        <a:ext cx="1944687" cy="163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26025" y="2159000"/>
          <a:ext cx="2124075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" r:id="rId7" imgW="1054100" imgH="1219200" progId="Equation.DSMT4">
                  <p:embed/>
                </p:oleObj>
              </mc:Choice>
              <mc:Fallback>
                <p:oleObj name="" r:id="rId7" imgW="1054100" imgH="1219200" progId="Equation.DSMT4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6025" y="2159000"/>
                        <a:ext cx="2124075" cy="2452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文本框 1"/>
          <p:cNvSpPr txBox="1"/>
          <p:nvPr/>
        </p:nvSpPr>
        <p:spPr>
          <a:xfrm>
            <a:off x="3419475" y="727075"/>
            <a:ext cx="34020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RJ5eP6hyYJ"/>
</p:tagLst>
</file>

<file path=ppt/tags/tag2.xml><?xml version="1.0" encoding="utf-8"?>
<p:tagLst xmlns:p="http://schemas.openxmlformats.org/presentationml/2006/main">
  <p:tag name="ISLIDE.ADDREMOVEWATERMARK" val="3omyZS9UrY"/>
</p:tagLst>
</file>

<file path=ppt/tags/tag3.xml><?xml version="1.0" encoding="utf-8"?>
<p:tagLst xmlns:p="http://schemas.openxmlformats.org/presentationml/2006/main">
  <p:tag name="ISLIDE.ADDREMOVEWATERMARK" val="RJ5eP6hyYJ"/>
</p:tagLst>
</file>

<file path=ppt/tags/tag4.xml><?xml version="1.0" encoding="utf-8"?>
<p:tagLst xmlns:p="http://schemas.openxmlformats.org/presentationml/2006/main">
  <p:tag name="ISLIDE.ADDREMOVEWATERMARK" val="3omyZS9UrY"/>
</p:tagLst>
</file>

<file path=ppt/tags/tag5.xml><?xml version="1.0" encoding="utf-8"?>
<p:tagLst xmlns:p="http://schemas.openxmlformats.org/presentationml/2006/main">
  <p:tag name="ISLIDE.ADDREMOVEWATERMARK" val="RJ5eP6hyYJ"/>
</p:tagLst>
</file>

<file path=ppt/tags/tag6.xml><?xml version="1.0" encoding="utf-8"?>
<p:tagLst xmlns:p="http://schemas.openxmlformats.org/presentationml/2006/main">
  <p:tag name="ISLIDE.ADDREMOVEWATERMARK" val="3omyZS9UrY"/>
</p:tagLst>
</file>

<file path=ppt/tags/tag7.xml><?xml version="1.0" encoding="utf-8"?>
<p:tagLst xmlns:p="http://schemas.openxmlformats.org/presentationml/2006/main">
  <p:tag name="ISLIDE.ADDREMOVEWATERMARK" val="ndDjqKPMGN"/>
</p:tagLst>
</file>

<file path=ppt/tags/tag8.xml><?xml version="1.0" encoding="utf-8"?>
<p:tagLst xmlns:p="http://schemas.openxmlformats.org/presentationml/2006/main">
  <p:tag name="ISLIDE.ADDREMOVEWATERMARK" val="4J2DWMeMGz"/>
</p:tagLst>
</file>

<file path=ppt/tags/tag9.xml><?xml version="1.0" encoding="utf-8"?>
<p:tagLst xmlns:p="http://schemas.openxmlformats.org/presentationml/2006/main">
  <p:tag name="COMMONDATA" val="eyJoZGlkIjoiYzJmYmM0OTc5ZTFiNzBkNzQzODgwOGQyYTI1NDgyMGU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882</Words>
  <Application>WPS 演示</Application>
  <PresentationFormat>全屏显示(16:9)</PresentationFormat>
  <Paragraphs>126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60</vt:i4>
      </vt:variant>
      <vt:variant>
        <vt:lpstr>幻灯片标题</vt:lpstr>
      </vt:variant>
      <vt:variant>
        <vt:i4>14</vt:i4>
      </vt:variant>
    </vt:vector>
  </HeadingPairs>
  <TitlesOfParts>
    <vt:vector size="89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640</cp:revision>
  <dcterms:created xsi:type="dcterms:W3CDTF">2008-03-19T06:41:00Z</dcterms:created>
  <dcterms:modified xsi:type="dcterms:W3CDTF">2023-09-06T12:52:52Z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606F4E2CFB2C427BBD52E1F9F2DE2D44</vt:lpwstr>
  </property>
</Properties>
</file>