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613" r:id="rId3"/>
    <p:sldId id="673" r:id="rId4"/>
    <p:sldId id="700" r:id="rId5"/>
    <p:sldId id="675" r:id="rId6"/>
    <p:sldId id="683" r:id="rId7"/>
    <p:sldId id="684" r:id="rId8"/>
    <p:sldId id="686" r:id="rId9"/>
    <p:sldId id="676" r:id="rId10"/>
    <p:sldId id="677" r:id="rId11"/>
    <p:sldId id="717" r:id="rId12"/>
    <p:sldId id="687" r:id="rId13"/>
    <p:sldId id="688" r:id="rId14"/>
    <p:sldId id="701" r:id="rId15"/>
    <p:sldId id="702" r:id="rId16"/>
    <p:sldId id="689" r:id="rId17"/>
    <p:sldId id="681" r:id="rId18"/>
    <p:sldId id="682" r:id="rId19"/>
  </p:sldIdLst>
  <p:sldSz cx="9144000" cy="5143500"/>
  <p:notesSz cx="6858000" cy="9144000"/>
  <p:custDataLst>
    <p:tags r:id="rId26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新课标第一网" initials="新" lastIdx="8" clrIdx="0"/>
  <p:cmAuthor id="2" name="Administrator" initials="A" lastIdx="3" clrIdx="1"/>
  <p:cmAuthor id="3" name="admin" initials="a" lastIdx="1" clrIdx="2"/>
  <p:cmAuthor id="4" name="优翼" initials="校" lastIdx="1" clrIdx="3"/>
  <p:cmAuthor id="5" name="HQ" initials="H" lastIdx="1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E0E0E0"/>
    <a:srgbClr val="338F87"/>
    <a:srgbClr val="45BDB5"/>
    <a:srgbClr val="0071C8"/>
    <a:srgbClr val="009ACC"/>
    <a:srgbClr val="003648"/>
    <a:srgbClr val="00658A"/>
    <a:srgbClr val="009FDC"/>
    <a:srgbClr val="078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58"/>
        <p:guide pos="3133"/>
      </p:guideLst>
    </p:cSldViewPr>
  </p:slideViewPr>
  <p:gridSpacing cx="76199" cy="761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6" Type="http://schemas.openxmlformats.org/officeDocument/2006/relationships/tags" Target="tags/tag6.xml"/><Relationship Id="rId25" Type="http://schemas.openxmlformats.org/officeDocument/2006/relationships/commentAuthors" Target="commentAuthors.xml"/><Relationship Id="rId24" Type="http://schemas.openxmlformats.org/officeDocument/2006/relationships/tableStyles" Target="tableStyles.xml"/><Relationship Id="rId23" Type="http://schemas.openxmlformats.org/officeDocument/2006/relationships/viewProps" Target="viewProps.xml"/><Relationship Id="rId22" Type="http://schemas.openxmlformats.org/officeDocument/2006/relationships/presProps" Target="presProps.xml"/><Relationship Id="rId21" Type="http://schemas.openxmlformats.org/officeDocument/2006/relationships/handoutMaster" Target="handoutMasters/handoutMaster1.xml"/><Relationship Id="rId20" Type="http://schemas.openxmlformats.org/officeDocument/2006/relationships/notesMaster" Target="notesMasters/notesMaster1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base"/>
            <a:fld id="{D2A48B96-639E-45A3-A0BA-2464DFDB1FAA}" type="datetimeFigureOut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9220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21" name="备注占位符 4"/>
          <p:cNvSpPr>
            <a:spLocks noGrp="1"/>
          </p:cNvSpPr>
          <p:nvPr>
            <p:ph type="body" sz="quarter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 w="9525">
            <a:noFill/>
          </a:ln>
        </p:spPr>
        <p:txBody>
          <a:bodyPr lIns="91440" tIns="45720" rIns="91440" bIns="45720" anchor="t"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0"/>
            <a:r>
              <a:rPr lang="zh-CN" altLang="en-US"/>
              <a:t>第二级</a:t>
            </a:r>
            <a:endParaRPr lang="zh-CN" altLang="en-US"/>
          </a:p>
          <a:p>
            <a:pPr lvl="2" indent="0"/>
            <a:r>
              <a:rPr lang="zh-CN" altLang="en-US"/>
              <a:t>第三级</a:t>
            </a:r>
            <a:endParaRPr lang="zh-CN" altLang="en-US"/>
          </a:p>
          <a:p>
            <a:pPr lvl="3" indent="0"/>
            <a:r>
              <a:rPr lang="zh-CN" altLang="en-US"/>
              <a:t>第四级</a:t>
            </a:r>
            <a:endParaRPr lang="zh-CN" altLang="en-US"/>
          </a:p>
          <a:p>
            <a:pPr lvl="4" indent="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base"/>
            <a:fld id="{A6837353-30EB-4A48-80EB-173D804AEFBD}" type="slidenum">
              <a:rPr lang="zh-CN" altLang="en-US" strike="noStrike" noProof="1" smtClean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2113"/>
            <a:ext cx="6858000" cy="1791427"/>
          </a:xfrm>
        </p:spPr>
        <p:txBody>
          <a:bodyPr anchor="b"/>
          <a:lstStyle>
            <a:lvl1pPr algn="ctr"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2626"/>
            <a:ext cx="6858000" cy="1242325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0"/>
            </a:lvl3pPr>
            <a:lvl4pPr marL="771525" indent="0" algn="ctr">
              <a:buNone/>
              <a:defRPr sz="900"/>
            </a:lvl4pPr>
            <a:lvl5pPr marL="1029335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685" indent="0" algn="ctr">
              <a:buNone/>
              <a:defRPr sz="900"/>
            </a:lvl7pPr>
            <a:lvl8pPr marL="1800860" indent="0" algn="ctr">
              <a:buNone/>
              <a:defRPr sz="900"/>
            </a:lvl8pPr>
            <a:lvl9pPr marL="2058035" indent="0" algn="ctr">
              <a:buNone/>
              <a:defRPr sz="900"/>
            </a:lvl9pPr>
          </a:lstStyle>
          <a:p>
            <a:pPr fontAlgn="base"/>
            <a:r>
              <a:rPr lang="zh-CN" altLang="en-US" sz="1350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0"/>
            <a:ext cx="8229600" cy="3397250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062"/>
            <a:ext cx="2057400" cy="4390425"/>
          </a:xfrm>
        </p:spPr>
        <p:txBody>
          <a:bodyPr vert="eaVert"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062"/>
            <a:ext cx="6052930" cy="4390425"/>
          </a:xfrm>
        </p:spPr>
        <p:txBody>
          <a:bodyPr vert="eaVert"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3972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824"/>
            <a:ext cx="7886700" cy="2140421"/>
          </a:xfrm>
        </p:spPr>
        <p:txBody>
          <a:bodyPr anchor="b"/>
          <a:lstStyle>
            <a:lvl1pPr>
              <a:defRPr sz="3375"/>
            </a:lvl1pPr>
          </a:lstStyle>
          <a:p>
            <a:pPr fontAlgn="base"/>
            <a:r>
              <a:rPr lang="zh-CN" altLang="en-US" sz="375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3494"/>
            <a:ext cx="7886700" cy="112559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93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68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86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803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200637"/>
            <a:ext cx="4032504" cy="3395850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955"/>
            <a:ext cx="7886700" cy="994576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384"/>
            <a:ext cx="3868340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79569"/>
            <a:ext cx="3868340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384"/>
            <a:ext cx="3887391" cy="61818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0" b="1"/>
            </a:lvl3pPr>
            <a:lvl4pPr marL="771525" indent="0">
              <a:buNone/>
              <a:defRPr sz="900" b="1"/>
            </a:lvl4pPr>
            <a:lvl5pPr marL="1029335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685" indent="0">
              <a:buNone/>
              <a:defRPr sz="900" b="1"/>
            </a:lvl7pPr>
            <a:lvl8pPr marL="1800860" indent="0">
              <a:buNone/>
              <a:defRPr sz="900" b="1"/>
            </a:lvl8pPr>
            <a:lvl9pPr marL="2058035" indent="0">
              <a:buNone/>
              <a:defRPr sz="900" b="1"/>
            </a:lvl9pPr>
          </a:lstStyle>
          <a:p>
            <a:pPr lvl="0" fontAlgn="base"/>
            <a:r>
              <a:rPr lang="zh-CN" altLang="en-US" sz="135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79569"/>
            <a:ext cx="3887391" cy="2764563"/>
          </a:xfrm>
        </p:spPr>
        <p:txBody>
          <a:bodyPr/>
          <a:lstStyle/>
          <a:p>
            <a:pPr lvl="0" fontAlgn="base"/>
            <a:r>
              <a:rPr lang="zh-CN" altLang="en-US" sz="267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233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67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67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fontAlgn="base"/>
            <a:r>
              <a:rPr lang="zh-CN" altLang="en-US" sz="367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750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5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5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039"/>
            <a:ext cx="2949178" cy="1200637"/>
          </a:xfrm>
        </p:spPr>
        <p:txBody>
          <a:bodyPr anchor="b"/>
          <a:lstStyle>
            <a:lvl1pPr>
              <a:defRPr sz="18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870"/>
            <a:ext cx="4629150" cy="3656703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9335" indent="0">
              <a:buNone/>
              <a:defRPr sz="1125"/>
            </a:lvl5pPr>
            <a:lvl6pPr marL="1285875" indent="0">
              <a:buNone/>
              <a:defRPr sz="1125"/>
            </a:lvl6pPr>
            <a:lvl7pPr marL="1543685" indent="0">
              <a:buNone/>
              <a:defRPr sz="1125"/>
            </a:lvl7pPr>
            <a:lvl8pPr marL="1800860" indent="0">
              <a:buNone/>
              <a:defRPr sz="1125"/>
            </a:lvl8pPr>
            <a:lvl9pPr marL="2058035" indent="0">
              <a:buNone/>
              <a:defRPr sz="1125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3676"/>
            <a:ext cx="2949178" cy="285985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5"/>
            </a:lvl2pPr>
            <a:lvl3pPr marL="514350" indent="0">
              <a:buNone/>
              <a:defRPr sz="675"/>
            </a:lvl3pPr>
            <a:lvl4pPr marL="771525" indent="0">
              <a:buNone/>
              <a:defRPr sz="560"/>
            </a:lvl4pPr>
            <a:lvl5pPr marL="1029335" indent="0">
              <a:buNone/>
              <a:defRPr sz="560"/>
            </a:lvl5pPr>
            <a:lvl6pPr marL="1285875" indent="0">
              <a:buNone/>
              <a:defRPr sz="560"/>
            </a:lvl6pPr>
            <a:lvl7pPr marL="1543685" indent="0">
              <a:buNone/>
              <a:defRPr sz="560"/>
            </a:lvl7pPr>
            <a:lvl8pPr marL="1800860" indent="0">
              <a:buNone/>
              <a:defRPr sz="560"/>
            </a:lvl8pPr>
            <a:lvl9pPr marL="2058035" indent="0">
              <a:buNone/>
              <a:defRPr sz="56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686300"/>
            <a:ext cx="2133600" cy="358775"/>
          </a:xfrm>
        </p:spPr>
        <p:txBody>
          <a:bodyPr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58775"/>
          </a:xfrm>
        </p:spPr>
        <p:txBody>
          <a:bodyPr/>
          <a:p>
            <a:pPr lvl="0" fontAlgn="base"/>
            <a:endParaRPr lang="zh-CN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2133600" cy="358775"/>
          </a:xfrm>
        </p:spPr>
        <p:txBody>
          <a:bodyPr/>
          <a:p>
            <a:pPr lvl="0" fontAlgn="base"/>
            <a:fld id="{9A0DB2DC-4C9A-4742-B13C-FB6460FD3503}" type="slidenum">
              <a:rPr lang="zh-CN" sz="1170" strike="noStrike" noProof="1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strike="noStrike" noProof="1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0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1.jpeg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9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9" name="文本框 1"/>
          <p:cNvSpPr txBox="1"/>
          <p:nvPr userDrawn="1"/>
        </p:nvSpPr>
        <p:spPr>
          <a:xfrm rot="1800000" flipH="1">
            <a:off x="-7913687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0" name="文本框 1"/>
          <p:cNvSpPr txBox="1"/>
          <p:nvPr userDrawn="1"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1" name="文本框 1"/>
          <p:cNvSpPr txBox="1"/>
          <p:nvPr userDrawn="1"/>
        </p:nvSpPr>
        <p:spPr>
          <a:xfrm rot="1800000" flipH="1">
            <a:off x="217836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2" name="文本框 1"/>
          <p:cNvSpPr txBox="1"/>
          <p:nvPr userDrawn="1"/>
        </p:nvSpPr>
        <p:spPr>
          <a:xfrm rot="1800000" flipH="1">
            <a:off x="16140113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3" name="文本框 1"/>
          <p:cNvSpPr txBox="1"/>
          <p:nvPr userDrawn="1"/>
        </p:nvSpPr>
        <p:spPr>
          <a:xfrm rot="1800000" flipH="1">
            <a:off x="406495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4" name="文本框 1"/>
          <p:cNvSpPr txBox="1"/>
          <p:nvPr userDrawn="1"/>
        </p:nvSpPr>
        <p:spPr>
          <a:xfrm rot="1800000" flipH="1">
            <a:off x="-41978262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5" name="文本框 1"/>
          <p:cNvSpPr txBox="1"/>
          <p:nvPr userDrawn="1"/>
        </p:nvSpPr>
        <p:spPr>
          <a:xfrm rot="1800000" flipH="1">
            <a:off x="-30572075" y="2911475"/>
            <a:ext cx="3494088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6" name="文本框 1"/>
          <p:cNvSpPr txBox="1"/>
          <p:nvPr userDrawn="1"/>
        </p:nvSpPr>
        <p:spPr>
          <a:xfrm rot="1800000" flipH="1">
            <a:off x="-36215637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067" name="文本框 1"/>
          <p:cNvSpPr txBox="1"/>
          <p:nvPr userDrawn="1"/>
        </p:nvSpPr>
        <p:spPr>
          <a:xfrm rot="1800000" flipH="1">
            <a:off x="-11706225" y="2911475"/>
            <a:ext cx="3492500" cy="522288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lvl="0"/>
            <a:r>
              <a:rPr lang="en-US" altLang="zh-CN" sz="280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ransition/>
  <p:hf sldNum="0" hdr="0" ftr="0" dt="0"/>
  <p:txStyles>
    <p:titleStyle>
      <a:lvl1pPr marL="0" lvl="0" indent="0" algn="ctr" defTabSz="6858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spcBef>
          <a:spcPts val="7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spcBef>
          <a:spcPts val="7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685" lvl="4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7220" lvl="5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30120" lvl="6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3020" lvl="7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5920" lvl="8" indent="-171450" algn="l" defTabSz="685800" eaLnBrk="1" fontAlgn="base" latinLnBrk="0" hangingPunct="1">
        <a:spcBef>
          <a:spcPts val="7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3535" lvl="1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685800" lvl="2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29335" lvl="3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371600" lvl="4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15135" lvl="5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8035" lvl="6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401570" lvl="7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744470" lvl="8" indent="0" algn="l" defTabSz="6858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image" Target="../media/image10.png"/><Relationship Id="rId1" Type="http://schemas.openxmlformats.org/officeDocument/2006/relationships/tags" Target="../tags/tag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5.xml"/><Relationship Id="rId1" Type="http://schemas.openxmlformats.org/officeDocument/2006/relationships/image" Target="../media/image12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image" Target="../media/image1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矩形 2" hidden="1"/>
          <p:cNvSpPr/>
          <p:nvPr/>
        </p:nvSpPr>
        <p:spPr>
          <a:xfrm>
            <a:off x="0" y="0"/>
            <a:ext cx="9143365" cy="5162550"/>
          </a:xfrm>
          <a:prstGeom prst="rect">
            <a:avLst/>
          </a:prstGeom>
          <a:solidFill>
            <a:srgbClr val="009A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矩形 32"/>
          <p:cNvSpPr/>
          <p:nvPr/>
        </p:nvSpPr>
        <p:spPr>
          <a:xfrm>
            <a:off x="5561965" y="393065"/>
            <a:ext cx="3581400" cy="4572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4" name="文本框 33"/>
          <p:cNvSpPr txBox="1"/>
          <p:nvPr/>
        </p:nvSpPr>
        <p:spPr>
          <a:xfrm>
            <a:off x="5609590" y="427355"/>
            <a:ext cx="32308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000">
                <a:solidFill>
                  <a:schemeClr val="tx1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义务教育人教版六年级下册</a:t>
            </a:r>
            <a:endParaRPr lang="zh-CN" altLang="en-US" sz="2000">
              <a:solidFill>
                <a:schemeClr val="tx1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3891915" y="2574290"/>
            <a:ext cx="5256000" cy="0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5701030" y="2679065"/>
            <a:ext cx="16611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sz="3600" b="1">
                <a:uFillTx/>
                <a:latin typeface="+mn-ea"/>
                <a:ea typeface="+mn-ea"/>
                <a:sym typeface="+mn-ea"/>
              </a:rPr>
              <a:t>练习四</a:t>
            </a:r>
            <a:endParaRPr lang="zh-CN" sz="3600" b="1">
              <a:solidFill>
                <a:schemeClr val="tx1"/>
              </a:solidFill>
              <a:uFillTx/>
              <a:latin typeface="+mn-ea"/>
              <a:ea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185920" y="1885950"/>
            <a:ext cx="48006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6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第</a:t>
            </a:r>
            <a:r>
              <a:rPr lang="en-US" altLang="zh-CN" sz="36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</a:t>
            </a:r>
            <a:r>
              <a:rPr lang="zh-CN" altLang="en-US" sz="36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单元</a:t>
            </a:r>
            <a:r>
              <a:rPr lang="en-US" altLang="zh-CN" sz="36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 </a:t>
            </a:r>
            <a:r>
              <a:rPr lang="zh-CN" altLang="en-US" sz="3600" b="1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 圆柱与圆锥 </a:t>
            </a:r>
            <a:endParaRPr lang="zh-CN" altLang="en-US" sz="3600" b="1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8" name="文本框 1"/>
          <p:cNvSpPr txBox="1"/>
          <p:nvPr/>
        </p:nvSpPr>
        <p:spPr>
          <a:xfrm>
            <a:off x="87630" y="285750"/>
            <a:ext cx="8919210" cy="10388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10000"/>
              </a:lnSpc>
            </a:pPr>
            <a:r>
              <a:rPr lang="en-US" altLang="zh-CN" sz="2800" b="1" spc="-120" dirty="0">
                <a:solidFill>
                  <a:srgbClr val="000000"/>
                </a:solidFill>
                <a:uFillTx/>
                <a:latin typeface="Times New Roman" panose="02020603050405020304" pitchFamily="18" charset="0"/>
              </a:rPr>
              <a:t>6.</a:t>
            </a:r>
            <a:r>
              <a:rPr lang="zh-CN" altLang="en-US" sz="2800" b="1" spc="-120" dirty="0">
                <a:solidFill>
                  <a:srgbClr val="000000"/>
                </a:solidFill>
                <a:uFillTx/>
                <a:latin typeface="Times New Roman" panose="02020603050405020304" pitchFamily="18" charset="0"/>
              </a:rPr>
              <a:t>一顶帽子，上面是圆柱形，用黑布做；帽檐部分是一个圆环，用红布做。做这顶帽子，哪种颜色的布用得多？</a:t>
            </a:r>
            <a:endParaRPr lang="zh-CN" altLang="en-US" sz="2800" b="1" spc="-120" dirty="0">
              <a:solidFill>
                <a:srgbClr val="000000"/>
              </a:solidFill>
              <a:uFillTx/>
              <a:latin typeface="Times New Roman" panose="02020603050405020304" pitchFamily="18" charset="0"/>
            </a:endParaRPr>
          </a:p>
        </p:txBody>
      </p:sp>
      <p:pic>
        <p:nvPicPr>
          <p:cNvPr id="19459" name="图片 2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553200" y="1123950"/>
            <a:ext cx="2543810" cy="13703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" name="文本框 15"/>
          <p:cNvSpPr txBox="1">
            <a:spLocks noChangeArrowheads="1"/>
          </p:cNvSpPr>
          <p:nvPr/>
        </p:nvSpPr>
        <p:spPr bwMode="auto">
          <a:xfrm>
            <a:off x="533400" y="1581150"/>
            <a:ext cx="8207375" cy="10388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黑布：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L="0" marR="0" lvl="0" indent="0" algn="l" defTabSz="91313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3.14×20×10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3.14×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20÷2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kumimoji="0" lang="en-US" altLang="zh-CN" sz="2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942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cm</a:t>
            </a:r>
            <a:r>
              <a:rPr kumimoji="0" lang="en-US" altLang="zh-CN" sz="2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98805" y="2620010"/>
            <a:ext cx="3966210" cy="10388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defTabSz="91313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红布：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L="0" marR="0" lvl="0" indent="0" algn="l" defTabSz="91313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10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＋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20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＋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10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40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cm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endParaRPr lang="zh-CN" altLang="en-US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33095" y="3638550"/>
            <a:ext cx="8463915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3.14×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40÷2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lang="en-US" altLang="zh-CN" sz="2800" b="1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－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3.14×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20÷2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lang="en-US" altLang="zh-CN" sz="2800" b="1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＝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942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cm</a:t>
            </a:r>
            <a:r>
              <a:rPr lang="en-US" altLang="zh-CN" sz="2800" b="1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endParaRPr lang="zh-CN" altLang="en-US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09600" y="4248150"/>
            <a:ext cx="5732145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800" b="1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答：两种颜色的布用得一样多。</a:t>
            </a:r>
            <a:endParaRPr lang="zh-CN" altLang="en-US" sz="2800" b="1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" grpId="0"/>
      <p:bldP spid="3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49" name="文本框 1"/>
          <p:cNvSpPr txBox="1"/>
          <p:nvPr/>
        </p:nvSpPr>
        <p:spPr>
          <a:xfrm>
            <a:off x="304800" y="286385"/>
            <a:ext cx="8316595" cy="16414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7.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林叔叔用彩纸做了一个圆柱形的灯笼（如图）。上下底面的中间分别留出了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78.5cm</a:t>
            </a:r>
            <a:r>
              <a:rPr lang="en-US" altLang="zh-CN" sz="2800" b="1" baseline="30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的圆孔，他用了多少彩纸？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57200" y="1962150"/>
            <a:ext cx="7021513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侧面：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3.14×20×30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1884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0" y="1733550"/>
            <a:ext cx="2096770" cy="191897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457200" y="2534285"/>
            <a:ext cx="6175375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底面：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3.14×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20÷2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314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57200" y="3106420"/>
            <a:ext cx="6645275" cy="11245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用的彩纸：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algn="l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1884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＋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314×2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－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78.5×2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2355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33400" y="4248150"/>
            <a:ext cx="4572000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答：他用了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2355cm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彩纸。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build="allAtOnce"/>
      <p:bldP spid="2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2" name="组合 1"/>
          <p:cNvGrpSpPr/>
          <p:nvPr/>
        </p:nvGrpSpPr>
        <p:grpSpPr>
          <a:xfrm>
            <a:off x="304800" y="438785"/>
            <a:ext cx="8322310" cy="1312545"/>
            <a:chOff x="480" y="691"/>
            <a:chExt cx="13106" cy="2067"/>
          </a:xfrm>
        </p:grpSpPr>
        <p:sp>
          <p:nvSpPr>
            <p:cNvPr id="29697" name="文本框 1"/>
            <p:cNvSpPr txBox="1"/>
            <p:nvPr/>
          </p:nvSpPr>
          <p:spPr>
            <a:xfrm>
              <a:off x="480" y="691"/>
              <a:ext cx="13106" cy="190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 anchorCtr="0">
              <a:spAutoFit/>
            </a:bodyPr>
            <a:p>
              <a:pPr>
                <a:lnSpc>
                  <a:spcPct val="130000"/>
                </a:lnSpc>
              </a:pPr>
              <a:r>
                <a:rPr lang="en-US" altLang="zh-CN" sz="2800" b="1" dirty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8.</a:t>
              </a:r>
              <a:r>
                <a:rPr lang="zh-CN" altLang="en-US" sz="2800" b="1" dirty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一个圆柱形铁皮水桶（无盖），高</a:t>
              </a:r>
              <a:r>
                <a:rPr lang="en-US" altLang="zh-CN" sz="2800" b="1" dirty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12dm</a:t>
              </a:r>
              <a:r>
                <a:rPr lang="zh-CN" altLang="en-US" sz="2800" b="1" dirty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，底面直径是高的</a:t>
              </a:r>
              <a:r>
                <a:rPr lang="en-US" altLang="zh-CN" sz="2800" b="1" dirty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   </a:t>
              </a:r>
              <a:r>
                <a:rPr lang="zh-CN" altLang="en-US" sz="2800" b="1" dirty="0"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。做这个水桶大约要用多少铁皮？</a:t>
              </a:r>
              <a:endPara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  <p:sp>
          <p:nvSpPr>
            <p:cNvPr id="33" name="文本框 38"/>
            <p:cNvSpPr txBox="1"/>
            <p:nvPr/>
          </p:nvSpPr>
          <p:spPr>
            <a:xfrm>
              <a:off x="2880" y="1530"/>
              <a:ext cx="606" cy="122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2</a:t>
              </a:r>
              <a:endParaRPr lang="en-US" altLang="zh-CN" sz="2800" b="1" u="sng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3</a:t>
              </a:r>
              <a:endPara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endParaRPr>
            </a:p>
          </p:txBody>
        </p:sp>
      </p:grpSp>
      <p:sp>
        <p:nvSpPr>
          <p:cNvPr id="30727" name="文本框 6"/>
          <p:cNvSpPr txBox="1"/>
          <p:nvPr/>
        </p:nvSpPr>
        <p:spPr>
          <a:xfrm>
            <a:off x="881380" y="2326005"/>
            <a:ext cx="614299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侧面积：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3.14×8×12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301.44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dm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0728" name="文本框 7"/>
          <p:cNvSpPr txBox="1"/>
          <p:nvPr/>
        </p:nvSpPr>
        <p:spPr>
          <a:xfrm>
            <a:off x="881380" y="3030855"/>
            <a:ext cx="661797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底面积：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3.14×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8÷2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50.24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dm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0729" name="文本框 8"/>
          <p:cNvSpPr txBox="1"/>
          <p:nvPr/>
        </p:nvSpPr>
        <p:spPr>
          <a:xfrm>
            <a:off x="1320800" y="3657600"/>
            <a:ext cx="6301740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l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301.44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＋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50.24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351.68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</a:rPr>
              <a:t>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352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dm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0730" name="文本框 9"/>
          <p:cNvSpPr txBox="1"/>
          <p:nvPr/>
        </p:nvSpPr>
        <p:spPr>
          <a:xfrm>
            <a:off x="914400" y="4284345"/>
            <a:ext cx="633031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答：做这个水桶大约要用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352dm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铁皮。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881380" y="1617980"/>
            <a:ext cx="4138930" cy="779780"/>
            <a:chOff x="1388" y="2548"/>
            <a:chExt cx="6518" cy="1228"/>
          </a:xfrm>
        </p:grpSpPr>
        <p:grpSp>
          <p:nvGrpSpPr>
            <p:cNvPr id="30722" name="组合 5"/>
            <p:cNvGrpSpPr/>
            <p:nvPr/>
          </p:nvGrpSpPr>
          <p:grpSpPr>
            <a:xfrm rot="0">
              <a:off x="1388" y="2553"/>
              <a:ext cx="6518" cy="1015"/>
              <a:chOff x="1328220" y="707493"/>
              <a:chExt cx="3525204" cy="644519"/>
            </a:xfrm>
          </p:grpSpPr>
          <p:sp>
            <p:nvSpPr>
              <p:cNvPr id="30724" name="文本框 1"/>
              <p:cNvSpPr txBox="1"/>
              <p:nvPr/>
            </p:nvSpPr>
            <p:spPr>
              <a:xfrm>
                <a:off x="2329858" y="744323"/>
                <a:ext cx="2523566" cy="60768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pPr>
                  <a:lnSpc>
                    <a:spcPct val="120000"/>
                  </a:lnSpc>
                </a:pP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12×    </a:t>
                </a:r>
                <a:r>
                  <a:rPr lang="zh-CN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＝</a:t>
                </a:r>
                <a:r>
                  <a:rPr lang="en-US" altLang="zh-CN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8</a:t>
                </a:r>
                <a:r>
                  <a:rPr lang="zh-CN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（</a:t>
                </a:r>
                <a:r>
                  <a:rPr lang="en-US" altLang="zh-CN" sz="2800" b="1" dirty="0" err="1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dm</a:t>
                </a:r>
                <a:r>
                  <a:rPr lang="zh-CN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  <a:cs typeface="Times New Roman" panose="02020603050405020304" pitchFamily="18" charset="0"/>
                  </a:rPr>
                  <a:t>）</a:t>
                </a:r>
                <a:endPara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endParaRPr>
              </a:p>
            </p:txBody>
          </p:sp>
          <p:sp>
            <p:nvSpPr>
              <p:cNvPr id="30726" name="文本框 4"/>
              <p:cNvSpPr txBox="1"/>
              <p:nvPr/>
            </p:nvSpPr>
            <p:spPr>
              <a:xfrm>
                <a:off x="1328220" y="707493"/>
                <a:ext cx="1182738" cy="607689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square" anchor="t" anchorCtr="0">
                <a:spAutoFit/>
              </a:bodyPr>
              <a:p>
                <a:pPr>
                  <a:lnSpc>
                    <a:spcPct val="120000"/>
                  </a:lnSpc>
                </a:pPr>
                <a:r>
                  <a:rPr lang="zh-CN" alt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楷体" panose="02010609060101010101" charset="-122"/>
                  </a:rPr>
                  <a:t>直径：</a:t>
                </a:r>
                <a:endParaRPr lang="zh-CN" altLang="en-US" sz="28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</a:endParaRPr>
              </a:p>
            </p:txBody>
          </p:sp>
        </p:grpSp>
        <p:sp>
          <p:nvSpPr>
            <p:cNvPr id="7" name="文本框 38"/>
            <p:cNvSpPr txBox="1"/>
            <p:nvPr/>
          </p:nvSpPr>
          <p:spPr>
            <a:xfrm>
              <a:off x="4452" y="2548"/>
              <a:ext cx="595" cy="1228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 anchor="t">
              <a:spAutoFit/>
            </a:bodyPr>
            <a:p>
              <a:pPr>
                <a:lnSpc>
                  <a:spcPct val="80000"/>
                </a:lnSpc>
              </a:pPr>
              <a:r>
                <a:rPr lang="en-US" altLang="zh-CN" sz="2800" b="1" u="sng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2</a:t>
              </a:r>
              <a:endParaRPr lang="en-US" altLang="zh-CN" sz="2800" b="1" u="sng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  <a:p>
              <a:pPr>
                <a:lnSpc>
                  <a:spcPct val="80000"/>
                </a:lnSpc>
              </a:pPr>
              <a:r>
                <a:rPr lang="en-US" altLang="zh-CN" sz="2800" b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charset="-122"/>
                  <a:cs typeface="Times New Roman" panose="02020603050405020304" pitchFamily="18" charset="0"/>
                </a:rPr>
                <a:t>3</a:t>
              </a:r>
              <a:endParaRPr lang="en-US" altLang="zh-CN" sz="2800" b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7" grpId="0"/>
      <p:bldP spid="30728" grpId="0"/>
      <p:bldP spid="30729" grpId="0"/>
      <p:bldP spid="3073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文本框 3"/>
          <p:cNvSpPr txBox="1">
            <a:spLocks noChangeArrowheads="1"/>
          </p:cNvSpPr>
          <p:nvPr/>
        </p:nvSpPr>
        <p:spPr bwMode="auto">
          <a:xfrm>
            <a:off x="304800" y="361950"/>
            <a:ext cx="6764020" cy="16414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9.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）要将街心花园的路灯柱</a:t>
            </a:r>
            <a:r>
              <a:rPr lang="zh-CN" altLang="en-US" sz="28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刷</a:t>
            </a:r>
            <a:r>
              <a:rPr lang="zh-CN" altLang="en-US" sz="2800" b="1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上白色的油漆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（如图，圆柱的上、下底面不刷漆），要刷多少平方米？（得数保留一位小数。）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4579" name="图片 4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7086600" y="361950"/>
            <a:ext cx="1710690" cy="418274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文本框 2"/>
          <p:cNvSpPr txBox="1"/>
          <p:nvPr>
            <p:custDataLst>
              <p:tags r:id="rId2"/>
            </p:custDataLst>
          </p:nvPr>
        </p:nvSpPr>
        <p:spPr>
          <a:xfrm>
            <a:off x="273050" y="1885950"/>
            <a:ext cx="7271385" cy="60769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R="0" defTabSz="91440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圆柱侧面：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3.14×12×55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2072.4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cm</a:t>
            </a:r>
            <a:r>
              <a:rPr kumimoji="0" lang="en-US" altLang="zh-CN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273050" y="3275965"/>
            <a:ext cx="6942455" cy="11245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R="0" defTabSz="91440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总油漆：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2072.4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＋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942.96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3015.36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cm</a:t>
            </a:r>
            <a:r>
              <a:rPr lang="en-US" altLang="zh-CN" sz="2800" b="1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R="0" defTabSz="914400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                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0.301536</a:t>
            </a:r>
            <a:r>
              <a:rPr lang="zh-CN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800" b="1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lang="en-US" altLang="zh-CN" sz="2800" b="1" noProof="0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≈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0.3</a:t>
            </a:r>
            <a:r>
              <a:rPr lang="zh-CN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800" b="1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endParaRPr lang="zh-CN" altLang="en-US" sz="2800" b="1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04800" y="2419350"/>
            <a:ext cx="7177405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长方体：（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12×12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＋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12×16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＋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12×16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×2 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algn="l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                 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－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3.14×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12÷2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r>
              <a:rPr lang="en-US" altLang="zh-CN" sz="2800" b="1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942.96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cm</a:t>
            </a:r>
            <a:r>
              <a:rPr lang="en-US" altLang="zh-CN" sz="2800" b="1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endParaRPr lang="zh-CN" altLang="en-US" sz="2800" b="1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04800" y="4400550"/>
            <a:ext cx="3026410" cy="60769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 fontAlgn="auto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defRPr/>
            </a:pP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答：要刷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0.3m</a:t>
            </a:r>
            <a:r>
              <a:rPr lang="en-US" altLang="zh-CN" sz="2800" b="1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。</a:t>
            </a:r>
            <a:endParaRPr lang="zh-CN" altLang="en-US" sz="2800" b="1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80" name="文本框 5"/>
          <p:cNvSpPr txBox="1"/>
          <p:nvPr/>
        </p:nvSpPr>
        <p:spPr>
          <a:xfrm>
            <a:off x="173990" y="294640"/>
            <a:ext cx="5967413" cy="16414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defTabSz="913130" eaLnBrk="1" hangingPunct="1">
              <a:lnSpc>
                <a:spcPct val="120000"/>
              </a:lnSpc>
            </a:pP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）有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个这样的路灯柱，如果刷油漆的人工费为每平方米</a:t>
            </a: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元，一共需要人工费多少元？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4579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90945" y="341948"/>
            <a:ext cx="1739900" cy="42513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1142683" y="2190433"/>
            <a:ext cx="4194810" cy="60769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0.3×30×15 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 135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（元）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837883" y="2876550"/>
            <a:ext cx="4648835" cy="60769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答：一共需要人工费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135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元。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3" name="文本框 1"/>
          <p:cNvSpPr txBox="1"/>
          <p:nvPr/>
        </p:nvSpPr>
        <p:spPr>
          <a:xfrm>
            <a:off x="381000" y="667385"/>
            <a:ext cx="839343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10.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一个圆柱的侧面积是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188.4dm</a:t>
            </a:r>
            <a:r>
              <a:rPr lang="en-US" altLang="zh-CN" sz="2800" b="1" baseline="30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，底面半径是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2dm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。它的高是多少？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287463" y="1989138"/>
            <a:ext cx="566991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188.4÷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2×3.14×2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＝15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 err="1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dm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523683" y="2794318"/>
            <a:ext cx="361378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答：它的高是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15dm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文本框 1"/>
          <p:cNvSpPr txBox="1">
            <a:spLocks noChangeArrowheads="1"/>
          </p:cNvSpPr>
          <p:nvPr/>
        </p:nvSpPr>
        <p:spPr bwMode="auto">
          <a:xfrm>
            <a:off x="234950" y="417195"/>
            <a:ext cx="8501380" cy="16414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11.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一根圆柱形木料的底面半径是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0.5m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，长是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2m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。如图所示，将它截成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段，这些木料的表面积之和比原木料的表面积增加了多少平方米？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8676" name="图片 3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144905" y="2172970"/>
            <a:ext cx="6681470" cy="5270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" name="椭圆 10"/>
          <p:cNvSpPr/>
          <p:nvPr/>
        </p:nvSpPr>
        <p:spPr>
          <a:xfrm>
            <a:off x="1748155" y="2063750"/>
            <a:ext cx="462915" cy="8223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929890" y="2080260"/>
            <a:ext cx="492125" cy="8223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" name="椭圆 2"/>
          <p:cNvSpPr/>
          <p:nvPr/>
        </p:nvSpPr>
        <p:spPr>
          <a:xfrm>
            <a:off x="3625215" y="2063750"/>
            <a:ext cx="524510" cy="8223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>
            <a:off x="4799965" y="2080260"/>
            <a:ext cx="476250" cy="8223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椭圆 4"/>
          <p:cNvSpPr/>
          <p:nvPr/>
        </p:nvSpPr>
        <p:spPr>
          <a:xfrm>
            <a:off x="5405120" y="2080260"/>
            <a:ext cx="510540" cy="8223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6" name="椭圆 5"/>
          <p:cNvSpPr/>
          <p:nvPr/>
        </p:nvSpPr>
        <p:spPr>
          <a:xfrm>
            <a:off x="6653530" y="2080260"/>
            <a:ext cx="483870" cy="822325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1748155" y="3105150"/>
            <a:ext cx="4364355" cy="60769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3.14×0.5</a:t>
            </a:r>
            <a:r>
              <a:rPr kumimoji="0" lang="en-US" altLang="zh-CN" sz="2800" b="1" i="0" u="none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×6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4.71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800" b="1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6337300" y="1514475"/>
            <a:ext cx="16884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solidFill>
                  <a:srgbClr val="0787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增加</a:t>
            </a:r>
            <a:r>
              <a:rPr lang="en-US" altLang="zh-CN" sz="2400" b="1">
                <a:solidFill>
                  <a:srgbClr val="0787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6</a:t>
            </a:r>
            <a:r>
              <a:rPr lang="zh-CN" altLang="en-US" sz="2400" b="1">
                <a:solidFill>
                  <a:srgbClr val="0787FF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个面</a:t>
            </a:r>
            <a:endParaRPr lang="zh-CN" altLang="en-US" sz="2400" b="1">
              <a:solidFill>
                <a:srgbClr val="0787FF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815340" y="3712845"/>
            <a:ext cx="7340600" cy="112458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</a:t>
            </a: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这些木料的表面积之和比原木料的表面积</a:t>
            </a:r>
            <a:endParaRPr lang="zh-CN" altLang="en-US" sz="2800" b="1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增加了</a:t>
            </a:r>
            <a:r>
              <a:rPr lang="en-US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4.71</a:t>
            </a:r>
            <a:r>
              <a:rPr lang="en-US" altLang="zh-CN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800" b="1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nimBg="1"/>
      <p:bldP spid="2" grpId="0" bldLvl="0" animBg="1"/>
      <p:bldP spid="3" grpId="0" bldLvl="0" animBg="1"/>
      <p:bldP spid="4" grpId="0" bldLvl="0" animBg="1"/>
      <p:bldP spid="5" grpId="0" bldLvl="0" animBg="1"/>
      <p:bldP spid="6" grpId="0" bldLvl="0" animBg="1"/>
      <p:bldP spid="7" grpId="0"/>
      <p:bldP spid="18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9698" name="文本框 1"/>
          <p:cNvSpPr txBox="1">
            <a:spLocks noChangeArrowheads="1"/>
          </p:cNvSpPr>
          <p:nvPr/>
        </p:nvSpPr>
        <p:spPr bwMode="auto">
          <a:xfrm>
            <a:off x="220663" y="630873"/>
            <a:ext cx="8475663" cy="112458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12.</a:t>
            </a: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  <a:sym typeface="+mn-ea"/>
              </a:rPr>
              <a:t>*</a:t>
            </a:r>
            <a:r>
              <a:rPr kumimoji="0" lang="zh-CN" alt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一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个圆柱的侧面展开图是一个正方形，求这个圆柱的底面直径与高的比。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29699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1962150"/>
            <a:ext cx="4627880" cy="200850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5734050" y="2359025"/>
            <a:ext cx="111061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defTabSz="913130" eaLnBrk="1" hangingPunct="1"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π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d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＝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h</a:t>
            </a:r>
            <a:endParaRPr lang="en-US" altLang="zh-CN" sz="2800" b="1" i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665788" y="3048000"/>
            <a:ext cx="2181225" cy="60769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p>
            <a:pPr algn="l" defTabSz="913130" eaLnBrk="1" hangingPunct="1">
              <a:lnSpc>
                <a:spcPct val="120000"/>
              </a:lnSpc>
            </a:pP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d</a:t>
            </a:r>
            <a:r>
              <a:rPr lang="en-US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∶</a:t>
            </a:r>
            <a:r>
              <a:rPr lang="en-US" altLang="zh-CN" sz="2800" b="1" i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h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＝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r>
              <a:rPr lang="en-US" altLang="zh-CN" sz="2800" b="1" dirty="0">
                <a:solidFill>
                  <a:srgbClr val="FF0000"/>
                </a:solidFill>
                <a:latin typeface="楷体" panose="02010609060101010101" charset="-122"/>
                <a:ea typeface="楷体" panose="02010609060101010101" charset="-122"/>
              </a:rPr>
              <a:t>∶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π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6626" name="图片 1"/>
          <p:cNvPicPr>
            <a:picLocks noChangeAspect="1"/>
          </p:cNvPicPr>
          <p:nvPr/>
        </p:nvPicPr>
        <p:blipFill>
          <a:blip r:embed="rId1"/>
          <a:srcRect l="5686" t="10221"/>
          <a:stretch>
            <a:fillRect/>
          </a:stretch>
        </p:blipFill>
        <p:spPr>
          <a:xfrm>
            <a:off x="533400" y="1885950"/>
            <a:ext cx="2533650" cy="133858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文本框 11"/>
          <p:cNvSpPr txBox="1"/>
          <p:nvPr/>
        </p:nvSpPr>
        <p:spPr>
          <a:xfrm>
            <a:off x="3124200" y="1245235"/>
            <a:ext cx="5110480" cy="319214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R="0" defTabSz="914400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侧面积：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R="0" defTabSz="914400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3.14×40×3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376.8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cm</a:t>
            </a:r>
            <a:r>
              <a:rPr kumimoji="0" lang="en-US" altLang="zh-CN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R="0" defTabSz="914400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底面积：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R="0" defTabSz="914400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3.14×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40÷2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kumimoji="0" lang="en-US" altLang="zh-CN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1256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cm</a:t>
            </a:r>
            <a:r>
              <a:rPr kumimoji="0" lang="en-US" altLang="zh-CN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R="0" defTabSz="914400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表面积：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R="0" defTabSz="914400">
              <a:lnSpc>
                <a:spcPct val="120000"/>
              </a:lnSpc>
              <a:buClrTx/>
              <a:buSzTx/>
              <a:buFontTx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376.8＋1256×2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2888.8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cm</a:t>
            </a:r>
            <a:r>
              <a:rPr kumimoji="0" lang="en-US" altLang="zh-CN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5"/>
          <p:cNvSpPr txBox="1">
            <a:spLocks noChangeArrowheads="1"/>
          </p:cNvSpPr>
          <p:nvPr/>
        </p:nvSpPr>
        <p:spPr bwMode="auto">
          <a:xfrm>
            <a:off x="290513" y="642938"/>
            <a:ext cx="6623685" cy="52197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求下面各圆柱的表面积。（单位：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）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rcRect l="48358" t="100000" r="34307" b="-7534"/>
          <a:stretch>
            <a:fillRect/>
          </a:stretch>
        </p:blipFill>
        <p:spPr>
          <a:xfrm>
            <a:off x="4267200" y="8164830"/>
            <a:ext cx="1447800" cy="19748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280" h="311">
                <a:moveTo>
                  <a:pt x="2280" y="0"/>
                </a:moveTo>
                <a:lnTo>
                  <a:pt x="2280" y="311"/>
                </a:lnTo>
                <a:lnTo>
                  <a:pt x="0" y="311"/>
                </a:lnTo>
                <a:lnTo>
                  <a:pt x="0" y="0"/>
                </a:lnTo>
                <a:lnTo>
                  <a:pt x="2280" y="0"/>
                </a:lnTo>
                <a:close/>
              </a:path>
            </a:pathLst>
          </a:cu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2916555" y="961073"/>
            <a:ext cx="5513388" cy="1124585"/>
          </a:xfrm>
          <a:prstGeom prst="rect">
            <a:avLst/>
          </a:prstGeom>
        </p:spPr>
        <p:txBody>
          <a:bodyPr>
            <a:spAutoFit/>
          </a:bodyPr>
          <a:p>
            <a:pPr marL="0" marR="0" lvl="0" algn="l" defTabSz="914400" rtl="0" fontAlgn="base" latinLnBrk="0">
              <a:lnSpc>
                <a:spcPct val="120000"/>
              </a:lnSpc>
              <a:buClrTx/>
              <a:buSzTx/>
              <a:buFontTx/>
              <a:buNone/>
            </a:pPr>
            <a:r>
              <a:rPr kumimoji="0" lang="zh-CN" altLang="en-US" sz="2800" b="1" i="0" u="none" strike="noStrike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侧面积：</a:t>
            </a:r>
            <a:endParaRPr kumimoji="0" lang="zh-CN" altLang="en-US" sz="2800" b="1" i="0" u="none" strike="noStrike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L="0" marR="0" lvl="0" algn="l" defTabSz="914400" rtl="0" fontAlgn="base" latinLnBrk="0">
              <a:lnSpc>
                <a:spcPct val="120000"/>
              </a:lnSpc>
              <a:buClrTx/>
              <a:buSzTx/>
              <a:buFontTx/>
              <a:buNone/>
            </a:pPr>
            <a:r>
              <a:rPr kumimoji="0" lang="zh-CN" altLang="en-US" sz="2800" b="1" i="0" u="none" strike="noStrike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3.14×4×8＝100.48（cm</a:t>
            </a:r>
            <a:r>
              <a:rPr kumimoji="0" lang="zh-CN" altLang="en-US" sz="2800" b="1" i="0" u="none" strike="noStrike" kern="1200" cap="none" spc="0" normalizeH="0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i="0" u="none" strike="noStrike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kumimoji="0" lang="zh-CN" altLang="en-US" sz="2800" b="1" i="0" u="none" strike="noStrike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935605" y="3427730"/>
            <a:ext cx="5277485" cy="1124585"/>
          </a:xfrm>
          <a:prstGeom prst="rect">
            <a:avLst/>
          </a:prstGeom>
          <a:noFill/>
        </p:spPr>
        <p:txBody>
          <a:bodyPr wrap="square">
            <a:spAutoFit/>
          </a:bodyPr>
          <a:p>
            <a:pPr marR="0" defTabSz="914400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表面积：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R="0" defTabSz="914400">
              <a:lnSpc>
                <a:spcPct val="120000"/>
              </a:lnSpc>
              <a:buClrTx/>
              <a:buSzTx/>
              <a:buFontTx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100.48＋12.56×2＝125.6（cm</a:t>
            </a:r>
            <a:r>
              <a:rPr kumimoji="0" lang="zh-CN" altLang="en-US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916555" y="2239010"/>
            <a:ext cx="4988560" cy="1124585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底面积：</a:t>
            </a:r>
            <a:endParaRPr lang="zh-CN" altLang="en-US" sz="2800" b="1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3.14×（4÷2）2＝12.56（cm</a:t>
            </a:r>
            <a:r>
              <a:rPr lang="zh-CN" altLang="en-US" sz="2800" b="1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lang="zh-CN" altLang="en-US" sz="2800" b="1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rcRect l="48358" t="20349" r="36993"/>
          <a:stretch>
            <a:fillRect/>
          </a:stretch>
        </p:blipFill>
        <p:spPr>
          <a:xfrm>
            <a:off x="838200" y="1275715"/>
            <a:ext cx="1638300" cy="2795905"/>
          </a:xfrm>
          <a:custGeom>
            <a:avLst/>
            <a:gdLst/>
            <a:ahLst/>
            <a:cxnLst>
              <a:cxn ang="3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2280" h="3288">
                <a:moveTo>
                  <a:pt x="0" y="0"/>
                </a:moveTo>
                <a:lnTo>
                  <a:pt x="2280" y="0"/>
                </a:lnTo>
                <a:lnTo>
                  <a:pt x="2280" y="3288"/>
                </a:lnTo>
                <a:lnTo>
                  <a:pt x="0" y="3288"/>
                </a:lnTo>
                <a:lnTo>
                  <a:pt x="0" y="0"/>
                </a:lnTo>
                <a:close/>
              </a:path>
            </a:pathLst>
          </a:cu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char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1746" name="图片 1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05790" y="1200150"/>
            <a:ext cx="2173605" cy="213868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2942273" y="816610"/>
            <a:ext cx="5651500" cy="3192145"/>
          </a:xfrm>
          <a:prstGeom prst="rect">
            <a:avLst/>
          </a:prstGeom>
          <a:noFill/>
        </p:spPr>
        <p:txBody>
          <a:bodyPr wrap="none">
            <a:spAutoFit/>
          </a:bodyPr>
          <a:p>
            <a:pPr marR="0" defTabSz="914400">
              <a:lnSpc>
                <a:spcPct val="120000"/>
              </a:lnSpc>
              <a:buClrTx/>
              <a:buSzTx/>
              <a:buFontTx/>
              <a:buNone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侧面积：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R="0" defTabSz="914400">
              <a:lnSpc>
                <a:spcPct val="120000"/>
              </a:lnSpc>
              <a:buClrTx/>
              <a:buSzTx/>
              <a:buFontTx/>
              <a:buNone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3.14×18×15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847.8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cm</a:t>
            </a:r>
            <a:r>
              <a:rPr kumimoji="0" lang="en-US" altLang="zh-CN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R="0" defTabSz="914400">
              <a:lnSpc>
                <a:spcPct val="120000"/>
              </a:lnSpc>
              <a:buClrTx/>
              <a:buSzTx/>
              <a:buFontTx/>
              <a:buNone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底面积：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R="0" defTabSz="914400">
              <a:lnSpc>
                <a:spcPct val="120000"/>
              </a:lnSpc>
              <a:buClrTx/>
              <a:buSzTx/>
              <a:buFontTx/>
              <a:buNone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3.14×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18÷2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r>
              <a:rPr kumimoji="0" lang="en-US" altLang="zh-CN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254.34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cm</a:t>
            </a:r>
            <a:r>
              <a:rPr kumimoji="0" lang="en-US" altLang="zh-CN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R="0" defTabSz="914400">
              <a:lnSpc>
                <a:spcPct val="120000"/>
              </a:lnSpc>
              <a:buClrTx/>
              <a:buSzTx/>
              <a:buFontTx/>
              <a:buNone/>
              <a:defRPr/>
            </a:pP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表面积：</a:t>
            </a:r>
            <a:endParaRPr kumimoji="0" lang="en-US" altLang="zh-CN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  <a:p>
            <a:pPr marR="0" defTabSz="914400">
              <a:lnSpc>
                <a:spcPct val="120000"/>
              </a:lnSpc>
              <a:buClrTx/>
              <a:buSzTx/>
              <a:buFontTx/>
              <a:buNone/>
              <a:defRPr/>
            </a:pP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847.8＋254.34×2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1356.48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cm</a:t>
            </a:r>
            <a:r>
              <a:rPr kumimoji="0" lang="en-US" altLang="zh-CN" sz="2800" b="1" kern="1200" cap="none" spc="0" normalizeH="0" baseline="3000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kern="1200" cap="none" spc="0" normalizeH="0" baseline="0" noProof="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kumimoji="0" lang="zh-CN" altLang="en-US" sz="2800" b="1" kern="1200" cap="none" spc="0" normalizeH="0" baseline="0" noProof="0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文本框 1"/>
          <p:cNvSpPr txBox="1"/>
          <p:nvPr/>
        </p:nvSpPr>
        <p:spPr>
          <a:xfrm>
            <a:off x="675640" y="438150"/>
            <a:ext cx="779272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一台压路机的前轮是圆柱形，轮宽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2m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，直径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1.2m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。前轮转动一周，压路的面积是多少平方米？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5362" name="图片 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705600" y="1684655"/>
            <a:ext cx="1827213" cy="1603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文本框 3"/>
          <p:cNvSpPr txBox="1"/>
          <p:nvPr/>
        </p:nvSpPr>
        <p:spPr>
          <a:xfrm>
            <a:off x="1457008" y="1962150"/>
            <a:ext cx="442658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3.14×1.2×2＝7.536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371283" y="2647633"/>
            <a:ext cx="461200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 algn="l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答：压路的面积是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7.536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5" name="文本框 1"/>
          <p:cNvSpPr txBox="1"/>
          <p:nvPr/>
        </p:nvSpPr>
        <p:spPr>
          <a:xfrm>
            <a:off x="457200" y="895350"/>
            <a:ext cx="8176260" cy="11245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在一个底面直径是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1.5m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、高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2.5m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的圆柱形广告柱子侧面张贴海报，能张贴海报的最大面积是多少？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905000" y="2342833"/>
            <a:ext cx="4851400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3.14×1.5×2.5＝11.775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90600" y="2952750"/>
            <a:ext cx="6550660" cy="60769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l"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能张贴海报的最大面积是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11.775m</a:t>
            </a:r>
            <a:r>
              <a:rPr lang="en-US" altLang="zh-CN" sz="2800" b="1" baseline="30000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文本框 1"/>
          <p:cNvSpPr txBox="1"/>
          <p:nvPr/>
        </p:nvSpPr>
        <p:spPr>
          <a:xfrm>
            <a:off x="457200" y="285750"/>
            <a:ext cx="8246110" cy="164147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某种饮料罐的形状为圆柱形，底面直径为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6cm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，高为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12cm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，将</a:t>
            </a:r>
            <a:r>
              <a:rPr lang="en-US" altLang="zh-CN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24</a:t>
            </a:r>
            <a:r>
              <a:rPr lang="zh-CN" altLang="en-US" sz="2800" b="1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罐这种饮料按如图所示的方式放入箱内，这个箱子的长、宽、高至少是多少厘米？</a:t>
            </a:r>
            <a:endParaRPr lang="zh-CN" altLang="en-US" sz="2800" b="1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8434" name="图片 2"/>
          <p:cNvPicPr>
            <a:picLocks noChangeAspect="1"/>
          </p:cNvPicPr>
          <p:nvPr/>
        </p:nvPicPr>
        <p:blipFill>
          <a:blip r:embed="rId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5434" r="2185" b="1709"/>
          <a:stretch>
            <a:fillRect/>
          </a:stretch>
        </p:blipFill>
        <p:spPr>
          <a:xfrm>
            <a:off x="6112510" y="1809750"/>
            <a:ext cx="2590800" cy="17526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457" name="文本框 1"/>
          <p:cNvSpPr txBox="1"/>
          <p:nvPr/>
        </p:nvSpPr>
        <p:spPr>
          <a:xfrm>
            <a:off x="2057400" y="1900873"/>
            <a:ext cx="349313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长：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6×6＝36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9458" name="文本框 2"/>
          <p:cNvSpPr txBox="1"/>
          <p:nvPr/>
        </p:nvSpPr>
        <p:spPr>
          <a:xfrm>
            <a:off x="2057400" y="2497138"/>
            <a:ext cx="349313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宽：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6×4＝24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9459" name="文本框 3"/>
          <p:cNvSpPr txBox="1"/>
          <p:nvPr/>
        </p:nvSpPr>
        <p:spPr>
          <a:xfrm>
            <a:off x="2057400" y="3104833"/>
            <a:ext cx="180657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高：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12cm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9460" name="文本框 4"/>
          <p:cNvSpPr txBox="1"/>
          <p:nvPr/>
        </p:nvSpPr>
        <p:spPr>
          <a:xfrm>
            <a:off x="1295400" y="3675380"/>
            <a:ext cx="5159375" cy="112458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答：这个箱子的长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至少是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36cm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，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宽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至少是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24cm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，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高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至少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是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12cm</a:t>
            </a: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。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7" grpId="0"/>
      <p:bldP spid="19458" grpId="0"/>
      <p:bldP spid="19459" grpId="0"/>
      <p:bldP spid="1946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 rot="1800000" flipH="1">
            <a:off x="10679748" y="260921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17410" name="文本框 17"/>
          <p:cNvSpPr txBox="1"/>
          <p:nvPr/>
        </p:nvSpPr>
        <p:spPr>
          <a:xfrm>
            <a:off x="634048" y="237808"/>
            <a:ext cx="4060825" cy="650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eaLnBrk="1" hangingPunct="1">
              <a:lnSpc>
                <a:spcPct val="130000"/>
              </a:lnSpc>
            </a:pPr>
            <a:r>
              <a:rPr lang="en-US" altLang="zh-CN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5.</a:t>
            </a:r>
            <a:r>
              <a:rPr lang="zh-CN" altLang="en-US" sz="2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求下面各图形的表面积。</a:t>
            </a:r>
            <a:endParaRPr lang="zh-CN" altLang="en-US" sz="28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17411" name="图片 1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32840" y="836930"/>
            <a:ext cx="1752600" cy="20685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9" name="文本框 38"/>
          <p:cNvSpPr txBox="1">
            <a:spLocks noChangeArrowheads="1"/>
          </p:cNvSpPr>
          <p:nvPr/>
        </p:nvSpPr>
        <p:spPr bwMode="auto">
          <a:xfrm>
            <a:off x="3197860" y="1153795"/>
            <a:ext cx="5647055" cy="112458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10×10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10×15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＋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10×15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×2</a:t>
            </a:r>
            <a:endParaRPr kumimoji="0" lang="en-US" altLang="zh-CN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800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cm</a:t>
            </a:r>
            <a:r>
              <a:rPr kumimoji="0" lang="en-US" altLang="zh-CN" sz="2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17413" name="图片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9633" y="3006408"/>
            <a:ext cx="1912937" cy="17827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1" name="文本框 40"/>
          <p:cNvSpPr txBox="1">
            <a:spLocks noChangeArrowheads="1"/>
          </p:cNvSpPr>
          <p:nvPr/>
        </p:nvSpPr>
        <p:spPr bwMode="auto">
          <a:xfrm>
            <a:off x="3346133" y="3439795"/>
            <a:ext cx="3646170" cy="60769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6×6×6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216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dm</a:t>
            </a:r>
            <a:r>
              <a:rPr kumimoji="0" lang="en-US" altLang="zh-CN" sz="2800" b="1" i="0" u="none" strike="noStrike" kern="1200" cap="none" spc="0" normalizeH="0" baseline="3000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endParaRPr kumimoji="0" lang="zh-CN" altLang="en-US" sz="2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文本框 1"/>
          <p:cNvSpPr txBox="1"/>
          <p:nvPr/>
        </p:nvSpPr>
        <p:spPr>
          <a:xfrm rot="1800000" flipH="1">
            <a:off x="10377488" y="2911475"/>
            <a:ext cx="3494087" cy="522288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en-US" altLang="zh-CN" sz="2800" dirty="0">
                <a:solidFill>
                  <a:srgbClr val="FFFFE8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www.youyi100.com</a:t>
            </a:r>
            <a:endParaRPr lang="en-US" altLang="zh-CN" sz="2800" dirty="0">
              <a:solidFill>
                <a:srgbClr val="FFFFE8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pic>
        <p:nvPicPr>
          <p:cNvPr id="18434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2630" y="1144905"/>
            <a:ext cx="1849755" cy="228155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文本框 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780665" y="904240"/>
            <a:ext cx="4895850" cy="112458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defTabSz="91313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defTabSz="91313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楷体" panose="02010609060101010101" charset="-122"/>
                <a:cs typeface="+mn-cs"/>
              </a:rPr>
              <a:t>侧面积：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楷体" panose="02010609060101010101" charset="-122"/>
              <a:cs typeface="+mn-cs"/>
            </a:endParaRPr>
          </a:p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2×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3.14×5×12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＝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376.8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（</a:t>
            </a:r>
            <a:r>
              <a:rPr kumimoji="0" lang="en-US" altLang="zh-CN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cm</a:t>
            </a:r>
            <a:r>
              <a:rPr kumimoji="0" lang="en-US" altLang="zh-CN" sz="2800" b="1" i="0" u="none" strike="noStrike" kern="1200" cap="none" spc="0" normalizeH="0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2</a:t>
            </a: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</a:rPr>
              <a:t>）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>
            <p:custDataLst>
              <p:tags r:id="rId3"/>
            </p:custDataLst>
          </p:nvPr>
        </p:nvSpPr>
        <p:spPr>
          <a:xfrm>
            <a:off x="2780665" y="2038350"/>
            <a:ext cx="3810635" cy="11245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楷体" panose="02010609060101010101" charset="-122"/>
                <a:sym typeface="+mn-ea"/>
              </a:rPr>
              <a:t>底面积：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楷体" panose="02010609060101010101" charset="-122"/>
              <a:cs typeface="+mn-cs"/>
            </a:endParaRPr>
          </a:p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3.14×5</a:t>
            </a:r>
            <a:r>
              <a:rPr lang="en-US" altLang="zh-CN" sz="2800" b="1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78.5</a:t>
            </a: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cm</a:t>
            </a:r>
            <a:r>
              <a:rPr lang="en-US" altLang="zh-CN" sz="2800" b="1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endParaRPr lang="zh-CN" altLang="en-US" sz="2800" b="1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文本框 7"/>
          <p:cNvSpPr txBox="1"/>
          <p:nvPr>
            <p:custDataLst>
              <p:tags r:id="rId4"/>
            </p:custDataLst>
          </p:nvPr>
        </p:nvSpPr>
        <p:spPr>
          <a:xfrm>
            <a:off x="2780665" y="3105150"/>
            <a:ext cx="4834255" cy="11245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楷体" panose="02010609060101010101" charset="-122"/>
                <a:sym typeface="+mn-ea"/>
              </a:rPr>
              <a:t>表面积：</a:t>
            </a:r>
            <a:endParaRPr kumimoji="0" lang="en-US" altLang="zh-CN" sz="2800" b="1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楷体" panose="02010609060101010101" charset="-122"/>
              <a:cs typeface="+mn-cs"/>
            </a:endParaRPr>
          </a:p>
          <a:p>
            <a:pPr marL="0" marR="0" lvl="0" indent="0" algn="l" defTabSz="91313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376.8</a:t>
            </a: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＋</a:t>
            </a:r>
            <a:r>
              <a:rPr lang="en-US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78.5×2</a:t>
            </a: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＝</a:t>
            </a:r>
            <a:r>
              <a:rPr lang="en-US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533.8</a:t>
            </a: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（</a:t>
            </a:r>
            <a:r>
              <a:rPr lang="en-US" altLang="zh-CN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cm</a:t>
            </a:r>
            <a:r>
              <a:rPr lang="en-US" altLang="zh-CN" sz="2800" b="1" baseline="3000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800" b="1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charset="-122"/>
                <a:cs typeface="Times New Roman" panose="02020603050405020304" pitchFamily="18" charset="0"/>
                <a:sym typeface="+mn-ea"/>
              </a:rPr>
              <a:t>）</a:t>
            </a:r>
            <a:endParaRPr lang="zh-CN" altLang="en-US" sz="2800" b="1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楷体" panose="02010609060101010101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tags/tag1.xml><?xml version="1.0" encoding="utf-8"?>
<p:tagLst xmlns:p="http://schemas.openxmlformats.org/presentationml/2006/main">
  <p:tag name="KSO_WM_BEAUTIFY_FLAG" val=""/>
</p:tagLst>
</file>

<file path=ppt/tags/tag2.xml><?xml version="1.0" encoding="utf-8"?>
<p:tagLst xmlns:p="http://schemas.openxmlformats.org/presentationml/2006/main">
  <p:tag name="KSO_WM_BEAUTIFY_FLAG" val=""/>
</p:tagLst>
</file>

<file path=ppt/tags/tag3.xml><?xml version="1.0" encoding="utf-8"?>
<p:tagLst xmlns:p="http://schemas.openxmlformats.org/presentationml/2006/main">
  <p:tag name="KSO_WM_BEAUTIFY_FLAG" val=""/>
</p:tagLst>
</file>

<file path=ppt/tags/tag4.xml><?xml version="1.0" encoding="utf-8"?>
<p:tagLst xmlns:p="http://schemas.openxmlformats.org/presentationml/2006/main">
  <p:tag name="KSO_WM_UNIT_PLACING_PICTURE_USER_VIEWPORT" val="{&quot;height&quot;:2158,&quot;width&quot;:4006}"/>
</p:tagLst>
</file>

<file path=ppt/tags/tag5.xml><?xml version="1.0" encoding="utf-8"?>
<p:tagLst xmlns:p="http://schemas.openxmlformats.org/presentationml/2006/main">
  <p:tag name="KSO_WM_BEAUTIFY_FLAG" val=""/>
</p:tagLst>
</file>

<file path=ppt/tags/tag6.xml><?xml version="1.0" encoding="utf-8"?>
<p:tagLst xmlns:p="http://schemas.openxmlformats.org/presentationml/2006/main">
  <p:tag name="KSO_WPP_MARK_KEY" val="27f74d04-1f5f-4db7-8983-0577ca0abe02"/>
  <p:tag name="COMMONDATA" val="eyJoZGlkIjoiMGIwODFkOTgzNTQzYjU1NzhjOTQ2MTRiZjFlNDExYTMifQ=="/>
</p:tagLst>
</file>

<file path=ppt/theme/theme1.xml><?xml version="1.0" encoding="utf-8"?>
<a:theme xmlns:a="http://schemas.openxmlformats.org/drawingml/2006/main" name="6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1794</Words>
  <Application>WPS 演示</Application>
  <PresentationFormat>在屏幕上显示</PresentationFormat>
  <Paragraphs>157</Paragraphs>
  <Slides>17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8" baseType="lpstr">
      <vt:lpstr>Arial</vt:lpstr>
      <vt:lpstr>宋体</vt:lpstr>
      <vt:lpstr>Wingdings</vt:lpstr>
      <vt:lpstr>黑体</vt:lpstr>
      <vt:lpstr>微软雅黑</vt:lpstr>
      <vt:lpstr>Times New Roman</vt:lpstr>
      <vt:lpstr>楷体</vt:lpstr>
      <vt:lpstr>迷你简艺黑</vt:lpstr>
      <vt:lpstr>Calibri</vt:lpstr>
      <vt:lpstr>Arial Unicode MS</vt:lpstr>
      <vt:lpstr>6_默认设计模板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msi</cp:lastModifiedBy>
  <cp:revision>256</cp:revision>
  <dcterms:created xsi:type="dcterms:W3CDTF">2015-05-29T07:51:00Z</dcterms:created>
  <dcterms:modified xsi:type="dcterms:W3CDTF">2024-01-23T04:15:24Z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r8>1</vt:r8>
  </property>
  <property fmtid="{D5CDD505-2E9C-101B-9397-08002B2CF9AE}" pid="3" name="KSOProductBuildVer">
    <vt:lpwstr>2052-11.8.2.11542</vt:lpwstr>
  </property>
  <property fmtid="{D5CDD505-2E9C-101B-9397-08002B2CF9AE}" pid="4" name="ICV">
    <vt:lpwstr>F2DBD278B1B14AA9882F88FD13497D7F</vt:lpwstr>
  </property>
</Properties>
</file>