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Default Extension="emf" ContentType="image/x-emf"/>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Default Extension="docx" ContentType="application/vnd.openxmlformats-officedocument.wordprocessingml.document"/>
  <Override PartName="/docProps/app.xml" ContentType="application/vnd.openxmlformats-officedocument.extended-properties+xml"/>
  <Override PartName="/ppt/tableStyles.xml" ContentType="application/vnd.openxmlformats-officedocument.presentationml.tableStyles+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50" r:id="rId2"/>
    <p:sldId id="553" r:id="rId3"/>
    <p:sldId id="648" r:id="rId4"/>
    <p:sldId id="641" r:id="rId5"/>
    <p:sldId id="645" r:id="rId6"/>
    <p:sldId id="649" r:id="rId7"/>
    <p:sldId id="646" r:id="rId8"/>
    <p:sldId id="555" r:id="rId9"/>
    <p:sldId id="642" r:id="rId10"/>
  </p:sldIdLst>
  <p:sldSz cx="12190413" cy="6859588"/>
  <p:notesSz cx="6858000" cy="9144000"/>
  <p:defaultText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0000FF"/>
    <a:srgbClr val="9FCC3E"/>
    <a:srgbClr val="8CB208"/>
    <a:srgbClr val="3333FF"/>
    <a:srgbClr val="0066FF"/>
    <a:srgbClr val="E46C0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8464" autoAdjust="0"/>
    <p:restoredTop sz="99765" autoAdjust="0"/>
  </p:normalViewPr>
  <p:slideViewPr>
    <p:cSldViewPr>
      <p:cViewPr>
        <p:scale>
          <a:sx n="75" d="100"/>
          <a:sy n="75" d="100"/>
        </p:scale>
        <p:origin x="330" y="600"/>
      </p:cViewPr>
      <p:guideLst>
        <p:guide orient="horz" pos="2161"/>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image" Target="../media/image2.emf"/><Relationship Id="rId4"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iming>
    <p:tnLst>
      <p:par>
        <p:cTn id="1" dur="indefinite" restart="never" nodeType="tmRoot"/>
      </p:par>
    </p:tnLst>
  </p:timing>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4.xml.rels><?xml version="1.0" encoding="UTF-8" standalone="yes"?>
<Relationships xmlns="http://schemas.openxmlformats.org/package/2006/relationships"><Relationship Id="rId8" Type="http://schemas.openxmlformats.org/officeDocument/2006/relationships/slide" Target="slide4.xml"/><Relationship Id="rId13" Type="http://schemas.openxmlformats.org/officeDocument/2006/relationships/slide" Target="slide9.xml"/><Relationship Id="rId3" Type="http://schemas.openxmlformats.org/officeDocument/2006/relationships/package" Target="../embeddings/Microsoft_Office_Word___1.docx"/><Relationship Id="rId7" Type="http://schemas.openxmlformats.org/officeDocument/2006/relationships/slide" Target="slide3.xml"/><Relationship Id="rId12" Type="http://schemas.openxmlformats.org/officeDocument/2006/relationships/slide" Target="slide8.xm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11" Type="http://schemas.openxmlformats.org/officeDocument/2006/relationships/slide" Target="slide7.xml"/><Relationship Id="rId5" Type="http://schemas.openxmlformats.org/officeDocument/2006/relationships/package" Target="../embeddings/Microsoft_Office_Word___3.docx"/><Relationship Id="rId10" Type="http://schemas.openxmlformats.org/officeDocument/2006/relationships/slide" Target="slide6.xml"/><Relationship Id="rId4" Type="http://schemas.openxmlformats.org/officeDocument/2006/relationships/package" Target="../embeddings/Microsoft_Office_Word___2.docx"/><Relationship Id="rId9" Type="http://schemas.openxmlformats.org/officeDocument/2006/relationships/slide" Target="slide5.xml"/></Relationships>
</file>

<file path=ppt/slides/_rels/slide5.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6.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7.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8.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9.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244888" y="2164130"/>
            <a:ext cx="9439926" cy="1175130"/>
          </a:xfrm>
          <a:prstGeom prst="rect">
            <a:avLst/>
          </a:prstGeom>
          <a:noFill/>
        </p:spPr>
        <p:txBody>
          <a:bodyPr wrap="square" rtlCol="0">
            <a:spAutoFit/>
          </a:bodyPr>
          <a:lstStyle/>
          <a:p>
            <a:pPr algn="ctr">
              <a:lnSpc>
                <a:spcPct val="130000"/>
              </a:lnSpc>
            </a:pPr>
            <a:r>
              <a:rPr lang="zh-CN" altLang="zh-CN" sz="6000" b="1" dirty="0">
                <a:solidFill>
                  <a:schemeClr val="accent6">
                    <a:lumMod val="75000"/>
                  </a:schemeClr>
                </a:solidFill>
                <a:effectLst>
                  <a:reflection blurRad="6350" stA="55000" endA="300" endPos="45500" dir="5400000" sy="-100000" algn="bl" rotWithShape="0"/>
                </a:effectLst>
                <a:latin typeface="Times New Roman" pitchFamily="18" charset="0"/>
                <a:ea typeface="微软雅黑" pitchFamily="34" charset="-122"/>
                <a:cs typeface="Times New Roman" pitchFamily="18" charset="0"/>
              </a:rPr>
              <a:t>　力与</a:t>
            </a:r>
            <a:r>
              <a:rPr lang="zh-CN" altLang="zh-CN" sz="6000" b="1" dirty="0" smtClean="0">
                <a:solidFill>
                  <a:schemeClr val="accent6">
                    <a:lumMod val="75000"/>
                  </a:schemeClr>
                </a:solidFill>
                <a:effectLst>
                  <a:reflection blurRad="6350" stA="55000" endA="300" endPos="45500" dir="5400000" sy="-100000" algn="bl" rotWithShape="0"/>
                </a:effectLst>
                <a:latin typeface="Times New Roman" pitchFamily="18" charset="0"/>
                <a:ea typeface="微软雅黑" pitchFamily="34" charset="-122"/>
                <a:cs typeface="Times New Roman" pitchFamily="18" charset="0"/>
              </a:rPr>
              <a:t>直线运动</a:t>
            </a:r>
            <a:endParaRPr lang="zh-CN" altLang="en-US" sz="6000" b="1" dirty="0">
              <a:solidFill>
                <a:schemeClr val="accent6">
                  <a:lumMod val="75000"/>
                </a:schemeClr>
              </a:solidFill>
              <a:effectLst>
                <a:reflection blurRad="6350" stA="55000" endA="300" endPos="45500" dir="5400000" sy="-100000" algn="bl" rotWithShape="0"/>
              </a:effectLst>
              <a:latin typeface="Times New Roman" pitchFamily="18" charset="0"/>
              <a:ea typeface="微软雅黑" pitchFamily="34" charset="-122"/>
              <a:cs typeface="Times New Roman" pitchFamily="18" charset="0"/>
            </a:endParaRPr>
          </a:p>
        </p:txBody>
      </p:sp>
      <p:sp>
        <p:nvSpPr>
          <p:cNvPr id="9" name="矩形 8"/>
          <p:cNvSpPr>
            <a:spLocks noChangeArrowheads="1"/>
          </p:cNvSpPr>
          <p:nvPr/>
        </p:nvSpPr>
        <p:spPr bwMode="auto">
          <a:xfrm>
            <a:off x="1244888" y="1773610"/>
            <a:ext cx="2462681" cy="3385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p>
            <a:r>
              <a:rPr lang="zh-CN" altLang="en-US" sz="1600" b="1" i="1" dirty="0">
                <a:solidFill>
                  <a:schemeClr val="accent6">
                    <a:lumMod val="75000"/>
                  </a:schemeClr>
                </a:solidFill>
                <a:latin typeface="华文细黑" pitchFamily="2" charset="-122"/>
                <a:ea typeface="华文细黑" pitchFamily="2" charset="-122"/>
              </a:rPr>
              <a:t>基础知识再重温</a:t>
            </a:r>
            <a:endParaRPr lang="en-US" altLang="zh-CN" sz="1600" b="1" i="1" dirty="0">
              <a:solidFill>
                <a:schemeClr val="accent6">
                  <a:lumMod val="75000"/>
                </a:schemeClr>
              </a:solidFill>
              <a:latin typeface="华文细黑" pitchFamily="2" charset="-122"/>
              <a:ea typeface="华文细黑" pitchFamily="2" charset="-122"/>
            </a:endParaRPr>
          </a:p>
        </p:txBody>
      </p:sp>
      <p:pic>
        <p:nvPicPr>
          <p:cNvPr id="27650" name="Picture 2" descr="C:\Users\Administrator\Desktop\新建文件夹\风景图片\computer_kuan_288838_14.jpg"/>
          <p:cNvPicPr preferRelativeResize="0">
            <a:picLocks noChangeArrowheads="1"/>
          </p:cNvPicPr>
          <p:nvPr/>
        </p:nvPicPr>
        <p:blipFill rotWithShape="1">
          <a:blip r:embed="rId2">
            <a:extLst>
              <a:ext uri="{28A0092B-C50C-407E-A947-70E740481C1C}">
                <a14:useLocalDpi xmlns="" xmlns:a14="http://schemas.microsoft.com/office/drawing/2010/main" val="0"/>
              </a:ext>
            </a:extLst>
          </a:blip>
          <a:srcRect t="3102" b="53009"/>
          <a:stretch/>
        </p:blipFill>
        <p:spPr bwMode="auto">
          <a:xfrm>
            <a:off x="406" y="4519588"/>
            <a:ext cx="12189600" cy="2340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510630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32078" y="686677"/>
            <a:ext cx="10793813" cy="6053709"/>
          </a:xfrm>
          <a:prstGeom prst="rect">
            <a:avLst/>
          </a:prstGeom>
        </p:spPr>
        <p:txBody>
          <a:bodyPr>
            <a:spAutoFit/>
          </a:bodyPr>
          <a:lstStyle/>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1</a:t>
            </a:r>
            <a:r>
              <a:rPr lang="zh-CN" altLang="zh-CN" sz="2800" kern="100" dirty="0" smtClean="0">
                <a:latin typeface="Times New Roman"/>
                <a:ea typeface="华文细黑"/>
                <a:cs typeface="Times New Roman"/>
              </a:rPr>
              <a:t>　参考系、质点</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Ⅰ</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2</a:t>
            </a:r>
            <a:r>
              <a:rPr lang="zh-CN" altLang="zh-CN" sz="2800" kern="100" dirty="0" smtClean="0">
                <a:latin typeface="Times New Roman"/>
                <a:ea typeface="华文细黑"/>
                <a:cs typeface="Times New Roman"/>
              </a:rPr>
              <a:t>　位移、速度和加速度</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Ⅱ</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3</a:t>
            </a:r>
            <a:r>
              <a:rPr lang="zh-CN" altLang="zh-CN" sz="2800" kern="100" dirty="0" smtClean="0">
                <a:latin typeface="Times New Roman"/>
                <a:ea typeface="华文细黑"/>
                <a:cs typeface="Times New Roman"/>
              </a:rPr>
              <a:t>　匀变速直线运动及其公式、图象</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Ⅱ</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4</a:t>
            </a:r>
            <a:r>
              <a:rPr lang="zh-CN" altLang="zh-CN" sz="2800" kern="100" dirty="0" smtClean="0">
                <a:latin typeface="Times New Roman"/>
                <a:ea typeface="华文细黑"/>
                <a:cs typeface="Times New Roman"/>
              </a:rPr>
              <a:t>　滑动摩擦力、动摩擦因数、静摩擦力</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Ⅰ</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5</a:t>
            </a:r>
            <a:r>
              <a:rPr lang="zh-CN" altLang="zh-CN" sz="2800" kern="100" dirty="0" smtClean="0">
                <a:latin typeface="Times New Roman"/>
                <a:ea typeface="华文细黑"/>
                <a:cs typeface="Times New Roman"/>
              </a:rPr>
              <a:t>　形变、弹力、胡克定律</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Ⅰ</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6</a:t>
            </a:r>
            <a:r>
              <a:rPr lang="zh-CN" altLang="zh-CN" sz="2800" kern="100" dirty="0" smtClean="0">
                <a:latin typeface="Times New Roman"/>
                <a:ea typeface="华文细黑"/>
                <a:cs typeface="Times New Roman"/>
              </a:rPr>
              <a:t>　矢量和标量</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Ⅰ</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7</a:t>
            </a:r>
            <a:r>
              <a:rPr lang="zh-CN" altLang="zh-CN" sz="2800" kern="100" dirty="0" smtClean="0">
                <a:latin typeface="Times New Roman"/>
                <a:ea typeface="华文细黑"/>
                <a:cs typeface="Times New Roman"/>
              </a:rPr>
              <a:t>　力的合成与分解</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Ⅱ</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8</a:t>
            </a:r>
            <a:r>
              <a:rPr lang="zh-CN" altLang="zh-CN" sz="2800" kern="100" dirty="0" smtClean="0">
                <a:latin typeface="Times New Roman"/>
                <a:ea typeface="华文细黑"/>
                <a:cs typeface="Times New Roman"/>
              </a:rPr>
              <a:t>　共点力的平衡</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Ⅱ</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9</a:t>
            </a:r>
            <a:r>
              <a:rPr lang="zh-CN" altLang="zh-CN" sz="2800" kern="100" dirty="0" smtClean="0">
                <a:latin typeface="Times New Roman"/>
                <a:ea typeface="华文细黑"/>
                <a:cs typeface="Times New Roman"/>
              </a:rPr>
              <a:t>　牛顿运动定律、牛顿运动定律的应用</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Ⅱ</a:t>
            </a:r>
            <a:r>
              <a:rPr lang="en-US" altLang="zh-CN" sz="2800" kern="100" dirty="0" smtClean="0">
                <a:latin typeface="Times New Roman"/>
                <a:ea typeface="华文细黑"/>
                <a:cs typeface="Courier New"/>
              </a:rPr>
              <a:t>)</a:t>
            </a:r>
            <a:endParaRPr lang="zh-CN" altLang="zh-CN" sz="2800" kern="100" dirty="0" smtClean="0">
              <a:latin typeface="宋体"/>
              <a:cs typeface="Courier New"/>
            </a:endParaRPr>
          </a:p>
          <a:p>
            <a:pPr algn="just">
              <a:lnSpc>
                <a:spcPct val="140000"/>
              </a:lnSpc>
              <a:spcAft>
                <a:spcPts val="0"/>
              </a:spcAft>
            </a:pPr>
            <a:r>
              <a:rPr lang="zh-CN" altLang="zh-CN" sz="2800" kern="100" dirty="0" smtClean="0">
                <a:latin typeface="Times New Roman"/>
                <a:ea typeface="华文细黑"/>
                <a:cs typeface="Times New Roman"/>
              </a:rPr>
              <a:t>考点</a:t>
            </a:r>
            <a:r>
              <a:rPr lang="en-US" altLang="zh-CN" sz="2800" kern="100" dirty="0" smtClean="0">
                <a:latin typeface="Times New Roman"/>
                <a:ea typeface="华文细黑"/>
                <a:cs typeface="Courier New"/>
              </a:rPr>
              <a:t>10</a:t>
            </a:r>
            <a:r>
              <a:rPr lang="zh-CN" altLang="zh-CN" sz="2800" kern="100" dirty="0" smtClean="0">
                <a:latin typeface="Times New Roman"/>
                <a:ea typeface="华文细黑"/>
                <a:cs typeface="Times New Roman"/>
              </a:rPr>
              <a:t>　超重和失重</a:t>
            </a:r>
            <a:r>
              <a:rPr lang="en-US" altLang="zh-CN" sz="2800" kern="100" dirty="0" smtClean="0">
                <a:latin typeface="Times New Roman"/>
                <a:ea typeface="华文细黑"/>
                <a:cs typeface="Courier New"/>
              </a:rPr>
              <a:t>(</a:t>
            </a:r>
            <a:r>
              <a:rPr lang="en-US" altLang="zh-CN" sz="2800" kern="100" dirty="0" smtClean="0">
                <a:latin typeface="宋体"/>
                <a:ea typeface="华文细黑"/>
                <a:cs typeface="Times New Roman"/>
              </a:rPr>
              <a:t>Ⅰ</a:t>
            </a:r>
            <a:r>
              <a:rPr lang="en-US" altLang="zh-CN" sz="2800" kern="100" dirty="0" smtClean="0">
                <a:latin typeface="Times New Roman"/>
                <a:ea typeface="华文细黑"/>
                <a:cs typeface="Courier New"/>
              </a:rPr>
              <a:t>)</a:t>
            </a:r>
            <a:endParaRPr lang="zh-CN" altLang="zh-CN" sz="2800" kern="100" dirty="0">
              <a:effectLst/>
              <a:latin typeface="宋体"/>
              <a:cs typeface="Courier New"/>
            </a:endParaRPr>
          </a:p>
        </p:txBody>
      </p:sp>
      <p:sp>
        <p:nvSpPr>
          <p:cNvPr id="8" name="矩形 7"/>
          <p:cNvSpPr/>
          <p:nvPr/>
        </p:nvSpPr>
        <p:spPr>
          <a:xfrm>
            <a:off x="0" y="189434"/>
            <a:ext cx="2172553"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zh-CN" dirty="0">
                <a:solidFill>
                  <a:schemeClr val="bg1"/>
                </a:solidFill>
                <a:latin typeface="微软雅黑" pitchFamily="34" charset="-122"/>
                <a:ea typeface="微软雅黑" pitchFamily="34" charset="-122"/>
              </a:rPr>
              <a:t>考点要求重温</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4052096781"/>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937" y="1257935"/>
            <a:ext cx="11120877" cy="3522375"/>
          </a:xfrm>
          <a:prstGeom prst="rect">
            <a:avLst/>
          </a:prstGeom>
        </p:spPr>
        <p:txBody>
          <a:bodyPr>
            <a:spAutoFit/>
          </a:bodyPr>
          <a:lstStyle/>
          <a:p>
            <a:pPr algn="just">
              <a:lnSpc>
                <a:spcPts val="5500"/>
              </a:lnSpc>
              <a:spcAft>
                <a:spcPts val="0"/>
              </a:spcAft>
            </a:pP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若质点处于平衡状态，则它的受力、速度、加速度有何特点？若只从速度方面看，速度为零是否说明物体处于平衡状态？</a:t>
            </a:r>
            <a:endParaRPr lang="zh-CN" altLang="zh-CN" sz="1050" kern="100" dirty="0">
              <a:latin typeface="宋体"/>
              <a:cs typeface="Courier New"/>
            </a:endParaRPr>
          </a:p>
          <a:p>
            <a:pPr algn="just">
              <a:lnSpc>
                <a:spcPts val="5500"/>
              </a:lnSpc>
              <a:spcAft>
                <a:spcPts val="0"/>
              </a:spcAft>
            </a:pPr>
            <a:r>
              <a:rPr lang="zh-CN" altLang="zh-CN" sz="2800" b="1" kern="100" dirty="0">
                <a:solidFill>
                  <a:srgbClr val="0000FF"/>
                </a:solidFill>
                <a:latin typeface="Times New Roman"/>
                <a:ea typeface="华文细黑"/>
                <a:cs typeface="Times New Roman"/>
              </a:rPr>
              <a:t>答案　</a:t>
            </a:r>
            <a:r>
              <a:rPr lang="zh-CN" altLang="zh-CN" sz="2800" kern="100" dirty="0">
                <a:latin typeface="Times New Roman"/>
                <a:ea typeface="华文细黑"/>
                <a:cs typeface="Times New Roman"/>
              </a:rPr>
              <a:t>质点处于平衡状态时，所受合外力为零，处于静止状态或匀速直线运动状态，即速度为零或保持恒定不变，加速度为零</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若只从速度方面看，速度为零，而加速度不一定为零，物体不一定处于平衡状态</a:t>
            </a:r>
            <a:r>
              <a:rPr lang="en-US" altLang="zh-CN" sz="2800" kern="100" dirty="0" smtClean="0">
                <a:latin typeface="Times New Roman"/>
                <a:ea typeface="华文细黑"/>
                <a:cs typeface="Courier New"/>
              </a:rPr>
              <a:t>.</a:t>
            </a:r>
            <a:endParaRPr lang="zh-CN" altLang="zh-CN" sz="1050" kern="100" dirty="0">
              <a:effectLst/>
              <a:latin typeface="宋体"/>
              <a:cs typeface="Courier New"/>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6" name="圆角矩形 5"/>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7"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8"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9"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0"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5" name="矩形 14"/>
          <p:cNvSpPr/>
          <p:nvPr/>
        </p:nvSpPr>
        <p:spPr>
          <a:xfrm>
            <a:off x="0" y="621474"/>
            <a:ext cx="2172553" cy="432056"/>
          </a:xfrm>
          <a:prstGeom prst="rect">
            <a:avLst/>
          </a:prstGeom>
          <a:solidFill>
            <a:srgbClr val="36B2E6"/>
          </a:solidFill>
          <a:ln>
            <a:solidFill>
              <a:schemeClr val="bg1"/>
            </a:solidFill>
          </a:ln>
        </p:spPr>
        <p:style>
          <a:lnRef idx="1">
            <a:schemeClr val="accent3"/>
          </a:lnRef>
          <a:fillRef idx="3">
            <a:schemeClr val="accent3"/>
          </a:fillRef>
          <a:effectRef idx="2">
            <a:schemeClr val="accent3"/>
          </a:effectRef>
          <a:fontRef idx="minor">
            <a:schemeClr val="lt1"/>
          </a:fontRef>
        </p:style>
        <p:txBody>
          <a:bodyPr rtlCol="0" anchor="ctr"/>
          <a:lstStyle/>
          <a:p>
            <a:pPr algn="ctr"/>
            <a:r>
              <a:rPr lang="zh-CN" altLang="zh-CN" dirty="0">
                <a:solidFill>
                  <a:schemeClr val="bg1"/>
                </a:solidFill>
                <a:latin typeface="微软雅黑" pitchFamily="34" charset="-122"/>
                <a:ea typeface="微软雅黑" pitchFamily="34" charset="-122"/>
              </a:rPr>
              <a:t>要点方法回顾</a:t>
            </a:r>
            <a:endParaRPr lang="zh-CN" altLang="en-US" dirty="0">
              <a:solidFill>
                <a:schemeClr val="bg1"/>
              </a:solidFill>
              <a:latin typeface="微软雅黑" pitchFamily="34" charset="-122"/>
              <a:ea typeface="微软雅黑" pitchFamily="34" charset="-122"/>
            </a:endParaRPr>
          </a:p>
        </p:txBody>
      </p:sp>
    </p:spTree>
    <p:extLst>
      <p:ext uri="{BB962C8B-B14F-4D97-AF65-F5344CB8AC3E}">
        <p14:creationId xmlns="" xmlns:p14="http://schemas.microsoft.com/office/powerpoint/2010/main" val="305949591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3">
                                            <p:txEl>
                                              <p:pRg st="1" end="1"/>
                                            </p:txEl>
                                          </p:spTgt>
                                        </p:tgtEl>
                                      </p:cBhvr>
                                    </p:animEffect>
                                    <p:set>
                                      <p:cBhvr>
                                        <p:cTn id="1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239700" y="4109234"/>
            <a:ext cx="11688154" cy="1831014"/>
          </a:xfrm>
          <a:prstGeom prst="rect">
            <a:avLst/>
          </a:prstGeom>
        </p:spPr>
        <p:txBody>
          <a:bodyPr>
            <a:spAutoFit/>
          </a:bodyPr>
          <a:lstStyle/>
          <a:p>
            <a:pPr algn="just">
              <a:lnSpc>
                <a:spcPct val="140000"/>
              </a:lnSpc>
              <a:spcAft>
                <a:spcPts val="0"/>
              </a:spcAft>
            </a:pPr>
            <a:r>
              <a:rPr lang="en-US" altLang="zh-CN" sz="2800" kern="100" dirty="0" smtClean="0">
                <a:latin typeface="Times New Roman"/>
                <a:ea typeface="华文细黑"/>
                <a:cs typeface="Courier New"/>
              </a:rPr>
              <a:t>                                                        (</a:t>
            </a:r>
            <a:r>
              <a:rPr lang="zh-CN" altLang="zh-CN" sz="2800" kern="100" dirty="0">
                <a:latin typeface="Times New Roman"/>
                <a:ea typeface="华文细黑"/>
                <a:cs typeface="Times New Roman"/>
              </a:rPr>
              <a:t>某段时间内的平均速度，等于该时间段的中间时刻的瞬时速度</a:t>
            </a:r>
            <a:r>
              <a:rPr lang="en-US" altLang="zh-CN" sz="2800" kern="100" dirty="0">
                <a:latin typeface="Times New Roman"/>
                <a:ea typeface="华文细黑"/>
                <a:cs typeface="Courier New"/>
              </a:rPr>
              <a:t>).</a:t>
            </a:r>
            <a:endParaRPr lang="zh-CN" altLang="zh-CN" sz="2800" kern="100" dirty="0">
              <a:latin typeface="宋体"/>
              <a:cs typeface="Courier New"/>
            </a:endParaRPr>
          </a:p>
          <a:p>
            <a:pPr algn="just">
              <a:lnSpc>
                <a:spcPct val="140000"/>
              </a:lnSpc>
              <a:spcAft>
                <a:spcPts val="0"/>
              </a:spcAft>
            </a:pPr>
            <a:r>
              <a:rPr lang="en-US" altLang="zh-CN" sz="2800" kern="100" spc="-100" dirty="0">
                <a:latin typeface="Times New Roman"/>
                <a:ea typeface="华文细黑"/>
                <a:cs typeface="Courier New"/>
              </a:rPr>
              <a:t>(5)</a:t>
            </a:r>
            <a:r>
              <a:rPr lang="zh-CN" altLang="zh-CN" sz="2800" kern="100" spc="-100" dirty="0">
                <a:latin typeface="Times New Roman"/>
                <a:ea typeface="华文细黑"/>
                <a:cs typeface="Times New Roman"/>
              </a:rPr>
              <a:t>任意相邻两个相等的时间内的位移之差是一个恒量，即</a:t>
            </a:r>
            <a:r>
              <a:rPr lang="en-US" altLang="zh-CN" sz="2800" kern="100" spc="-100" dirty="0" err="1">
                <a:latin typeface="Times New Roman"/>
                <a:ea typeface="华文细黑"/>
                <a:cs typeface="Courier New"/>
              </a:rPr>
              <a:t>Δ</a:t>
            </a:r>
            <a:r>
              <a:rPr lang="en-US" altLang="zh-CN" sz="2800" i="1" kern="100" spc="-100" dirty="0" err="1">
                <a:latin typeface="Times New Roman"/>
                <a:ea typeface="华文细黑"/>
                <a:cs typeface="Courier New"/>
              </a:rPr>
              <a:t>x</a:t>
            </a:r>
            <a:r>
              <a:rPr lang="zh-CN" altLang="zh-CN" sz="2800" kern="100" spc="-100" dirty="0">
                <a:latin typeface="Times New Roman"/>
                <a:ea typeface="华文细黑"/>
                <a:cs typeface="Times New Roman"/>
              </a:rPr>
              <a:t>＝</a:t>
            </a:r>
            <a:r>
              <a:rPr lang="en-US" altLang="zh-CN" sz="2800" i="1" kern="100" spc="-100" dirty="0" err="1">
                <a:latin typeface="Times New Roman"/>
                <a:ea typeface="华文细黑"/>
                <a:cs typeface="Courier New"/>
              </a:rPr>
              <a:t>x</a:t>
            </a:r>
            <a:r>
              <a:rPr lang="en-US" altLang="zh-CN" sz="2800" i="1" kern="100" spc="-100" baseline="-25000" dirty="0" err="1">
                <a:latin typeface="Times New Roman"/>
                <a:ea typeface="华文细黑"/>
                <a:cs typeface="Courier New"/>
              </a:rPr>
              <a:t>n</a:t>
            </a:r>
            <a:r>
              <a:rPr lang="zh-CN" altLang="zh-CN" sz="2800" kern="100" spc="-100" baseline="-25000" dirty="0">
                <a:latin typeface="Times New Roman"/>
                <a:ea typeface="华文细黑"/>
                <a:cs typeface="Times New Roman"/>
              </a:rPr>
              <a:t>＋</a:t>
            </a:r>
            <a:r>
              <a:rPr lang="en-US" altLang="zh-CN" sz="2800" kern="100" spc="-100" baseline="-25000" dirty="0">
                <a:latin typeface="Times New Roman"/>
                <a:ea typeface="华文细黑"/>
                <a:cs typeface="Courier New"/>
              </a:rPr>
              <a:t>1</a:t>
            </a:r>
            <a:r>
              <a:rPr lang="zh-CN" altLang="zh-CN" sz="2800" kern="100" spc="-100" dirty="0">
                <a:latin typeface="Times New Roman"/>
                <a:ea typeface="华文细黑"/>
                <a:cs typeface="Times New Roman"/>
              </a:rPr>
              <a:t>－</a:t>
            </a:r>
            <a:r>
              <a:rPr lang="en-US" altLang="zh-CN" sz="2800" i="1" kern="100" spc="-100" dirty="0" err="1">
                <a:latin typeface="Times New Roman"/>
                <a:ea typeface="华文细黑"/>
                <a:cs typeface="Courier New"/>
              </a:rPr>
              <a:t>x</a:t>
            </a:r>
            <a:r>
              <a:rPr lang="en-US" altLang="zh-CN" sz="2800" i="1" kern="100" spc="-100" baseline="-25000" dirty="0" err="1">
                <a:latin typeface="Times New Roman"/>
                <a:ea typeface="华文细黑"/>
                <a:cs typeface="Courier New"/>
              </a:rPr>
              <a:t>n</a:t>
            </a:r>
            <a:r>
              <a:rPr lang="zh-CN" altLang="zh-CN" sz="2800" kern="100" spc="-100" dirty="0">
                <a:latin typeface="Times New Roman"/>
                <a:ea typeface="华文细黑"/>
                <a:cs typeface="Times New Roman"/>
              </a:rPr>
              <a:t>＝</a:t>
            </a:r>
            <a:r>
              <a:rPr lang="en-US" altLang="zh-CN" sz="2800" i="1" kern="100" spc="-100" dirty="0">
                <a:latin typeface="Times New Roman"/>
                <a:ea typeface="华文细黑"/>
                <a:cs typeface="Courier New"/>
              </a:rPr>
              <a:t>a</a:t>
            </a:r>
            <a:r>
              <a:rPr lang="en-US" altLang="zh-CN" sz="2800" kern="100" spc="-100" dirty="0">
                <a:latin typeface="Times New Roman"/>
                <a:ea typeface="华文细黑"/>
                <a:cs typeface="Courier New"/>
              </a:rPr>
              <a:t>·Δ</a:t>
            </a:r>
            <a:r>
              <a:rPr lang="en-US" altLang="zh-CN" sz="2800" i="1" kern="100" spc="-100" dirty="0">
                <a:latin typeface="Times New Roman"/>
                <a:ea typeface="华文细黑"/>
                <a:cs typeface="Courier New"/>
              </a:rPr>
              <a:t>t</a:t>
            </a:r>
            <a:r>
              <a:rPr lang="en-US" altLang="zh-CN" sz="2800" kern="100" spc="-100" baseline="30000" dirty="0">
                <a:latin typeface="Times New Roman"/>
                <a:ea typeface="华文细黑"/>
                <a:cs typeface="Courier New"/>
              </a:rPr>
              <a:t>2</a:t>
            </a:r>
            <a:r>
              <a:rPr lang="en-US" altLang="zh-CN" sz="2800" kern="100" spc="-100" dirty="0" smtClean="0">
                <a:latin typeface="Times New Roman"/>
                <a:ea typeface="华文细黑"/>
                <a:cs typeface="Courier New"/>
              </a:rPr>
              <a:t>.</a:t>
            </a:r>
            <a:endParaRPr lang="zh-CN" altLang="zh-CN" sz="2800" kern="100" spc="-100" dirty="0">
              <a:effectLst/>
              <a:latin typeface="宋体"/>
              <a:cs typeface="Courier New"/>
            </a:endParaRPr>
          </a:p>
        </p:txBody>
      </p:sp>
      <p:sp>
        <p:nvSpPr>
          <p:cNvPr id="6" name="矩形 5"/>
          <p:cNvSpPr/>
          <p:nvPr/>
        </p:nvSpPr>
        <p:spPr>
          <a:xfrm>
            <a:off x="190550" y="487626"/>
            <a:ext cx="11598840" cy="3139297"/>
          </a:xfrm>
          <a:prstGeom prst="rect">
            <a:avLst/>
          </a:prstGeom>
        </p:spPr>
        <p:txBody>
          <a:bodyPr wrap="square" lIns="121898" tIns="60948" rIns="121898" bIns="60948">
            <a:spAutoFit/>
          </a:bodyPr>
          <a:lstStyle/>
          <a:p>
            <a:pPr algn="just">
              <a:lnSpc>
                <a:spcPct val="14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在匀变速直线运动中，物体的受力、加速度、速度有什么特点？匀变速直线运动的规律和推论主要有哪些？</a:t>
            </a:r>
            <a:endParaRPr lang="zh-CN" altLang="zh-CN" sz="1050" kern="100" dirty="0">
              <a:latin typeface="宋体"/>
              <a:cs typeface="Courier New"/>
            </a:endParaRPr>
          </a:p>
          <a:p>
            <a:pPr algn="just">
              <a:lnSpc>
                <a:spcPct val="140000"/>
              </a:lnSpc>
              <a:spcAft>
                <a:spcPts val="0"/>
              </a:spcAft>
            </a:pPr>
            <a:r>
              <a:rPr lang="zh-CN" altLang="zh-CN" sz="2800" b="1" kern="100" dirty="0">
                <a:solidFill>
                  <a:srgbClr val="0000FF"/>
                </a:solidFill>
                <a:latin typeface="Times New Roman"/>
                <a:ea typeface="华文细黑"/>
                <a:cs typeface="Times New Roman"/>
              </a:rPr>
              <a:t>答案　</a:t>
            </a:r>
            <a:r>
              <a:rPr lang="zh-CN" altLang="zh-CN" sz="2800" kern="100" dirty="0">
                <a:latin typeface="Times New Roman"/>
                <a:ea typeface="华文细黑"/>
                <a:cs typeface="Times New Roman"/>
              </a:rPr>
              <a:t>在匀变速直线运动中，物体所受合外力恒定，大小、方向不变，加速度不变，速度均匀增大或减小</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40000"/>
              </a:lnSpc>
              <a:spcAft>
                <a:spcPts val="0"/>
              </a:spcAft>
            </a:pPr>
            <a:r>
              <a:rPr lang="zh-CN" altLang="zh-CN" sz="2800" kern="100" dirty="0">
                <a:latin typeface="Times New Roman"/>
                <a:ea typeface="华文细黑"/>
                <a:cs typeface="Times New Roman"/>
              </a:rPr>
              <a:t>匀变速直线运动的规律和推论</a:t>
            </a:r>
            <a:r>
              <a:rPr lang="zh-CN" altLang="zh-CN" sz="2800" kern="100" dirty="0" smtClean="0">
                <a:latin typeface="Times New Roman"/>
                <a:ea typeface="华文细黑"/>
                <a:cs typeface="Times New Roman"/>
              </a:rPr>
              <a:t>：</a:t>
            </a:r>
            <a:r>
              <a:rPr lang="en-US" altLang="zh-CN" sz="2800" kern="100" dirty="0" smtClean="0">
                <a:latin typeface="Times New Roman"/>
                <a:ea typeface="华文细黑"/>
                <a:cs typeface="Courier New"/>
              </a:rPr>
              <a:t>(</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速度与时间的关系式：</a:t>
            </a:r>
            <a:r>
              <a:rPr lang="en-US" altLang="zh-CN" sz="2800" i="1" kern="100" dirty="0">
                <a:latin typeface="Book Antiqua"/>
                <a:ea typeface="华文细黑"/>
                <a:cs typeface="Times New Roman"/>
              </a:rPr>
              <a:t>v</a:t>
            </a:r>
            <a:r>
              <a:rPr lang="zh-CN" altLang="zh-CN" sz="2800" kern="100" dirty="0">
                <a:latin typeface="Times New Roman"/>
                <a:ea typeface="华文细黑"/>
                <a:cs typeface="Times New Roman"/>
              </a:rPr>
              <a:t>＝</a:t>
            </a:r>
            <a:r>
              <a:rPr lang="en-US" altLang="zh-CN" sz="2800" i="1" kern="100" dirty="0">
                <a:latin typeface="Book Antiqua"/>
                <a:ea typeface="华文细黑"/>
                <a:cs typeface="Times New Roman"/>
              </a:rPr>
              <a:t>v</a:t>
            </a:r>
            <a:r>
              <a:rPr lang="en-US" altLang="zh-CN" sz="2800" kern="100" baseline="-25000" dirty="0">
                <a:latin typeface="Times New Roman"/>
                <a:ea typeface="华文细黑"/>
                <a:cs typeface="Courier New"/>
              </a:rPr>
              <a:t>0</a:t>
            </a:r>
            <a:r>
              <a:rPr lang="zh-CN" altLang="zh-CN" sz="2800" kern="100" dirty="0">
                <a:latin typeface="Times New Roman"/>
                <a:ea typeface="华文细黑"/>
                <a:cs typeface="Times New Roman"/>
              </a:rPr>
              <a:t>＋</a:t>
            </a:r>
            <a:r>
              <a:rPr lang="en-US" altLang="zh-CN" sz="2800" i="1" kern="100" dirty="0">
                <a:latin typeface="Times New Roman"/>
                <a:ea typeface="华文细黑"/>
                <a:cs typeface="Courier New"/>
              </a:rPr>
              <a:t>at</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 xmlns:p14="http://schemas.microsoft.com/office/powerpoint/2010/main" val="2022435895"/>
              </p:ext>
            </p:extLst>
          </p:nvPr>
        </p:nvGraphicFramePr>
        <p:xfrm>
          <a:off x="334566" y="3418746"/>
          <a:ext cx="6218238" cy="1138238"/>
        </p:xfrm>
        <a:graphic>
          <a:graphicData uri="http://schemas.openxmlformats.org/presentationml/2006/ole">
            <p:oleObj spid="_x0000_s26847" name="文档" r:id="rId3" imgW="6219583" imgH="1137570" progId="Word.Document.12">
              <p:embed/>
            </p:oleObj>
          </a:graphicData>
        </a:graphic>
      </p:graphicFrame>
      <p:graphicFrame>
        <p:nvGraphicFramePr>
          <p:cNvPr id="11" name="对象 10"/>
          <p:cNvGraphicFramePr>
            <a:graphicFrameLocks noChangeAspect="1"/>
          </p:cNvGraphicFramePr>
          <p:nvPr>
            <p:extLst>
              <p:ext uri="{D42A27DB-BD31-4B8C-83A1-F6EECF244321}">
                <p14:modId xmlns="" xmlns:p14="http://schemas.microsoft.com/office/powerpoint/2010/main" val="1866858655"/>
              </p:ext>
            </p:extLst>
          </p:nvPr>
        </p:nvGraphicFramePr>
        <p:xfrm>
          <a:off x="6239222" y="3598745"/>
          <a:ext cx="6596063" cy="1138238"/>
        </p:xfrm>
        <a:graphic>
          <a:graphicData uri="http://schemas.openxmlformats.org/presentationml/2006/ole">
            <p:oleObj spid="_x0000_s26848" name="文档" r:id="rId4" imgW="6595437" imgH="1138290" progId="Word.Document.12">
              <p:embed/>
            </p:oleObj>
          </a:graphicData>
        </a:graphic>
      </p:graphicFrame>
      <p:sp>
        <p:nvSpPr>
          <p:cNvPr id="16" name="矩形 15"/>
          <p:cNvSpPr/>
          <p:nvPr/>
        </p:nvSpPr>
        <p:spPr>
          <a:xfrm>
            <a:off x="230302" y="4252362"/>
            <a:ext cx="3118161" cy="523220"/>
          </a:xfrm>
          <a:prstGeom prst="rect">
            <a:avLst/>
          </a:prstGeom>
        </p:spPr>
        <p:txBody>
          <a:bodyPr wrap="none">
            <a:spAutoFit/>
          </a:bodyPr>
          <a:lstStyle/>
          <a:p>
            <a:r>
              <a:rPr lang="en-US" altLang="zh-CN" sz="2800" kern="100" dirty="0">
                <a:latin typeface="Times New Roman"/>
                <a:ea typeface="华文细黑"/>
              </a:rPr>
              <a:t>(4)</a:t>
            </a:r>
            <a:r>
              <a:rPr lang="zh-CN" altLang="zh-CN" sz="2800" kern="100" dirty="0">
                <a:latin typeface="Times New Roman"/>
                <a:ea typeface="华文细黑"/>
                <a:cs typeface="Times New Roman"/>
              </a:rPr>
              <a:t>平均速度公式：</a:t>
            </a:r>
            <a:endParaRPr lang="zh-CN" altLang="en-US" sz="2800" dirty="0"/>
          </a:p>
        </p:txBody>
      </p:sp>
      <p:graphicFrame>
        <p:nvGraphicFramePr>
          <p:cNvPr id="17" name="对象 16"/>
          <p:cNvGraphicFramePr>
            <a:graphicFrameLocks noChangeAspect="1"/>
          </p:cNvGraphicFramePr>
          <p:nvPr>
            <p:extLst>
              <p:ext uri="{D42A27DB-BD31-4B8C-83A1-F6EECF244321}">
                <p14:modId xmlns="" xmlns:p14="http://schemas.microsoft.com/office/powerpoint/2010/main" val="4090587776"/>
              </p:ext>
            </p:extLst>
          </p:nvPr>
        </p:nvGraphicFramePr>
        <p:xfrm>
          <a:off x="3130942" y="4005858"/>
          <a:ext cx="2011362" cy="1138238"/>
        </p:xfrm>
        <a:graphic>
          <a:graphicData uri="http://schemas.openxmlformats.org/presentationml/2006/ole">
            <p:oleObj spid="_x0000_s26849" name="文档" r:id="rId5" imgW="2015790" imgH="1137641" progId="Word.Document.12">
              <p:embed/>
            </p:oleObj>
          </a:graphicData>
        </a:graphic>
      </p:graphicFrame>
      <p:graphicFrame>
        <p:nvGraphicFramePr>
          <p:cNvPr id="19" name="对象 18"/>
          <p:cNvGraphicFramePr>
            <a:graphicFrameLocks noChangeAspect="1"/>
          </p:cNvGraphicFramePr>
          <p:nvPr>
            <p:extLst>
              <p:ext uri="{D42A27DB-BD31-4B8C-83A1-F6EECF244321}">
                <p14:modId xmlns="" xmlns:p14="http://schemas.microsoft.com/office/powerpoint/2010/main" val="3700818469"/>
              </p:ext>
            </p:extLst>
          </p:nvPr>
        </p:nvGraphicFramePr>
        <p:xfrm>
          <a:off x="4940005" y="4236194"/>
          <a:ext cx="472102" cy="849784"/>
        </p:xfrm>
        <a:graphic>
          <a:graphicData uri="http://schemas.openxmlformats.org/presentationml/2006/ole">
            <p:oleObj spid="_x0000_s26850" name="Equation" r:id="rId6" imgW="190417" imgH="342751" progId="">
              <p:embed/>
            </p:oleObj>
          </a:graphicData>
        </a:graphic>
      </p:graphicFrame>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23" name="圆角矩形 22"/>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24" name="Rectangle 21">
            <a:hlinkClick r:id="rId7"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25" name="Rectangle 21">
            <a:hlinkClick r:id="rId8"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26" name="Rectangle 21">
            <a:hlinkClick r:id="rId9"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27" name="Rectangle 21">
            <a:hlinkClick r:id="rId10"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123073946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linds(horizont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par>
                                <p:cTn id="28" presetID="3" presetClass="entr" presetSubtype="10"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par>
                                <p:cTn id="31" presetID="3" presetClass="entr" presetSubtype="10" fill="hold" nodeType="withEffect">
                                  <p:stCondLst>
                                    <p:cond delay="0"/>
                                  </p:stCondLst>
                                  <p:childTnLst>
                                    <p:set>
                                      <p:cBhvr>
                                        <p:cTn id="32" dur="1" fill="hold">
                                          <p:stCondLst>
                                            <p:cond delay="0"/>
                                          </p:stCondLst>
                                        </p:cTn>
                                        <p:tgtEl>
                                          <p:spTgt spid="21">
                                            <p:txEl>
                                              <p:pRg st="0" end="0"/>
                                            </p:txEl>
                                          </p:spTgt>
                                        </p:tgtEl>
                                        <p:attrNameLst>
                                          <p:attrName>style.visibility</p:attrName>
                                        </p:attrNameLst>
                                      </p:cBhvr>
                                      <p:to>
                                        <p:strVal val="visible"/>
                                      </p:to>
                                    </p:set>
                                    <p:animEffect transition="in" filter="blinds(horizontal)">
                                      <p:cBhvr>
                                        <p:cTn id="33" dur="500"/>
                                        <p:tgtEl>
                                          <p:spTgt spid="21">
                                            <p:txEl>
                                              <p:pRg st="0" end="0"/>
                                            </p:txEl>
                                          </p:spTgt>
                                        </p:tgtEl>
                                      </p:cBhvr>
                                    </p:animEffect>
                                  </p:childTnLst>
                                </p:cTn>
                              </p:par>
                              <p:par>
                                <p:cTn id="34" presetID="3" presetClass="entr" presetSubtype="1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blinds(horizontal)">
                                      <p:cBhvr>
                                        <p:cTn id="36" dur="500"/>
                                        <p:tgtEl>
                                          <p:spTgt spid="19"/>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21">
                                            <p:txEl>
                                              <p:pRg st="1" end="1"/>
                                            </p:txEl>
                                          </p:spTgt>
                                        </p:tgtEl>
                                        <p:attrNameLst>
                                          <p:attrName>style.visibility</p:attrName>
                                        </p:attrNameLst>
                                      </p:cBhvr>
                                      <p:to>
                                        <p:strVal val="visible"/>
                                      </p:to>
                                    </p:set>
                                    <p:animEffect transition="in" filter="blinds(horizontal)">
                                      <p:cBhvr>
                                        <p:cTn id="41" dur="500"/>
                                        <p:tgtEl>
                                          <p:spTgt spid="21">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xit" presetSubtype="0" fill="hold" nodeType="clickEffect">
                                  <p:stCondLst>
                                    <p:cond delay="0"/>
                                  </p:stCondLst>
                                  <p:childTnLst>
                                    <p:animEffect transition="out" filter="fade">
                                      <p:cBhvr>
                                        <p:cTn id="45" dur="500"/>
                                        <p:tgtEl>
                                          <p:spTgt spid="6">
                                            <p:txEl>
                                              <p:pRg st="1" end="1"/>
                                            </p:txEl>
                                          </p:spTgt>
                                        </p:tgtEl>
                                      </p:cBhvr>
                                    </p:animEffect>
                                    <p:set>
                                      <p:cBhvr>
                                        <p:cTn id="46" dur="1" fill="hold">
                                          <p:stCondLst>
                                            <p:cond delay="499"/>
                                          </p:stCondLst>
                                        </p:cTn>
                                        <p:tgtEl>
                                          <p:spTgt spid="6">
                                            <p:txEl>
                                              <p:pRg st="1" end="1"/>
                                            </p:txEl>
                                          </p:spTgt>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6">
                                            <p:txEl>
                                              <p:pRg st="2" end="2"/>
                                            </p:txEl>
                                          </p:spTgt>
                                        </p:tgtEl>
                                      </p:cBhvr>
                                    </p:animEffect>
                                    <p:set>
                                      <p:cBhvr>
                                        <p:cTn id="49" dur="1" fill="hold">
                                          <p:stCondLst>
                                            <p:cond delay="499"/>
                                          </p:stCondLst>
                                        </p:cTn>
                                        <p:tgtEl>
                                          <p:spTgt spid="6">
                                            <p:txEl>
                                              <p:pRg st="2" end="2"/>
                                            </p:txEl>
                                          </p:spTgt>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2"/>
                                        </p:tgtEl>
                                      </p:cBhvr>
                                    </p:animEffect>
                                    <p:set>
                                      <p:cBhvr>
                                        <p:cTn id="52" dur="1" fill="hold">
                                          <p:stCondLst>
                                            <p:cond delay="499"/>
                                          </p:stCondLst>
                                        </p:cTn>
                                        <p:tgtEl>
                                          <p:spTgt spid="2"/>
                                        </p:tgtEl>
                                        <p:attrNameLst>
                                          <p:attrName>style.visibility</p:attrName>
                                        </p:attrNameLst>
                                      </p:cBhvr>
                                      <p:to>
                                        <p:strVal val="hidden"/>
                                      </p:to>
                                    </p:set>
                                  </p:childTnLst>
                                </p:cTn>
                              </p:par>
                              <p:par>
                                <p:cTn id="53" presetID="10" presetClass="exit" presetSubtype="0" fill="hold" nodeType="withEffect">
                                  <p:stCondLst>
                                    <p:cond delay="0"/>
                                  </p:stCondLst>
                                  <p:childTnLst>
                                    <p:animEffect transition="out" filter="fade">
                                      <p:cBhvr>
                                        <p:cTn id="54" dur="500"/>
                                        <p:tgtEl>
                                          <p:spTgt spid="11"/>
                                        </p:tgtEl>
                                      </p:cBhvr>
                                    </p:animEffect>
                                    <p:set>
                                      <p:cBhvr>
                                        <p:cTn id="55" dur="1" fill="hold">
                                          <p:stCondLst>
                                            <p:cond delay="499"/>
                                          </p:stCondLst>
                                        </p:cTn>
                                        <p:tgtEl>
                                          <p:spTgt spid="11"/>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6"/>
                                        </p:tgtEl>
                                      </p:cBhvr>
                                    </p:animEffect>
                                    <p:set>
                                      <p:cBhvr>
                                        <p:cTn id="58" dur="1" fill="hold">
                                          <p:stCondLst>
                                            <p:cond delay="499"/>
                                          </p:stCondLst>
                                        </p:cTn>
                                        <p:tgtEl>
                                          <p:spTgt spid="16"/>
                                        </p:tgtEl>
                                        <p:attrNameLst>
                                          <p:attrName>style.visibility</p:attrName>
                                        </p:attrNameLst>
                                      </p:cBhvr>
                                      <p:to>
                                        <p:strVal val="hidden"/>
                                      </p:to>
                                    </p:set>
                                  </p:childTnLst>
                                </p:cTn>
                              </p:par>
                              <p:par>
                                <p:cTn id="59" presetID="10" presetClass="exit" presetSubtype="0" fill="hold" nodeType="withEffect">
                                  <p:stCondLst>
                                    <p:cond delay="0"/>
                                  </p:stCondLst>
                                  <p:childTnLst>
                                    <p:animEffect transition="out" filter="fade">
                                      <p:cBhvr>
                                        <p:cTn id="60" dur="500"/>
                                        <p:tgtEl>
                                          <p:spTgt spid="17"/>
                                        </p:tgtEl>
                                      </p:cBhvr>
                                    </p:animEffect>
                                    <p:set>
                                      <p:cBhvr>
                                        <p:cTn id="61" dur="1" fill="hold">
                                          <p:stCondLst>
                                            <p:cond delay="499"/>
                                          </p:stCondLst>
                                        </p:cTn>
                                        <p:tgtEl>
                                          <p:spTgt spid="17"/>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21">
                                            <p:txEl>
                                              <p:pRg st="0" end="0"/>
                                            </p:txEl>
                                          </p:spTgt>
                                        </p:tgtEl>
                                      </p:cBhvr>
                                    </p:animEffect>
                                    <p:set>
                                      <p:cBhvr>
                                        <p:cTn id="64" dur="1" fill="hold">
                                          <p:stCondLst>
                                            <p:cond delay="499"/>
                                          </p:stCondLst>
                                        </p:cTn>
                                        <p:tgtEl>
                                          <p:spTgt spid="21">
                                            <p:txEl>
                                              <p:pRg st="0" end="0"/>
                                            </p:txEl>
                                          </p:spTgt>
                                        </p:tgtEl>
                                        <p:attrNameLst>
                                          <p:attrName>style.visibility</p:attrName>
                                        </p:attrNameLst>
                                      </p:cBhvr>
                                      <p:to>
                                        <p:strVal val="hidden"/>
                                      </p:to>
                                    </p:set>
                                  </p:childTnLst>
                                </p:cTn>
                              </p:par>
                              <p:par>
                                <p:cTn id="65" presetID="10" presetClass="exit" presetSubtype="0" fill="hold" grpId="0" nodeType="withEffect">
                                  <p:stCondLst>
                                    <p:cond delay="0"/>
                                  </p:stCondLst>
                                  <p:childTnLst>
                                    <p:animEffect transition="out" filter="fade">
                                      <p:cBhvr>
                                        <p:cTn id="66" dur="500"/>
                                        <p:tgtEl>
                                          <p:spTgt spid="21">
                                            <p:txEl>
                                              <p:pRg st="1" end="1"/>
                                            </p:txEl>
                                          </p:spTgt>
                                        </p:tgtEl>
                                      </p:cBhvr>
                                    </p:animEffect>
                                    <p:set>
                                      <p:cBhvr>
                                        <p:cTn id="67" dur="1" fill="hold">
                                          <p:stCondLst>
                                            <p:cond delay="499"/>
                                          </p:stCondLst>
                                        </p:cTn>
                                        <p:tgtEl>
                                          <p:spTgt spid="21">
                                            <p:txEl>
                                              <p:pRg st="1" end="1"/>
                                            </p:txEl>
                                          </p:spTgt>
                                        </p:tgtEl>
                                        <p:attrNameLst>
                                          <p:attrName>style.visibility</p:attrName>
                                        </p:attrNameLst>
                                      </p:cBhvr>
                                      <p:to>
                                        <p:strVal val="hidden"/>
                                      </p:to>
                                    </p:set>
                                  </p:childTnLst>
                                </p:cTn>
                              </p:par>
                              <p:par>
                                <p:cTn id="68" presetID="10" presetClass="exit" presetSubtype="0" fill="hold" nodeType="withEffect">
                                  <p:stCondLst>
                                    <p:cond delay="0"/>
                                  </p:stCondLst>
                                  <p:childTnLst>
                                    <p:animEffect transition="out" filter="fade">
                                      <p:cBhvr>
                                        <p:cTn id="69" dur="500"/>
                                        <p:tgtEl>
                                          <p:spTgt spid="19"/>
                                        </p:tgtEl>
                                      </p:cBhvr>
                                    </p:animEffect>
                                    <p:set>
                                      <p:cBhvr>
                                        <p:cTn id="70"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1" grpId="0" build="allAtOnce"/>
      <p:bldP spid="16" grpId="0"/>
      <p:bldP spid="1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92706" y="549474"/>
            <a:ext cx="11714828" cy="6124729"/>
          </a:xfrm>
          <a:prstGeom prst="rect">
            <a:avLst/>
          </a:prstGeom>
        </p:spPr>
        <p:txBody>
          <a:bodyPr wrap="square" lIns="121898" tIns="60948" rIns="121898" bIns="60948">
            <a:spAutoFit/>
          </a:bodyPr>
          <a:lstStyle/>
          <a:p>
            <a:pPr algn="just">
              <a:lnSpc>
                <a:spcPct val="150000"/>
              </a:lnSpc>
              <a:spcAft>
                <a:spcPts val="0"/>
              </a:spcAft>
            </a:pPr>
            <a:r>
              <a:rPr lang="en-US" altLang="zh-CN" sz="2600" kern="100" dirty="0">
                <a:latin typeface="Times New Roman"/>
                <a:ea typeface="华文细黑"/>
                <a:cs typeface="Courier New"/>
              </a:rPr>
              <a:t>3.</a:t>
            </a:r>
            <a:r>
              <a:rPr lang="zh-CN" altLang="zh-CN" sz="2600" kern="100" dirty="0">
                <a:latin typeface="Times New Roman"/>
                <a:ea typeface="华文细黑"/>
                <a:cs typeface="Times New Roman"/>
              </a:rPr>
              <a:t>汽车以恒定加速度刹车与竖直上抛运动都是匀减速直线运动，它们处理起来有什么不同？竖直上抛运动有哪些特殊性？</a:t>
            </a:r>
            <a:endParaRPr lang="zh-CN" altLang="zh-CN" sz="2600" kern="100" dirty="0">
              <a:latin typeface="宋体"/>
              <a:cs typeface="Courier New"/>
            </a:endParaRPr>
          </a:p>
          <a:p>
            <a:pPr algn="just">
              <a:lnSpc>
                <a:spcPct val="150000"/>
              </a:lnSpc>
              <a:spcAft>
                <a:spcPts val="0"/>
              </a:spcAft>
            </a:pPr>
            <a:r>
              <a:rPr lang="zh-CN" altLang="zh-CN" sz="2600" b="1" kern="100" dirty="0">
                <a:solidFill>
                  <a:srgbClr val="0000FF"/>
                </a:solidFill>
                <a:latin typeface="Times New Roman"/>
                <a:ea typeface="华文细黑"/>
                <a:cs typeface="Times New Roman"/>
              </a:rPr>
              <a:t>答案　</a:t>
            </a:r>
            <a:r>
              <a:rPr lang="zh-CN" altLang="zh-CN" sz="2600" kern="100" dirty="0">
                <a:latin typeface="Times New Roman"/>
                <a:ea typeface="华文细黑"/>
                <a:cs typeface="Times New Roman"/>
              </a:rPr>
              <a:t>汽车以恒定加速度刹车是减速到零就停止的运动，此类问题往往存在时间陷阱，要先计算从刹车到停止的时间；而竖直上抛运动是减速到零又能反向匀加速的运动，在不涉及路程时全程分析较简单</a:t>
            </a:r>
            <a:r>
              <a:rPr lang="en-US" altLang="zh-CN" sz="2600" kern="100" dirty="0" smtClean="0">
                <a:latin typeface="Times New Roman"/>
                <a:ea typeface="华文细黑"/>
                <a:cs typeface="Courier New"/>
              </a:rPr>
              <a:t>.</a:t>
            </a:r>
          </a:p>
          <a:p>
            <a:pPr lvl="0" algn="just">
              <a:lnSpc>
                <a:spcPct val="150000"/>
              </a:lnSpc>
            </a:pPr>
            <a:r>
              <a:rPr lang="zh-CN" altLang="zh-CN" sz="2600" kern="100" spc="-50" dirty="0">
                <a:solidFill>
                  <a:prstClr val="black"/>
                </a:solidFill>
                <a:latin typeface="Times New Roman"/>
                <a:ea typeface="华文细黑"/>
                <a:cs typeface="Times New Roman"/>
              </a:rPr>
              <a:t>所有与竖直上抛类似的运动，即匀减速到零，又能以相同加速度反向加速的运动，</a:t>
            </a:r>
            <a:r>
              <a:rPr lang="zh-CN" altLang="zh-CN" sz="2600" kern="100" dirty="0">
                <a:solidFill>
                  <a:prstClr val="black"/>
                </a:solidFill>
                <a:latin typeface="Times New Roman"/>
                <a:ea typeface="华文细黑"/>
                <a:cs typeface="Times New Roman"/>
              </a:rPr>
              <a:t>都有以下共同特点</a:t>
            </a:r>
            <a:r>
              <a:rPr lang="zh-CN" altLang="zh-CN" sz="2600" kern="100" dirty="0" smtClean="0">
                <a:solidFill>
                  <a:prstClr val="black"/>
                </a:solidFill>
                <a:latin typeface="Times New Roman"/>
                <a:ea typeface="华文细黑"/>
                <a:cs typeface="Times New Roman"/>
              </a:rPr>
              <a:t>：</a:t>
            </a:r>
            <a:endParaRPr lang="en-US" altLang="zh-CN" sz="2600" kern="100" dirty="0" smtClean="0">
              <a:solidFill>
                <a:prstClr val="black"/>
              </a:solidFill>
              <a:latin typeface="Times New Roman"/>
              <a:ea typeface="华文细黑"/>
              <a:cs typeface="Times New Roman"/>
            </a:endParaRPr>
          </a:p>
          <a:p>
            <a:pPr lvl="0" algn="just">
              <a:lnSpc>
                <a:spcPct val="150000"/>
              </a:lnSpc>
            </a:pPr>
            <a:r>
              <a:rPr lang="en-US" altLang="zh-CN" sz="2600" kern="100" spc="-50" dirty="0">
                <a:solidFill>
                  <a:prstClr val="black"/>
                </a:solidFill>
                <a:latin typeface="Times New Roman"/>
                <a:ea typeface="华文细黑"/>
                <a:cs typeface="Courier New"/>
              </a:rPr>
              <a:t>(1)</a:t>
            </a:r>
            <a:r>
              <a:rPr lang="zh-CN" altLang="zh-CN" sz="2600" kern="100" spc="-50" dirty="0">
                <a:solidFill>
                  <a:prstClr val="black"/>
                </a:solidFill>
                <a:latin typeface="Times New Roman"/>
                <a:ea typeface="华文细黑"/>
                <a:cs typeface="Times New Roman"/>
              </a:rPr>
              <a:t>对称性：竖直上抛运动的上升阶段和下落阶段具有时间和速度等方面的对称性</a:t>
            </a:r>
            <a:r>
              <a:rPr lang="en-US" altLang="zh-CN" sz="2600" kern="100" spc="-50" dirty="0">
                <a:solidFill>
                  <a:prstClr val="black"/>
                </a:solidFill>
                <a:latin typeface="Times New Roman"/>
                <a:ea typeface="华文细黑"/>
                <a:cs typeface="Courier New"/>
              </a:rPr>
              <a:t>.</a:t>
            </a:r>
            <a:endParaRPr lang="zh-CN" altLang="zh-CN" sz="2600" kern="100" spc="-50" dirty="0">
              <a:solidFill>
                <a:prstClr val="black"/>
              </a:solidFill>
              <a:latin typeface="宋体"/>
              <a:cs typeface="Courier New"/>
            </a:endParaRPr>
          </a:p>
          <a:p>
            <a:pPr lvl="0" algn="just">
              <a:lnSpc>
                <a:spcPct val="150000"/>
              </a:lnSpc>
            </a:pPr>
            <a:r>
              <a:rPr lang="en-US" altLang="zh-CN" sz="2600" kern="100" dirty="0">
                <a:solidFill>
                  <a:prstClr val="black"/>
                </a:solidFill>
                <a:latin typeface="Times New Roman"/>
                <a:ea typeface="华文细黑"/>
                <a:cs typeface="Courier New"/>
              </a:rPr>
              <a:t>(2)</a:t>
            </a:r>
            <a:r>
              <a:rPr lang="zh-CN" altLang="zh-CN" sz="2600" kern="100" dirty="0">
                <a:solidFill>
                  <a:prstClr val="black"/>
                </a:solidFill>
                <a:latin typeface="Times New Roman"/>
                <a:ea typeface="华文细黑"/>
                <a:cs typeface="Times New Roman"/>
              </a:rPr>
              <a:t>可逆性：上升过程的匀减速运动可逆向看做初速度为零的匀加速运动来研究</a:t>
            </a:r>
            <a:r>
              <a:rPr lang="en-US" altLang="zh-CN" sz="2600" kern="100" dirty="0">
                <a:solidFill>
                  <a:prstClr val="black"/>
                </a:solidFill>
                <a:latin typeface="Times New Roman"/>
                <a:ea typeface="华文细黑"/>
                <a:cs typeface="Courier New"/>
              </a:rPr>
              <a:t>.</a:t>
            </a:r>
            <a:endParaRPr lang="zh-CN" altLang="zh-CN" sz="2600" kern="100" dirty="0">
              <a:solidFill>
                <a:prstClr val="black"/>
              </a:solidFill>
              <a:latin typeface="宋体"/>
              <a:cs typeface="Courier New"/>
            </a:endParaRPr>
          </a:p>
          <a:p>
            <a:pPr lvl="0" algn="just">
              <a:lnSpc>
                <a:spcPct val="150000"/>
              </a:lnSpc>
            </a:pPr>
            <a:r>
              <a:rPr lang="en-US" altLang="zh-CN" sz="2600" kern="100" dirty="0">
                <a:solidFill>
                  <a:prstClr val="black"/>
                </a:solidFill>
                <a:latin typeface="Times New Roman"/>
                <a:ea typeface="华文细黑"/>
                <a:cs typeface="Courier New"/>
              </a:rPr>
              <a:t>(3)</a:t>
            </a:r>
            <a:r>
              <a:rPr lang="zh-CN" altLang="zh-CN" sz="2600" kern="100" dirty="0">
                <a:solidFill>
                  <a:prstClr val="black"/>
                </a:solidFill>
                <a:latin typeface="Times New Roman"/>
                <a:ea typeface="华文细黑"/>
                <a:cs typeface="Times New Roman"/>
              </a:rPr>
              <a:t>整体性：把上升阶段和下落阶段视为一个匀变速直线运动过程</a:t>
            </a:r>
            <a:r>
              <a:rPr lang="en-US" altLang="zh-CN" sz="2600" kern="100" dirty="0" smtClean="0">
                <a:solidFill>
                  <a:prstClr val="black"/>
                </a:solidFill>
                <a:latin typeface="Times New Roman"/>
                <a:ea typeface="华文细黑"/>
                <a:cs typeface="Courier New"/>
              </a:rPr>
              <a:t>.</a:t>
            </a:r>
            <a:endParaRPr lang="zh-CN" altLang="zh-CN" sz="2600" kern="100" dirty="0">
              <a:solidFill>
                <a:prstClr val="black"/>
              </a:solidFill>
              <a:latin typeface="宋体"/>
              <a:cs typeface="Courier New"/>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3"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217293170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linds(horizont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blinds(horizontal)">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blinds(horizontal)">
                                      <p:cBhvr>
                                        <p:cTn id="22" dur="500"/>
                                        <p:tgtEl>
                                          <p:spTgt spid="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blinds(horizontal)">
                                      <p:cBhvr>
                                        <p:cTn id="27" dur="500"/>
                                        <p:tgtEl>
                                          <p:spTgt spid="6">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6">
                                            <p:txEl>
                                              <p:pRg st="1" end="1"/>
                                            </p:txEl>
                                          </p:spTgt>
                                        </p:tgtEl>
                                      </p:cBhvr>
                                    </p:animEffect>
                                    <p:set>
                                      <p:cBhvr>
                                        <p:cTn id="32" dur="1" fill="hold">
                                          <p:stCondLst>
                                            <p:cond delay="499"/>
                                          </p:stCondLst>
                                        </p:cTn>
                                        <p:tgtEl>
                                          <p:spTgt spid="6">
                                            <p:txEl>
                                              <p:pRg st="1" end="1"/>
                                            </p:txEl>
                                          </p:spTgt>
                                        </p:tgtEl>
                                        <p:attrNameLst>
                                          <p:attrName>style.visibility</p:attrName>
                                        </p:attrNameLst>
                                      </p:cBhvr>
                                      <p:to>
                                        <p:strVal val="hidden"/>
                                      </p:to>
                                    </p:set>
                                  </p:childTnLst>
                                </p:cTn>
                              </p:par>
                              <p:par>
                                <p:cTn id="33" presetID="10" presetClass="exit" presetSubtype="0" fill="hold" nodeType="withEffect">
                                  <p:stCondLst>
                                    <p:cond delay="0"/>
                                  </p:stCondLst>
                                  <p:childTnLst>
                                    <p:animEffect transition="out" filter="fade">
                                      <p:cBhvr>
                                        <p:cTn id="34" dur="500"/>
                                        <p:tgtEl>
                                          <p:spTgt spid="6">
                                            <p:txEl>
                                              <p:pRg st="2" end="2"/>
                                            </p:txEl>
                                          </p:spTgt>
                                        </p:tgtEl>
                                      </p:cBhvr>
                                    </p:animEffect>
                                    <p:set>
                                      <p:cBhvr>
                                        <p:cTn id="35" dur="1" fill="hold">
                                          <p:stCondLst>
                                            <p:cond delay="499"/>
                                          </p:stCondLst>
                                        </p:cTn>
                                        <p:tgtEl>
                                          <p:spTgt spid="6">
                                            <p:txEl>
                                              <p:pRg st="2" end="2"/>
                                            </p:txEl>
                                          </p:spTgt>
                                        </p:tgtEl>
                                        <p:attrNameLst>
                                          <p:attrName>style.visibility</p:attrName>
                                        </p:attrNameLst>
                                      </p:cBhvr>
                                      <p:to>
                                        <p:strVal val="hidden"/>
                                      </p:to>
                                    </p:set>
                                  </p:childTnLst>
                                </p:cTn>
                              </p:par>
                              <p:par>
                                <p:cTn id="36" presetID="10" presetClass="exit" presetSubtype="0" fill="hold" nodeType="withEffect">
                                  <p:stCondLst>
                                    <p:cond delay="0"/>
                                  </p:stCondLst>
                                  <p:childTnLst>
                                    <p:animEffect transition="out" filter="fade">
                                      <p:cBhvr>
                                        <p:cTn id="37" dur="500"/>
                                        <p:tgtEl>
                                          <p:spTgt spid="6">
                                            <p:txEl>
                                              <p:pRg st="3" end="3"/>
                                            </p:txEl>
                                          </p:spTgt>
                                        </p:tgtEl>
                                      </p:cBhvr>
                                    </p:animEffect>
                                    <p:set>
                                      <p:cBhvr>
                                        <p:cTn id="38" dur="1" fill="hold">
                                          <p:stCondLst>
                                            <p:cond delay="499"/>
                                          </p:stCondLst>
                                        </p:cTn>
                                        <p:tgtEl>
                                          <p:spTgt spid="6">
                                            <p:txEl>
                                              <p:pRg st="3" end="3"/>
                                            </p:txEl>
                                          </p:spTgt>
                                        </p:tgtEl>
                                        <p:attrNameLst>
                                          <p:attrName>style.visibility</p:attrName>
                                        </p:attrNameLst>
                                      </p:cBhvr>
                                      <p:to>
                                        <p:strVal val="hidden"/>
                                      </p:to>
                                    </p:set>
                                  </p:childTnLst>
                                </p:cTn>
                              </p:par>
                              <p:par>
                                <p:cTn id="39" presetID="10" presetClass="exit" presetSubtype="0" fill="hold" nodeType="withEffect">
                                  <p:stCondLst>
                                    <p:cond delay="0"/>
                                  </p:stCondLst>
                                  <p:childTnLst>
                                    <p:animEffect transition="out" filter="fade">
                                      <p:cBhvr>
                                        <p:cTn id="40" dur="500"/>
                                        <p:tgtEl>
                                          <p:spTgt spid="6">
                                            <p:txEl>
                                              <p:pRg st="4" end="4"/>
                                            </p:txEl>
                                          </p:spTgt>
                                        </p:tgtEl>
                                      </p:cBhvr>
                                    </p:animEffect>
                                    <p:set>
                                      <p:cBhvr>
                                        <p:cTn id="41" dur="1" fill="hold">
                                          <p:stCondLst>
                                            <p:cond delay="499"/>
                                          </p:stCondLst>
                                        </p:cTn>
                                        <p:tgtEl>
                                          <p:spTgt spid="6">
                                            <p:txEl>
                                              <p:pRg st="4" end="4"/>
                                            </p:txEl>
                                          </p:spTgt>
                                        </p:tgtEl>
                                        <p:attrNameLst>
                                          <p:attrName>style.visibility</p:attrName>
                                        </p:attrNameLst>
                                      </p:cBhvr>
                                      <p:to>
                                        <p:strVal val="hidden"/>
                                      </p:to>
                                    </p:set>
                                  </p:childTnLst>
                                </p:cTn>
                              </p:par>
                              <p:par>
                                <p:cTn id="42" presetID="10" presetClass="exit" presetSubtype="0" fill="hold" nodeType="withEffect">
                                  <p:stCondLst>
                                    <p:cond delay="0"/>
                                  </p:stCondLst>
                                  <p:childTnLst>
                                    <p:animEffect transition="out" filter="fade">
                                      <p:cBhvr>
                                        <p:cTn id="43" dur="500"/>
                                        <p:tgtEl>
                                          <p:spTgt spid="6">
                                            <p:txEl>
                                              <p:pRg st="5" end="5"/>
                                            </p:txEl>
                                          </p:spTgt>
                                        </p:tgtEl>
                                      </p:cBhvr>
                                    </p:animEffect>
                                    <p:set>
                                      <p:cBhvr>
                                        <p:cTn id="44" dur="1" fill="hold">
                                          <p:stCondLst>
                                            <p:cond delay="499"/>
                                          </p:stCondLst>
                                        </p:cTn>
                                        <p:tgtEl>
                                          <p:spTgt spid="6">
                                            <p:txEl>
                                              <p:pRg st="5" end="5"/>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3284" y="894938"/>
            <a:ext cx="11370297" cy="3553128"/>
          </a:xfrm>
          <a:prstGeom prst="rect">
            <a:avLst/>
          </a:prstGeom>
        </p:spPr>
        <p:txBody>
          <a:bodyPr wrap="square" lIns="121898" tIns="60948" rIns="121898" bIns="60948">
            <a:spAutoFit/>
          </a:bodyPr>
          <a:lstStyle/>
          <a:p>
            <a:pPr algn="just">
              <a:lnSpc>
                <a:spcPts val="5500"/>
              </a:lnSpc>
              <a:spcAft>
                <a:spcPts val="0"/>
              </a:spcAft>
            </a:pPr>
            <a:r>
              <a:rPr lang="en-US" altLang="zh-CN" sz="2800" kern="100" dirty="0">
                <a:latin typeface="Times New Roman"/>
                <a:ea typeface="华文细黑"/>
                <a:cs typeface="Courier New"/>
              </a:rPr>
              <a:t>4.</a:t>
            </a:r>
            <a:r>
              <a:rPr lang="zh-CN" altLang="zh-CN" sz="2800" kern="100" dirty="0">
                <a:latin typeface="Times New Roman"/>
                <a:ea typeface="华文细黑"/>
                <a:cs typeface="Times New Roman"/>
              </a:rPr>
              <a:t>物体于处平衡状态的条件是什么？有哪些主要的推论？</a:t>
            </a:r>
            <a:endParaRPr lang="zh-CN" altLang="zh-CN" sz="1050" kern="100" dirty="0">
              <a:latin typeface="宋体"/>
              <a:cs typeface="Courier New"/>
            </a:endParaRPr>
          </a:p>
          <a:p>
            <a:pPr algn="just">
              <a:lnSpc>
                <a:spcPts val="5500"/>
              </a:lnSpc>
              <a:spcAft>
                <a:spcPts val="0"/>
              </a:spcAft>
            </a:pPr>
            <a:r>
              <a:rPr lang="zh-CN" altLang="zh-CN" sz="2800" b="1" kern="100" dirty="0">
                <a:solidFill>
                  <a:srgbClr val="0000FF"/>
                </a:solidFill>
                <a:latin typeface="Times New Roman"/>
                <a:ea typeface="华文细黑"/>
                <a:cs typeface="Times New Roman"/>
              </a:rPr>
              <a:t>答案　</a:t>
            </a:r>
            <a:r>
              <a:rPr lang="zh-CN" altLang="zh-CN" sz="2800" kern="100" dirty="0">
                <a:latin typeface="Times New Roman"/>
                <a:ea typeface="华文细黑"/>
                <a:cs typeface="Times New Roman"/>
              </a:rPr>
              <a:t>共点力作用下物体的平衡条件是：</a:t>
            </a:r>
            <a:r>
              <a:rPr lang="en-US" altLang="zh-CN" sz="2800" kern="100" dirty="0">
                <a:latin typeface="Times New Roman"/>
                <a:ea typeface="华文细黑"/>
                <a:cs typeface="Courier New"/>
              </a:rPr>
              <a:t>Σ</a:t>
            </a:r>
            <a:r>
              <a:rPr lang="en-US" altLang="zh-CN" sz="2800" i="1" kern="100" dirty="0">
                <a:latin typeface="Times New Roman"/>
                <a:ea typeface="华文细黑"/>
                <a:cs typeface="Courier New"/>
              </a:rPr>
              <a:t>F</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0</a:t>
            </a:r>
            <a:r>
              <a:rPr lang="zh-CN" altLang="zh-CN" sz="2800" kern="100" dirty="0">
                <a:latin typeface="Times New Roman"/>
                <a:ea typeface="华文细黑"/>
                <a:cs typeface="Times New Roman"/>
              </a:rPr>
              <a:t>，或同时满足</a:t>
            </a:r>
            <a:r>
              <a:rPr lang="en-US" altLang="zh-CN" sz="2800" kern="100" dirty="0" err="1">
                <a:latin typeface="Times New Roman"/>
                <a:ea typeface="华文细黑"/>
                <a:cs typeface="Courier New"/>
              </a:rPr>
              <a:t>Σ</a:t>
            </a:r>
            <a:r>
              <a:rPr lang="en-US" altLang="zh-CN" sz="2800" i="1" kern="100" dirty="0" err="1">
                <a:latin typeface="Times New Roman"/>
                <a:ea typeface="华文细黑"/>
                <a:cs typeface="Courier New"/>
              </a:rPr>
              <a:t>F</a:t>
            </a:r>
            <a:r>
              <a:rPr lang="en-US" altLang="zh-CN" sz="2800" i="1" kern="100" baseline="-25000" dirty="0" err="1">
                <a:latin typeface="Times New Roman"/>
                <a:ea typeface="华文细黑"/>
                <a:cs typeface="Courier New"/>
              </a:rPr>
              <a:t>x</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0</a:t>
            </a:r>
            <a:r>
              <a:rPr lang="zh-CN" altLang="zh-CN" sz="2800" kern="100" dirty="0">
                <a:latin typeface="Times New Roman"/>
                <a:ea typeface="华文细黑"/>
                <a:cs typeface="Times New Roman"/>
              </a:rPr>
              <a:t>、</a:t>
            </a:r>
            <a:r>
              <a:rPr lang="en-US" altLang="zh-CN" sz="2800" kern="100" dirty="0" err="1">
                <a:latin typeface="Times New Roman"/>
                <a:ea typeface="华文细黑"/>
                <a:cs typeface="Courier New"/>
              </a:rPr>
              <a:t>Σ</a:t>
            </a:r>
            <a:r>
              <a:rPr lang="en-US" altLang="zh-CN" sz="2800" i="1" kern="100" dirty="0" err="1">
                <a:latin typeface="Times New Roman"/>
                <a:ea typeface="华文细黑"/>
                <a:cs typeface="Courier New"/>
              </a:rPr>
              <a:t>F</a:t>
            </a:r>
            <a:r>
              <a:rPr lang="en-US" altLang="zh-CN" sz="2800" i="1" kern="100" baseline="-25000" dirty="0" err="1">
                <a:latin typeface="Times New Roman"/>
                <a:ea typeface="华文细黑"/>
                <a:cs typeface="Courier New"/>
              </a:rPr>
              <a:t>y</a:t>
            </a:r>
            <a:r>
              <a:rPr lang="zh-CN" altLang="zh-CN" sz="2800" kern="100" dirty="0">
                <a:latin typeface="Times New Roman"/>
                <a:ea typeface="华文细黑"/>
                <a:cs typeface="Times New Roman"/>
              </a:rPr>
              <a:t>＝</a:t>
            </a:r>
            <a:r>
              <a:rPr lang="en-US" altLang="zh-CN" sz="2800" kern="100" dirty="0">
                <a:latin typeface="Times New Roman"/>
                <a:ea typeface="华文细黑"/>
                <a:cs typeface="Courier New"/>
              </a:rPr>
              <a:t>0.</a:t>
            </a:r>
            <a:r>
              <a:rPr lang="zh-CN" altLang="zh-CN" sz="2800" kern="100" dirty="0">
                <a:latin typeface="Times New Roman"/>
                <a:ea typeface="华文细黑"/>
                <a:cs typeface="Times New Roman"/>
              </a:rPr>
              <a:t>根据平衡条件可得以下重要推论：</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当物体处于平衡状态时，它所受的某一个力与它所受的其余力的合力等值反向；</a:t>
            </a: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当三个共点力作用于物体并处于平衡状态时，三个力的矢量组成一封闭的矢量三角形</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3"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4</a:t>
            </a:r>
          </a:p>
        </p:txBody>
      </p:sp>
      <p:sp>
        <p:nvSpPr>
          <p:cNvPr id="17"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274068801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xEl>
                                              <p:pRg st="1" end="1"/>
                                            </p:txEl>
                                          </p:spTgt>
                                        </p:tgtEl>
                                      </p:cBhvr>
                                    </p:animEffect>
                                    <p:set>
                                      <p:cBhvr>
                                        <p:cTn id="12"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8582" y="1053530"/>
            <a:ext cx="11146257" cy="2142485"/>
          </a:xfrm>
          <a:prstGeom prst="rect">
            <a:avLst/>
          </a:prstGeom>
        </p:spPr>
        <p:txBody>
          <a:bodyPr wrap="square" lIns="121898" tIns="60948" rIns="121898" bIns="60948">
            <a:spAutoFit/>
          </a:bodyPr>
          <a:lstStyle/>
          <a:p>
            <a:pPr algn="just">
              <a:lnSpc>
                <a:spcPts val="5500"/>
              </a:lnSpc>
              <a:spcAft>
                <a:spcPts val="0"/>
              </a:spcAft>
            </a:pPr>
            <a:r>
              <a:rPr lang="en-US" altLang="zh-CN" sz="2800" kern="100" dirty="0">
                <a:latin typeface="Times New Roman"/>
                <a:ea typeface="华文细黑"/>
                <a:cs typeface="Courier New"/>
              </a:rPr>
              <a:t>5.</a:t>
            </a:r>
            <a:r>
              <a:rPr lang="zh-CN" altLang="zh-CN" sz="2800" kern="100" dirty="0">
                <a:latin typeface="Times New Roman"/>
                <a:ea typeface="华文细黑"/>
                <a:cs typeface="Times New Roman"/>
              </a:rPr>
              <a:t>力的合成与分解遵循什么规律？处理平衡问题常用的方法有哪些？</a:t>
            </a:r>
            <a:endParaRPr lang="zh-CN" altLang="zh-CN" sz="1050" kern="100" dirty="0">
              <a:latin typeface="宋体"/>
              <a:cs typeface="Courier New"/>
            </a:endParaRPr>
          </a:p>
          <a:p>
            <a:pPr algn="just">
              <a:lnSpc>
                <a:spcPts val="5500"/>
              </a:lnSpc>
              <a:spcAft>
                <a:spcPts val="0"/>
              </a:spcAft>
            </a:pPr>
            <a:r>
              <a:rPr lang="zh-CN" altLang="zh-CN" sz="2800" b="1" kern="100" dirty="0">
                <a:solidFill>
                  <a:srgbClr val="0000FF"/>
                </a:solidFill>
                <a:latin typeface="Times New Roman"/>
                <a:ea typeface="华文细黑"/>
                <a:cs typeface="Times New Roman"/>
              </a:rPr>
              <a:t>答案　</a:t>
            </a:r>
            <a:r>
              <a:rPr lang="zh-CN" altLang="zh-CN" sz="2800" kern="100" dirty="0">
                <a:latin typeface="Times New Roman"/>
                <a:ea typeface="华文细黑"/>
                <a:cs typeface="Times New Roman"/>
              </a:rPr>
              <a:t>遵循平行四边形定则；常用的方法主要有矢量三角形法、正交分解法、推论法</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3"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5</a:t>
            </a:r>
          </a:p>
        </p:txBody>
      </p:sp>
      <p:sp>
        <p:nvSpPr>
          <p:cNvPr id="18"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253220724"/>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linds(horizont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6">
                                            <p:txEl>
                                              <p:pRg st="1" end="1"/>
                                            </p:txEl>
                                          </p:spTgt>
                                        </p:tgtEl>
                                      </p:cBhvr>
                                    </p:animEffect>
                                    <p:set>
                                      <p:cBhvr>
                                        <p:cTn id="12" dur="1" fill="hold">
                                          <p:stCondLst>
                                            <p:cond delay="499"/>
                                          </p:stCondLst>
                                        </p:cTn>
                                        <p:tgtEl>
                                          <p:spTgt spid="6">
                                            <p:txEl>
                                              <p:pRg st="1" end="1"/>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7970" y="884778"/>
            <a:ext cx="11484000" cy="3553128"/>
          </a:xfrm>
          <a:prstGeom prst="rect">
            <a:avLst/>
          </a:prstGeom>
        </p:spPr>
        <p:txBody>
          <a:bodyPr wrap="square" lIns="121898" tIns="60948" rIns="121898" bIns="60948">
            <a:spAutoFit/>
          </a:bodyPr>
          <a:lstStyle/>
          <a:p>
            <a:pPr algn="just">
              <a:lnSpc>
                <a:spcPts val="5500"/>
              </a:lnSpc>
              <a:spcAft>
                <a:spcPts val="0"/>
              </a:spcAft>
            </a:pPr>
            <a:r>
              <a:rPr lang="en-US" altLang="zh-CN" sz="2800" kern="100" dirty="0">
                <a:latin typeface="Times New Roman"/>
                <a:ea typeface="华文细黑"/>
                <a:cs typeface="Courier New"/>
              </a:rPr>
              <a:t>6.</a:t>
            </a:r>
            <a:r>
              <a:rPr lang="zh-CN" altLang="zh-CN" sz="2800" kern="100" dirty="0">
                <a:latin typeface="Times New Roman"/>
                <a:ea typeface="华文细黑"/>
                <a:cs typeface="Times New Roman"/>
              </a:rPr>
              <a:t>相互作用力与二力平衡的联系和区别是什么？</a:t>
            </a:r>
            <a:endParaRPr lang="zh-CN" altLang="zh-CN" sz="1050" kern="100" dirty="0">
              <a:latin typeface="宋体"/>
              <a:cs typeface="Courier New"/>
            </a:endParaRPr>
          </a:p>
          <a:p>
            <a:pPr algn="just">
              <a:lnSpc>
                <a:spcPts val="5500"/>
              </a:lnSpc>
              <a:spcAft>
                <a:spcPts val="0"/>
              </a:spcAft>
            </a:pPr>
            <a:r>
              <a:rPr lang="zh-CN" altLang="zh-CN" sz="2800" b="1" kern="100" dirty="0">
                <a:solidFill>
                  <a:srgbClr val="0000FF"/>
                </a:solidFill>
                <a:latin typeface="Times New Roman"/>
                <a:ea typeface="华文细黑"/>
                <a:cs typeface="Times New Roman"/>
              </a:rPr>
              <a:t>答案　</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联系：力的大小相等、方向相反、作用在同一直线上</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ts val="55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区别：一对平衡力作用在同一物体上，不一定是同一性质的力，一个力消失</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或变化</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，另一个力未必消失</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或变化</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；作用力与反作用力作用在两个相互作用的物体上，两力同性质、同时产生、同时变化、同时消失</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3"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6</a:t>
            </a:r>
          </a:p>
        </p:txBody>
      </p:sp>
      <p:sp>
        <p:nvSpPr>
          <p:cNvPr id="19"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 xmlns:p14="http://schemas.microsoft.com/office/powerpoint/2010/main" val="589050702"/>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nodeType="clickEffect">
                                  <p:stCondLst>
                                    <p:cond delay="0"/>
                                  </p:stCondLst>
                                  <p:childTnLst>
                                    <p:animEffect transition="out" filter="fade">
                                      <p:cBhvr>
                                        <p:cTn id="16" dur="500"/>
                                        <p:tgtEl>
                                          <p:spTgt spid="4">
                                            <p:txEl>
                                              <p:pRg st="1" end="1"/>
                                            </p:txEl>
                                          </p:spTgt>
                                        </p:tgtEl>
                                      </p:cBhvr>
                                    </p:animEffect>
                                    <p:set>
                                      <p:cBhvr>
                                        <p:cTn id="17" dur="1" fill="hold">
                                          <p:stCondLst>
                                            <p:cond delay="499"/>
                                          </p:stCondLst>
                                        </p:cTn>
                                        <p:tgtEl>
                                          <p:spTgt spid="4">
                                            <p:txEl>
                                              <p:pRg st="1" end="1"/>
                                            </p:txEl>
                                          </p:spTgt>
                                        </p:tgtEl>
                                        <p:attrNameLst>
                                          <p:attrName>style.visibility</p:attrName>
                                        </p:attrNameLst>
                                      </p:cBhvr>
                                      <p:to>
                                        <p:strVal val="hidden"/>
                                      </p:to>
                                    </p:set>
                                  </p:childTnLst>
                                </p:cTn>
                              </p:par>
                              <p:par>
                                <p:cTn id="18" presetID="10" presetClass="exit" presetSubtype="0" fill="hold" nodeType="withEffect">
                                  <p:stCondLst>
                                    <p:cond delay="0"/>
                                  </p:stCondLst>
                                  <p:childTnLst>
                                    <p:animEffect transition="out" filter="fade">
                                      <p:cBhvr>
                                        <p:cTn id="19" dur="500"/>
                                        <p:tgtEl>
                                          <p:spTgt spid="4">
                                            <p:txEl>
                                              <p:pRg st="2" end="2"/>
                                            </p:txEl>
                                          </p:spTgt>
                                        </p:tgtEl>
                                      </p:cBhvr>
                                    </p:animEffect>
                                    <p:set>
                                      <p:cBhvr>
                                        <p:cTn id="20" dur="1" fill="hold">
                                          <p:stCondLst>
                                            <p:cond delay="499"/>
                                          </p:stCondLst>
                                        </p:cTn>
                                        <p:tgtEl>
                                          <p:spTgt spid="4">
                                            <p:txEl>
                                              <p:pRg st="2" end="2"/>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6686" y="837506"/>
            <a:ext cx="11598840" cy="4647402"/>
          </a:xfrm>
          <a:prstGeom prst="rect">
            <a:avLst/>
          </a:prstGeom>
        </p:spPr>
        <p:txBody>
          <a:bodyPr wrap="square" lIns="121898" tIns="60948" rIns="121898" bIns="60948">
            <a:spAutoFit/>
          </a:bodyPr>
          <a:lstStyle/>
          <a:p>
            <a:pPr algn="just">
              <a:lnSpc>
                <a:spcPct val="150000"/>
              </a:lnSpc>
              <a:spcAft>
                <a:spcPts val="0"/>
              </a:spcAft>
            </a:pPr>
            <a:r>
              <a:rPr lang="en-US" altLang="zh-CN" sz="2800" kern="100" dirty="0">
                <a:latin typeface="Times New Roman"/>
                <a:ea typeface="华文细黑"/>
                <a:cs typeface="Courier New"/>
              </a:rPr>
              <a:t>7.</a:t>
            </a:r>
            <a:r>
              <a:rPr lang="zh-CN" altLang="zh-CN" sz="2800" kern="100" dirty="0">
                <a:latin typeface="Times New Roman"/>
                <a:ea typeface="华文细黑"/>
                <a:cs typeface="Times New Roman"/>
              </a:rPr>
              <a:t>什么是超重、失重和完全失重？它们各有什么特点？</a:t>
            </a:r>
            <a:endParaRPr lang="zh-CN" altLang="zh-CN" sz="1050" kern="100" dirty="0">
              <a:latin typeface="宋体"/>
              <a:cs typeface="Courier New"/>
            </a:endParaRPr>
          </a:p>
          <a:p>
            <a:pPr algn="just">
              <a:lnSpc>
                <a:spcPct val="150000"/>
              </a:lnSpc>
              <a:spcAft>
                <a:spcPts val="0"/>
              </a:spcAft>
            </a:pPr>
            <a:r>
              <a:rPr lang="zh-CN" altLang="zh-CN" sz="2800" b="1" kern="100" dirty="0">
                <a:solidFill>
                  <a:srgbClr val="0000FF"/>
                </a:solidFill>
                <a:latin typeface="Times New Roman"/>
                <a:ea typeface="华文细黑"/>
                <a:cs typeface="Times New Roman"/>
              </a:rPr>
              <a:t>答案　</a:t>
            </a:r>
            <a:r>
              <a:rPr lang="en-US" altLang="zh-CN" sz="2800" kern="100" dirty="0">
                <a:latin typeface="Times New Roman"/>
                <a:ea typeface="华文细黑"/>
                <a:cs typeface="Courier New"/>
              </a:rPr>
              <a:t>(1)</a:t>
            </a:r>
            <a:r>
              <a:rPr lang="zh-CN" altLang="zh-CN" sz="2800" kern="100" dirty="0">
                <a:latin typeface="Times New Roman"/>
                <a:ea typeface="华文细黑"/>
                <a:cs typeface="Times New Roman"/>
              </a:rPr>
              <a:t>超重：物体对支持物的压力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或对悬挂物的拉力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大于物体的重力</a:t>
            </a:r>
            <a:r>
              <a:rPr lang="en-US" altLang="zh-CN" sz="2800" kern="100" dirty="0" smtClean="0">
                <a:latin typeface="Times New Roman"/>
                <a:ea typeface="华文细黑"/>
                <a:cs typeface="Courier New"/>
              </a:rPr>
              <a:t>.</a:t>
            </a:r>
          </a:p>
          <a:p>
            <a:pPr algn="just">
              <a:lnSpc>
                <a:spcPct val="150000"/>
              </a:lnSpc>
              <a:spcAft>
                <a:spcPts val="0"/>
              </a:spcAft>
            </a:pPr>
            <a:r>
              <a:rPr lang="zh-CN" altLang="zh-CN" sz="2800" kern="100" dirty="0" smtClean="0">
                <a:latin typeface="Times New Roman"/>
                <a:ea typeface="华文细黑"/>
                <a:cs typeface="Times New Roman"/>
              </a:rPr>
              <a:t>特点</a:t>
            </a:r>
            <a:r>
              <a:rPr lang="zh-CN" altLang="zh-CN" sz="2800" kern="100" dirty="0">
                <a:latin typeface="Times New Roman"/>
                <a:ea typeface="华文细黑"/>
                <a:cs typeface="Times New Roman"/>
              </a:rPr>
              <a:t>：物体具有向上的加速度</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(2)</a:t>
            </a:r>
            <a:r>
              <a:rPr lang="zh-CN" altLang="zh-CN" sz="2800" kern="100" dirty="0">
                <a:latin typeface="Times New Roman"/>
                <a:ea typeface="华文细黑"/>
                <a:cs typeface="Times New Roman"/>
              </a:rPr>
              <a:t>失重：物体对支持物的压力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或对悬挂物的拉力</a:t>
            </a:r>
            <a:r>
              <a:rPr lang="en-US" altLang="zh-CN" sz="2800" kern="100" dirty="0">
                <a:latin typeface="Times New Roman"/>
                <a:ea typeface="华文细黑"/>
                <a:cs typeface="Courier New"/>
              </a:rPr>
              <a:t>)</a:t>
            </a:r>
            <a:r>
              <a:rPr lang="zh-CN" altLang="zh-CN" sz="2800" kern="100" dirty="0">
                <a:latin typeface="Times New Roman"/>
                <a:ea typeface="华文细黑"/>
                <a:cs typeface="Times New Roman"/>
              </a:rPr>
              <a:t>小于物体的重力</a:t>
            </a:r>
            <a:r>
              <a:rPr lang="en-US" altLang="zh-CN" sz="2800" kern="100" dirty="0" smtClean="0">
                <a:latin typeface="Times New Roman"/>
                <a:ea typeface="华文细黑"/>
                <a:cs typeface="Courier New"/>
              </a:rPr>
              <a:t>.</a:t>
            </a:r>
          </a:p>
          <a:p>
            <a:pPr algn="just">
              <a:lnSpc>
                <a:spcPct val="150000"/>
              </a:lnSpc>
              <a:spcAft>
                <a:spcPts val="0"/>
              </a:spcAft>
            </a:pPr>
            <a:r>
              <a:rPr lang="zh-CN" altLang="zh-CN" sz="2800" kern="100" dirty="0" smtClean="0">
                <a:latin typeface="Times New Roman"/>
                <a:ea typeface="华文细黑"/>
                <a:cs typeface="Times New Roman"/>
              </a:rPr>
              <a:t>特点</a:t>
            </a:r>
            <a:r>
              <a:rPr lang="zh-CN" altLang="zh-CN" sz="2800" kern="100" dirty="0">
                <a:latin typeface="Times New Roman"/>
                <a:ea typeface="华文细黑"/>
                <a:cs typeface="Times New Roman"/>
              </a:rPr>
              <a:t>：物体具有向下的加速度</a:t>
            </a:r>
            <a:r>
              <a:rPr lang="en-US" altLang="zh-CN" sz="2800" kern="100" dirty="0">
                <a:latin typeface="Times New Roman"/>
                <a:ea typeface="华文细黑"/>
                <a:cs typeface="Courier New"/>
              </a:rPr>
              <a:t>.</a:t>
            </a:r>
            <a:endParaRPr lang="zh-CN" altLang="zh-CN" sz="1050" kern="100" dirty="0">
              <a:latin typeface="宋体"/>
              <a:cs typeface="Courier New"/>
            </a:endParaRPr>
          </a:p>
          <a:p>
            <a:pPr algn="just">
              <a:lnSpc>
                <a:spcPct val="150000"/>
              </a:lnSpc>
              <a:spcAft>
                <a:spcPts val="0"/>
              </a:spcAft>
            </a:pPr>
            <a:r>
              <a:rPr lang="en-US" altLang="zh-CN" sz="2800" kern="100" dirty="0">
                <a:latin typeface="Times New Roman"/>
                <a:ea typeface="华文细黑"/>
                <a:cs typeface="Courier New"/>
              </a:rPr>
              <a:t>(3)</a:t>
            </a:r>
            <a:r>
              <a:rPr lang="zh-CN" altLang="zh-CN" sz="2800" kern="100" dirty="0">
                <a:latin typeface="Times New Roman"/>
                <a:ea typeface="华文细黑"/>
                <a:cs typeface="Courier New"/>
              </a:rPr>
              <a:t>完全失重：物体对支持物的压力</a:t>
            </a:r>
            <a:r>
              <a:rPr lang="en-US" altLang="zh-CN" sz="2800" kern="100" dirty="0">
                <a:latin typeface="Times New Roman"/>
                <a:ea typeface="华文细黑"/>
                <a:cs typeface="Courier New"/>
              </a:rPr>
              <a:t>(</a:t>
            </a:r>
            <a:r>
              <a:rPr lang="zh-CN" altLang="zh-CN" sz="2800" kern="100" dirty="0">
                <a:latin typeface="Times New Roman"/>
                <a:ea typeface="华文细黑"/>
                <a:cs typeface="Courier New"/>
              </a:rPr>
              <a:t>或对悬挂物的拉力</a:t>
            </a:r>
            <a:r>
              <a:rPr lang="en-US" altLang="zh-CN" sz="2800" kern="100" dirty="0">
                <a:latin typeface="Times New Roman"/>
                <a:ea typeface="华文细黑"/>
                <a:cs typeface="Courier New"/>
              </a:rPr>
              <a:t>)</a:t>
            </a:r>
            <a:r>
              <a:rPr lang="zh-CN" altLang="zh-CN" sz="2800" kern="100" dirty="0">
                <a:latin typeface="Times New Roman"/>
                <a:ea typeface="华文细黑"/>
                <a:cs typeface="Courier New"/>
              </a:rPr>
              <a:t>为零</a:t>
            </a:r>
            <a:r>
              <a:rPr lang="en-US" altLang="zh-CN" sz="2800" kern="100" dirty="0" smtClean="0">
                <a:latin typeface="Times New Roman"/>
                <a:ea typeface="华文细黑"/>
                <a:cs typeface="Courier New"/>
              </a:rPr>
              <a:t>.</a:t>
            </a:r>
          </a:p>
          <a:p>
            <a:pPr algn="just">
              <a:lnSpc>
                <a:spcPct val="150000"/>
              </a:lnSpc>
              <a:spcAft>
                <a:spcPts val="0"/>
              </a:spcAft>
            </a:pPr>
            <a:r>
              <a:rPr lang="zh-CN" altLang="zh-CN" sz="2800" kern="100" dirty="0" smtClean="0">
                <a:latin typeface="Times New Roman"/>
                <a:ea typeface="华文细黑"/>
                <a:cs typeface="Courier New"/>
              </a:rPr>
              <a:t>特点</a:t>
            </a:r>
            <a:r>
              <a:rPr lang="zh-CN" altLang="zh-CN" sz="2800" kern="100" dirty="0">
                <a:latin typeface="Times New Roman"/>
                <a:ea typeface="华文细黑"/>
                <a:cs typeface="Courier New"/>
              </a:rPr>
              <a:t>：物体具有向下的加速度且大小等于重力加速度</a:t>
            </a:r>
            <a:r>
              <a:rPr lang="en-US" altLang="zh-CN" sz="2800" i="1" kern="100" dirty="0">
                <a:latin typeface="Times New Roman"/>
                <a:ea typeface="华文细黑"/>
                <a:cs typeface="Courier New"/>
              </a:rPr>
              <a:t>g</a:t>
            </a:r>
            <a:r>
              <a:rPr lang="en-US" altLang="zh-CN" sz="2800" kern="100" dirty="0">
                <a:latin typeface="Times New Roman"/>
                <a:ea typeface="华文细黑"/>
                <a:cs typeface="Courier New"/>
              </a:rPr>
              <a:t>.</a:t>
            </a:r>
            <a:endParaRPr lang="zh-CN" altLang="zh-CN" sz="1050" kern="100" dirty="0">
              <a:effectLst/>
              <a:latin typeface="宋体"/>
              <a:cs typeface="Courier New"/>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pitchFamily="2" charset="-122"/>
              <a:cs typeface="Times New Roman" panose="02020603050405020304" pitchFamily="18" charset="0"/>
            </a:endParaRPr>
          </a:p>
        </p:txBody>
      </p:sp>
      <p:sp>
        <p:nvSpPr>
          <p:cNvPr id="12" name="圆角矩形 11"/>
          <p:cNvSpPr/>
          <p:nvPr/>
        </p:nvSpPr>
        <p:spPr>
          <a:xfrm>
            <a:off x="11398413" y="6665188"/>
            <a:ext cx="792000" cy="194400"/>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itchFamily="49" charset="-122"/>
                <a:ea typeface="黑体" pitchFamily="49" charset="-122"/>
              </a:rPr>
              <a:t>答案</a:t>
            </a:r>
            <a:endParaRPr lang="zh-CN" altLang="en-US" sz="1400" dirty="0">
              <a:solidFill>
                <a:srgbClr val="C00000"/>
              </a:solidFill>
              <a:latin typeface="黑体" pitchFamily="49" charset="-122"/>
              <a:ea typeface="黑体" pitchFamily="49" charset="-122"/>
            </a:endParaRPr>
          </a:p>
        </p:txBody>
      </p:sp>
      <p:sp>
        <p:nvSpPr>
          <p:cNvPr id="13" name="Rectangle 21">
            <a:hlinkClick r:id="rId2" action="ppaction://hlinksldjump"/>
          </p:cNvPr>
          <p:cNvSpPr>
            <a:spLocks noChangeArrowheads="1"/>
          </p:cNvSpPr>
          <p:nvPr/>
        </p:nvSpPr>
        <p:spPr bwMode="auto">
          <a:xfrm>
            <a:off x="874934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1</a:t>
            </a:r>
          </a:p>
        </p:txBody>
      </p:sp>
      <p:sp>
        <p:nvSpPr>
          <p:cNvPr id="14" name="Rectangle 21">
            <a:hlinkClick r:id="rId3" action="ppaction://hlinksldjump"/>
          </p:cNvPr>
          <p:cNvSpPr>
            <a:spLocks noChangeArrowheads="1"/>
          </p:cNvSpPr>
          <p:nvPr/>
        </p:nvSpPr>
        <p:spPr bwMode="auto">
          <a:xfrm>
            <a:off x="918127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2</a:t>
            </a:r>
          </a:p>
        </p:txBody>
      </p:sp>
      <p:sp>
        <p:nvSpPr>
          <p:cNvPr id="15" name="Rectangle 21">
            <a:hlinkClick r:id="rId4" action="ppaction://hlinksldjump"/>
          </p:cNvPr>
          <p:cNvSpPr>
            <a:spLocks noChangeArrowheads="1"/>
          </p:cNvSpPr>
          <p:nvPr/>
        </p:nvSpPr>
        <p:spPr bwMode="auto">
          <a:xfrm>
            <a:off x="9613214"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rPr>
              <a:t>3</a:t>
            </a:r>
          </a:p>
        </p:txBody>
      </p:sp>
      <p:sp>
        <p:nvSpPr>
          <p:cNvPr id="16" name="Rectangle 21">
            <a:hlinkClick r:id="rId5" action="ppaction://hlinksldjump"/>
          </p:cNvPr>
          <p:cNvSpPr>
            <a:spLocks noChangeArrowheads="1"/>
          </p:cNvSpPr>
          <p:nvPr/>
        </p:nvSpPr>
        <p:spPr bwMode="auto">
          <a:xfrm>
            <a:off x="10045150"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7" name="Rectangle 21">
            <a:hlinkClick r:id="rId6" action="ppaction://hlinksldjump"/>
          </p:cNvPr>
          <p:cNvSpPr>
            <a:spLocks noChangeArrowheads="1"/>
          </p:cNvSpPr>
          <p:nvPr/>
        </p:nvSpPr>
        <p:spPr bwMode="auto">
          <a:xfrm>
            <a:off x="10477086"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8" name="Rectangle 21">
            <a:hlinkClick r:id="rId7" action="ppaction://hlinksldjump"/>
          </p:cNvPr>
          <p:cNvSpPr>
            <a:spLocks noChangeArrowheads="1"/>
          </p:cNvSpPr>
          <p:nvPr/>
        </p:nvSpPr>
        <p:spPr bwMode="auto">
          <a:xfrm>
            <a:off x="10909022"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itchFamily="82" charset="0"/>
                <a:ea typeface="楷体"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
        <p:nvSpPr>
          <p:cNvPr id="19" name="Rectangle 21">
            <a:hlinkClick r:id="rId8" action="ppaction://hlinksldjump"/>
          </p:cNvPr>
          <p:cNvSpPr>
            <a:spLocks noChangeArrowheads="1"/>
          </p:cNvSpPr>
          <p:nvPr/>
        </p:nvSpPr>
        <p:spPr bwMode="auto">
          <a:xfrm>
            <a:off x="11340958" y="39031"/>
            <a:ext cx="360000" cy="575867"/>
          </a:xfrm>
          <a:prstGeom prst="rect">
            <a:avLst/>
          </a:prstGeom>
          <a:noFill/>
          <a:ln>
            <a:noFill/>
          </a:ln>
          <a:effectLst/>
          <a:extLst>
            <a:ext uri="{909E8E84-426E-40DD-AFC4-6F175D3DCCD1}">
              <a14:hiddenFill xmlns="" xmlns:a14="http://schemas.microsoft.com/office/drawing/2010/main">
                <a:solidFill>
                  <a:schemeClr val="bg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itchFamily="82" charset="0"/>
                <a:ea typeface="楷体" pitchFamily="49" charset="-122"/>
                <a:cs typeface="经典繁仿黑" pitchFamily="49" charset="-122"/>
              </a:rPr>
              <a:t>7</a:t>
            </a:r>
          </a:p>
        </p:txBody>
      </p:sp>
    </p:spTree>
    <p:extLst>
      <p:ext uri="{BB962C8B-B14F-4D97-AF65-F5344CB8AC3E}">
        <p14:creationId xmlns="" xmlns:p14="http://schemas.microsoft.com/office/powerpoint/2010/main" val="395768363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blinds(horizontal)">
                                      <p:cBhvr>
                                        <p:cTn id="32" dur="500"/>
                                        <p:tgtEl>
                                          <p:spTgt spid="4">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xit" presetSubtype="0" fill="hold" nodeType="clickEffect">
                                  <p:stCondLst>
                                    <p:cond delay="0"/>
                                  </p:stCondLst>
                                  <p:childTnLst>
                                    <p:animEffect transition="out" filter="fade">
                                      <p:cBhvr>
                                        <p:cTn id="36" dur="500"/>
                                        <p:tgtEl>
                                          <p:spTgt spid="4">
                                            <p:txEl>
                                              <p:pRg st="1" end="1"/>
                                            </p:txEl>
                                          </p:spTgt>
                                        </p:tgtEl>
                                      </p:cBhvr>
                                    </p:animEffect>
                                    <p:set>
                                      <p:cBhvr>
                                        <p:cTn id="37" dur="1" fill="hold">
                                          <p:stCondLst>
                                            <p:cond delay="499"/>
                                          </p:stCondLst>
                                        </p:cTn>
                                        <p:tgtEl>
                                          <p:spTgt spid="4">
                                            <p:txEl>
                                              <p:pRg st="1" end="1"/>
                                            </p:txEl>
                                          </p:spTgt>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4">
                                            <p:txEl>
                                              <p:pRg st="2" end="2"/>
                                            </p:txEl>
                                          </p:spTgt>
                                        </p:tgtEl>
                                      </p:cBhvr>
                                    </p:animEffect>
                                    <p:set>
                                      <p:cBhvr>
                                        <p:cTn id="40" dur="1" fill="hold">
                                          <p:stCondLst>
                                            <p:cond delay="499"/>
                                          </p:stCondLst>
                                        </p:cTn>
                                        <p:tgtEl>
                                          <p:spTgt spid="4">
                                            <p:txEl>
                                              <p:pRg st="2" end="2"/>
                                            </p:txEl>
                                          </p:spTgt>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4">
                                            <p:txEl>
                                              <p:pRg st="3" end="3"/>
                                            </p:txEl>
                                          </p:spTgt>
                                        </p:tgtEl>
                                      </p:cBhvr>
                                    </p:animEffect>
                                    <p:set>
                                      <p:cBhvr>
                                        <p:cTn id="43" dur="1" fill="hold">
                                          <p:stCondLst>
                                            <p:cond delay="499"/>
                                          </p:stCondLst>
                                        </p:cTn>
                                        <p:tgtEl>
                                          <p:spTgt spid="4">
                                            <p:txEl>
                                              <p:pRg st="3" end="3"/>
                                            </p:txEl>
                                          </p:spTgt>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4">
                                            <p:txEl>
                                              <p:pRg st="4" end="4"/>
                                            </p:txEl>
                                          </p:spTgt>
                                        </p:tgtEl>
                                      </p:cBhvr>
                                    </p:animEffect>
                                    <p:set>
                                      <p:cBhvr>
                                        <p:cTn id="46" dur="1" fill="hold">
                                          <p:stCondLst>
                                            <p:cond delay="499"/>
                                          </p:stCondLst>
                                        </p:cTn>
                                        <p:tgtEl>
                                          <p:spTgt spid="4">
                                            <p:txEl>
                                              <p:pRg st="4" end="4"/>
                                            </p:txEl>
                                          </p:spTgt>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4">
                                            <p:txEl>
                                              <p:pRg st="5" end="5"/>
                                            </p:txEl>
                                          </p:spTgt>
                                        </p:tgtEl>
                                      </p:cBhvr>
                                    </p:animEffect>
                                    <p:set>
                                      <p:cBhvr>
                                        <p:cTn id="49" dur="1" fill="hold">
                                          <p:stCondLst>
                                            <p:cond delay="499"/>
                                          </p:stCondLst>
                                        </p:cTn>
                                        <p:tgtEl>
                                          <p:spTgt spid="4">
                                            <p:txEl>
                                              <p:pRg st="5" end="5"/>
                                            </p:txEl>
                                          </p:spTgt>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4">
                                            <p:txEl>
                                              <p:pRg st="6" end="6"/>
                                            </p:txEl>
                                          </p:spTgt>
                                        </p:tgtEl>
                                      </p:cBhvr>
                                    </p:animEffect>
                                    <p:set>
                                      <p:cBhvr>
                                        <p:cTn id="52" dur="1" fill="hold">
                                          <p:stCondLst>
                                            <p:cond delay="499"/>
                                          </p:stCondLst>
                                        </p:cTn>
                                        <p:tgtEl>
                                          <p:spTgt spid="4">
                                            <p:txEl>
                                              <p:pRg st="6" end="6"/>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3097</TotalTime>
  <Words>292</Words>
  <Application>Microsoft Office PowerPoint</Application>
  <PresentationFormat>自定义</PresentationFormat>
  <Paragraphs>98</Paragraphs>
  <Slides>9</Slides>
  <Notes>0</Notes>
  <HiddenSlides>0</HiddenSlides>
  <MMClips>0</MMClips>
  <ScaleCrop>false</ScaleCrop>
  <HeadingPairs>
    <vt:vector size="6" baseType="variant">
      <vt:variant>
        <vt:lpstr>主题</vt:lpstr>
      </vt:variant>
      <vt:variant>
        <vt:i4>1</vt:i4>
      </vt:variant>
      <vt:variant>
        <vt:lpstr>嵌入 OLE 服务器</vt:lpstr>
      </vt:variant>
      <vt:variant>
        <vt:i4>2</vt:i4>
      </vt:variant>
      <vt:variant>
        <vt:lpstr>幻灯片标题</vt:lpstr>
      </vt:variant>
      <vt:variant>
        <vt:i4>9</vt:i4>
      </vt:variant>
    </vt:vector>
  </HeadingPairs>
  <TitlesOfParts>
    <vt:vector size="12" baseType="lpstr">
      <vt:lpstr>Office 主题</vt:lpstr>
      <vt:lpstr>文档</vt:lpstr>
      <vt:lpstr>Equation</vt:lpstr>
      <vt:lpstr>幻灯片 1</vt:lpstr>
      <vt:lpstr>幻灯片 2</vt:lpstr>
      <vt:lpstr>幻灯片 3</vt:lpstr>
      <vt:lpstr>幻灯片 4</vt:lpstr>
      <vt:lpstr>幻灯片 5</vt:lpstr>
      <vt:lpstr>幻灯片 6</vt:lpstr>
      <vt:lpstr>幻灯片 7</vt:lpstr>
      <vt:lpstr>幻灯片 8</vt:lpstr>
      <vt:lpstr>幻灯片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cp:lastModifiedBy>
  <cp:revision>2497</cp:revision>
  <dcterms:created xsi:type="dcterms:W3CDTF">2014-10-15T07:25:01Z</dcterms:created>
  <dcterms:modified xsi:type="dcterms:W3CDTF">2017-01-16T13:14:04Z</dcterms:modified>
</cp:coreProperties>
</file>