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50" r:id="rId2"/>
    <p:sldId id="558" r:id="rId3"/>
    <p:sldId id="559" r:id="rId4"/>
    <p:sldId id="560" r:id="rId5"/>
    <p:sldId id="561" r:id="rId6"/>
    <p:sldId id="562" r:id="rId7"/>
    <p:sldId id="563" r:id="rId8"/>
    <p:sldId id="575" r:id="rId9"/>
    <p:sldId id="564" r:id="rId10"/>
    <p:sldId id="565" r:id="rId11"/>
    <p:sldId id="566" r:id="rId12"/>
    <p:sldId id="567" r:id="rId13"/>
    <p:sldId id="568" r:id="rId14"/>
    <p:sldId id="569" r:id="rId15"/>
    <p:sldId id="570" r:id="rId16"/>
    <p:sldId id="571" r:id="rId17"/>
    <p:sldId id="573" r:id="rId18"/>
    <p:sldId id="574" r:id="rId19"/>
    <p:sldId id="577" r:id="rId20"/>
  </p:sldIdLst>
  <p:sldSz cx="12190413" cy="6859588"/>
  <p:notesSz cx="6858000" cy="9144000"/>
  <p:defaultTextStyle>
    <a:defPPr>
      <a:defRPr lang="zh-CN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00FF"/>
    <a:srgbClr val="9FCC3E"/>
    <a:srgbClr val="8CB208"/>
    <a:srgbClr val="3333FF"/>
    <a:srgbClr val="0066FF"/>
    <a:srgbClr val="E46C0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8464" autoAdjust="0"/>
    <p:restoredTop sz="99765" autoAdjust="0"/>
  </p:normalViewPr>
  <p:slideViewPr>
    <p:cSldViewPr>
      <p:cViewPr>
        <p:scale>
          <a:sx n="75" d="100"/>
          <a:sy n="75" d="100"/>
        </p:scale>
        <p:origin x="-570" y="-108"/>
      </p:cViewPr>
      <p:guideLst>
        <p:guide orient="horz" pos="2161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121917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2.png"/><Relationship Id="rId7" Type="http://schemas.openxmlformats.org/officeDocument/2006/relationships/slide" Target="slide9.xml"/><Relationship Id="rId12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slide" Target="slide17.xml"/><Relationship Id="rId5" Type="http://schemas.openxmlformats.org/officeDocument/2006/relationships/slide" Target="slide4.xml"/><Relationship Id="rId10" Type="http://schemas.openxmlformats.org/officeDocument/2006/relationships/slide" Target="slide15.xml"/><Relationship Id="rId4" Type="http://schemas.openxmlformats.org/officeDocument/2006/relationships/slide" Target="slide2.xml"/><Relationship Id="rId9" Type="http://schemas.openxmlformats.org/officeDocument/2006/relationships/slide" Target="slide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slide" Target="slide2.xml"/><Relationship Id="rId7" Type="http://schemas.openxmlformats.org/officeDocument/2006/relationships/slide" Target="slide11.xml"/><Relationship Id="rId12" Type="http://schemas.openxmlformats.org/officeDocument/2006/relationships/package" Target="../embeddings/Microsoft_Office_Word___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slide" Target="slide9.xml"/><Relationship Id="rId11" Type="http://schemas.openxmlformats.org/officeDocument/2006/relationships/package" Target="../embeddings/Microsoft_Office_Word___1.docx"/><Relationship Id="rId5" Type="http://schemas.openxmlformats.org/officeDocument/2006/relationships/slide" Target="slide6.xml"/><Relationship Id="rId10" Type="http://schemas.openxmlformats.org/officeDocument/2006/relationships/slide" Target="slide17.xml"/><Relationship Id="rId4" Type="http://schemas.openxmlformats.org/officeDocument/2006/relationships/slide" Target="slide4.xml"/><Relationship Id="rId9" Type="http://schemas.openxmlformats.org/officeDocument/2006/relationships/slide" Target="slide1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slide" Target="slide9.xml"/><Relationship Id="rId12" Type="http://schemas.openxmlformats.org/officeDocument/2006/relationships/image" Target="../media/image6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slide" Target="slide17.xml"/><Relationship Id="rId5" Type="http://schemas.openxmlformats.org/officeDocument/2006/relationships/slide" Target="slide4.xml"/><Relationship Id="rId10" Type="http://schemas.openxmlformats.org/officeDocument/2006/relationships/slide" Target="slide15.xml"/><Relationship Id="rId4" Type="http://schemas.openxmlformats.org/officeDocument/2006/relationships/slide" Target="slide2.xml"/><Relationship Id="rId9" Type="http://schemas.openxmlformats.org/officeDocument/2006/relationships/slide" Target="slide1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slide" Target="slide2.xml"/><Relationship Id="rId7" Type="http://schemas.openxmlformats.org/officeDocument/2006/relationships/slide" Target="slide1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slide" Target="slide9.xml"/><Relationship Id="rId11" Type="http://schemas.openxmlformats.org/officeDocument/2006/relationships/package" Target="../embeddings/Microsoft_Office_Word___3.docx"/><Relationship Id="rId5" Type="http://schemas.openxmlformats.org/officeDocument/2006/relationships/slide" Target="slide6.xml"/><Relationship Id="rId10" Type="http://schemas.openxmlformats.org/officeDocument/2006/relationships/slide" Target="slide17.xml"/><Relationship Id="rId4" Type="http://schemas.openxmlformats.org/officeDocument/2006/relationships/slide" Target="slide4.xml"/><Relationship Id="rId9" Type="http://schemas.openxmlformats.org/officeDocument/2006/relationships/slide" Target="slide1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image" Target="../media/image10.png"/><Relationship Id="rId3" Type="http://schemas.openxmlformats.org/officeDocument/2006/relationships/slide" Target="slide7.xml"/><Relationship Id="rId7" Type="http://schemas.openxmlformats.org/officeDocument/2006/relationships/slide" Target="slide6.xml"/><Relationship Id="rId12" Type="http://schemas.openxmlformats.org/officeDocument/2006/relationships/slide" Target="slide17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slide" Target="slide4.xml"/><Relationship Id="rId11" Type="http://schemas.openxmlformats.org/officeDocument/2006/relationships/slide" Target="slide15.xml"/><Relationship Id="rId5" Type="http://schemas.openxmlformats.org/officeDocument/2006/relationships/slide" Target="slide2.xml"/><Relationship Id="rId15" Type="http://schemas.openxmlformats.org/officeDocument/2006/relationships/package" Target="../embeddings/Microsoft_Office_Word___4.docx"/><Relationship Id="rId10" Type="http://schemas.openxmlformats.org/officeDocument/2006/relationships/slide" Target="slide13.xml"/><Relationship Id="rId4" Type="http://schemas.openxmlformats.org/officeDocument/2006/relationships/image" Target="../media/image2.png"/><Relationship Id="rId9" Type="http://schemas.openxmlformats.org/officeDocument/2006/relationships/slide" Target="slide11.xml"/><Relationship Id="rId1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package" Target="../embeddings/Microsoft_Office_Word___5.docx"/><Relationship Id="rId7" Type="http://schemas.openxmlformats.org/officeDocument/2006/relationships/slide" Target="slide6.xml"/><Relationship Id="rId12" Type="http://schemas.openxmlformats.org/officeDocument/2006/relationships/slide" Target="slide17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slide" Target="slide4.xml"/><Relationship Id="rId11" Type="http://schemas.openxmlformats.org/officeDocument/2006/relationships/slide" Target="slide15.xml"/><Relationship Id="rId5" Type="http://schemas.openxmlformats.org/officeDocument/2006/relationships/slide" Target="slide2.xml"/><Relationship Id="rId10" Type="http://schemas.openxmlformats.org/officeDocument/2006/relationships/slide" Target="slide13.xml"/><Relationship Id="rId4" Type="http://schemas.openxmlformats.org/officeDocument/2006/relationships/slide" Target="slide8.xml"/><Relationship Id="rId9" Type="http://schemas.openxmlformats.org/officeDocument/2006/relationships/slide" Target="slide1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slide" Target="slide4.xml"/><Relationship Id="rId7" Type="http://schemas.openxmlformats.org/officeDocument/2006/relationships/slide" Target="slide1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9.xml"/><Relationship Id="rId4" Type="http://schemas.openxmlformats.org/officeDocument/2006/relationships/slide" Target="slide6.xml"/><Relationship Id="rId9" Type="http://schemas.openxmlformats.org/officeDocument/2006/relationships/slide" Target="slide1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2.png"/><Relationship Id="rId7" Type="http://schemas.openxmlformats.org/officeDocument/2006/relationships/slide" Target="slide9.xml"/><Relationship Id="rId12" Type="http://schemas.openxmlformats.org/officeDocument/2006/relationships/image" Target="../media/image13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slide" Target="slide17.xml"/><Relationship Id="rId5" Type="http://schemas.openxmlformats.org/officeDocument/2006/relationships/slide" Target="slide4.xml"/><Relationship Id="rId10" Type="http://schemas.openxmlformats.org/officeDocument/2006/relationships/slide" Target="slide15.xml"/><Relationship Id="rId4" Type="http://schemas.openxmlformats.org/officeDocument/2006/relationships/slide" Target="slide2.xml"/><Relationship Id="rId9" Type="http://schemas.openxmlformats.org/officeDocument/2006/relationships/slide" Target="slide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slide" Target="slide4.xml"/><Relationship Id="rId7" Type="http://schemas.openxmlformats.org/officeDocument/2006/relationships/slide" Target="slide1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9.xml"/><Relationship Id="rId4" Type="http://schemas.openxmlformats.org/officeDocument/2006/relationships/slide" Target="slide6.xml"/><Relationship Id="rId9" Type="http://schemas.openxmlformats.org/officeDocument/2006/relationships/slide" Target="slide1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2.png"/><Relationship Id="rId7" Type="http://schemas.openxmlformats.org/officeDocument/2006/relationships/slide" Target="slide9.xml"/><Relationship Id="rId12" Type="http://schemas.openxmlformats.org/officeDocument/2006/relationships/image" Target="../media/image14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slide" Target="slide17.xml"/><Relationship Id="rId5" Type="http://schemas.openxmlformats.org/officeDocument/2006/relationships/slide" Target="slide4.xml"/><Relationship Id="rId10" Type="http://schemas.openxmlformats.org/officeDocument/2006/relationships/slide" Target="slide15.xml"/><Relationship Id="rId4" Type="http://schemas.openxmlformats.org/officeDocument/2006/relationships/slide" Target="slide2.xml"/><Relationship Id="rId9" Type="http://schemas.openxmlformats.org/officeDocument/2006/relationships/slide" Target="slide1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slide" Target="slide2.xml"/><Relationship Id="rId7" Type="http://schemas.openxmlformats.org/officeDocument/2006/relationships/slide" Target="slide1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slide" Target="slide9.xml"/><Relationship Id="rId11" Type="http://schemas.openxmlformats.org/officeDocument/2006/relationships/package" Target="../embeddings/Microsoft_Office_Word___6.docx"/><Relationship Id="rId5" Type="http://schemas.openxmlformats.org/officeDocument/2006/relationships/slide" Target="slide6.xml"/><Relationship Id="rId10" Type="http://schemas.openxmlformats.org/officeDocument/2006/relationships/slide" Target="slide17.xml"/><Relationship Id="rId4" Type="http://schemas.openxmlformats.org/officeDocument/2006/relationships/slide" Target="slide4.xml"/><Relationship Id="rId9" Type="http://schemas.openxmlformats.org/officeDocument/2006/relationships/slide" Target="slide1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package" Target="../embeddings/Microsoft_Office_Word___7.docx"/><Relationship Id="rId3" Type="http://schemas.openxmlformats.org/officeDocument/2006/relationships/slide" Target="slide14.xml"/><Relationship Id="rId7" Type="http://schemas.openxmlformats.org/officeDocument/2006/relationships/slide" Target="slide9.xml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slide" Target="slide6.xml"/><Relationship Id="rId11" Type="http://schemas.openxmlformats.org/officeDocument/2006/relationships/slide" Target="slide17.xml"/><Relationship Id="rId5" Type="http://schemas.openxmlformats.org/officeDocument/2006/relationships/slide" Target="slide4.xml"/><Relationship Id="rId10" Type="http://schemas.openxmlformats.org/officeDocument/2006/relationships/slide" Target="slide15.xml"/><Relationship Id="rId4" Type="http://schemas.openxmlformats.org/officeDocument/2006/relationships/slide" Target="slide2.xml"/><Relationship Id="rId9" Type="http://schemas.openxmlformats.org/officeDocument/2006/relationships/slide" Target="slide13.xml"/><Relationship Id="rId1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slide" Target="slide2.xml"/><Relationship Id="rId7" Type="http://schemas.openxmlformats.org/officeDocument/2006/relationships/slide" Target="slide1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6" Type="http://schemas.openxmlformats.org/officeDocument/2006/relationships/slide" Target="slide9.xml"/><Relationship Id="rId11" Type="http://schemas.openxmlformats.org/officeDocument/2006/relationships/package" Target="../embeddings/Microsoft_Office_Word___8.docx"/><Relationship Id="rId5" Type="http://schemas.openxmlformats.org/officeDocument/2006/relationships/slide" Target="slide6.xml"/><Relationship Id="rId10" Type="http://schemas.openxmlformats.org/officeDocument/2006/relationships/slide" Target="slide17.xml"/><Relationship Id="rId4" Type="http://schemas.openxmlformats.org/officeDocument/2006/relationships/slide" Target="slide4.xml"/><Relationship Id="rId9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slide" Target="slide4.xml"/><Relationship Id="rId7" Type="http://schemas.openxmlformats.org/officeDocument/2006/relationships/slide" Target="slide13.xml"/><Relationship Id="rId12" Type="http://schemas.openxmlformats.org/officeDocument/2006/relationships/slide" Target="slide1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11" Type="http://schemas.openxmlformats.org/officeDocument/2006/relationships/image" Target="../media/image2.png"/><Relationship Id="rId5" Type="http://schemas.openxmlformats.org/officeDocument/2006/relationships/slide" Target="slide9.xml"/><Relationship Id="rId10" Type="http://schemas.openxmlformats.org/officeDocument/2006/relationships/image" Target="../media/image19.png"/><Relationship Id="rId4" Type="http://schemas.openxmlformats.org/officeDocument/2006/relationships/slide" Target="slide6.xml"/><Relationship Id="rId9" Type="http://schemas.openxmlformats.org/officeDocument/2006/relationships/slide" Target="slide1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slide" Target="slide2.xml"/><Relationship Id="rId7" Type="http://schemas.openxmlformats.org/officeDocument/2006/relationships/slide" Target="slide1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6" Type="http://schemas.openxmlformats.org/officeDocument/2006/relationships/slide" Target="slide9.xml"/><Relationship Id="rId11" Type="http://schemas.openxmlformats.org/officeDocument/2006/relationships/package" Target="../embeddings/Microsoft_Office_Word___9.docx"/><Relationship Id="rId5" Type="http://schemas.openxmlformats.org/officeDocument/2006/relationships/slide" Target="slide6.xml"/><Relationship Id="rId10" Type="http://schemas.openxmlformats.org/officeDocument/2006/relationships/slide" Target="slide17.xml"/><Relationship Id="rId4" Type="http://schemas.openxmlformats.org/officeDocument/2006/relationships/slide" Target="slide4.xml"/><Relationship Id="rId9" Type="http://schemas.openxmlformats.org/officeDocument/2006/relationships/slide" Target="slide1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slide" Target="slide4.xml"/><Relationship Id="rId7" Type="http://schemas.openxmlformats.org/officeDocument/2006/relationships/slide" Target="slide13.xml"/><Relationship Id="rId12" Type="http://schemas.openxmlformats.org/officeDocument/2006/relationships/slide" Target="slide18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11" Type="http://schemas.openxmlformats.org/officeDocument/2006/relationships/image" Target="../media/image2.png"/><Relationship Id="rId5" Type="http://schemas.openxmlformats.org/officeDocument/2006/relationships/slide" Target="slide9.xml"/><Relationship Id="rId10" Type="http://schemas.openxmlformats.org/officeDocument/2006/relationships/image" Target="../media/image21.png"/><Relationship Id="rId4" Type="http://schemas.openxmlformats.org/officeDocument/2006/relationships/slide" Target="slide6.xml"/><Relationship Id="rId9" Type="http://schemas.openxmlformats.org/officeDocument/2006/relationships/slide" Target="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slide" Target="slide4.xml"/><Relationship Id="rId7" Type="http://schemas.openxmlformats.org/officeDocument/2006/relationships/slide" Target="slide1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9.xml"/><Relationship Id="rId10" Type="http://schemas.openxmlformats.org/officeDocument/2006/relationships/slide" Target="slide19.xml"/><Relationship Id="rId4" Type="http://schemas.openxmlformats.org/officeDocument/2006/relationships/slide" Target="slide6.xml"/><Relationship Id="rId9" Type="http://schemas.openxmlformats.org/officeDocument/2006/relationships/slide" Target="slide1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slide" Target="slide2.xml"/><Relationship Id="rId7" Type="http://schemas.openxmlformats.org/officeDocument/2006/relationships/slide" Target="slide1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6" Type="http://schemas.openxmlformats.org/officeDocument/2006/relationships/slide" Target="slide9.xml"/><Relationship Id="rId11" Type="http://schemas.openxmlformats.org/officeDocument/2006/relationships/package" Target="../embeddings/Microsoft_Office_Word___10.docx"/><Relationship Id="rId5" Type="http://schemas.openxmlformats.org/officeDocument/2006/relationships/slide" Target="slide6.xml"/><Relationship Id="rId10" Type="http://schemas.openxmlformats.org/officeDocument/2006/relationships/slide" Target="slide17.xml"/><Relationship Id="rId4" Type="http://schemas.openxmlformats.org/officeDocument/2006/relationships/slide" Target="slide4.xml"/><Relationship Id="rId9" Type="http://schemas.openxmlformats.org/officeDocument/2006/relationships/slide" Target="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8394" y="1993116"/>
            <a:ext cx="903362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000" b="1" dirty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教材素材再</a:t>
            </a: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回扣</a:t>
            </a:r>
            <a:r>
              <a:rPr lang="en-US" altLang="zh-CN" sz="6000" b="1" dirty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</a:t>
            </a:r>
            <a:r>
              <a:rPr lang="en-US" altLang="zh-CN" sz="6000" b="1" dirty="0" smtClean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  </a:t>
            </a: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选修</a:t>
            </a:r>
            <a:r>
              <a:rPr lang="en-US" altLang="zh-CN" sz="6000" b="1" dirty="0" smtClean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3-4</a:t>
            </a:r>
            <a:endParaRPr lang="zh-CN" altLang="en-US" sz="6000" b="1" dirty="0">
              <a:solidFill>
                <a:schemeClr val="accent6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pic>
        <p:nvPicPr>
          <p:cNvPr id="16386" name="Picture 2" descr="C:\Users\Administrator\Desktop\新建文件夹\风景图片\webshots_5yue_fengjingsheying-009.jpg"/>
          <p:cNvPicPr preferRelativeResize="0">
            <a:picLocks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34" b="63292"/>
          <a:stretch/>
        </p:blipFill>
        <p:spPr bwMode="auto">
          <a:xfrm>
            <a:off x="0" y="4519588"/>
            <a:ext cx="12190413" cy="23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510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334566" y="621482"/>
            <a:ext cx="11484000" cy="5060335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1.(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改编自人教版选修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3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－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4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第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10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页</a:t>
            </a:r>
            <a:r>
              <a:rPr lang="en-US" altLang="zh-CN" sz="2800" kern="100" dirty="0" smtClean="0">
                <a:latin typeface="宋体"/>
                <a:ea typeface="华文细黑"/>
                <a:cs typeface="Times New Roman"/>
              </a:rPr>
              <a:t>“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问题与练习</a:t>
            </a:r>
            <a:r>
              <a:rPr lang="en-US" altLang="zh-CN" sz="2800" kern="100" dirty="0" smtClean="0">
                <a:latin typeface="宋体"/>
                <a:ea typeface="华文细黑"/>
                <a:cs typeface="Times New Roman"/>
              </a:rPr>
              <a:t>”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第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4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题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)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如图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1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所示为同一地点的两单摆甲、乙的振动图象，下列说法中正确的是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(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　　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)</a:t>
            </a:r>
            <a:endParaRPr lang="en-US" altLang="zh-CN" sz="1050" kern="100" dirty="0" smtClean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A.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甲、乙两单摆的摆长相等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B.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甲摆的振幅比乙摆大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C.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甲摆的机械能比乙摆大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D.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在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t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＝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0.5 s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时有正向最大加速度的是乙摆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E.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由图象可以求出当地的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重力加速度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圆角矩形 4">
            <a:hlinkClick r:id="rId2" action="ppaction://hlinksldjump"/>
          </p:cNvPr>
          <p:cNvSpPr/>
          <p:nvPr/>
        </p:nvSpPr>
        <p:spPr>
          <a:xfrm>
            <a:off x="11398413" y="6665188"/>
            <a:ext cx="792000" cy="194400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解析</a:t>
            </a:r>
            <a:endParaRPr lang="zh-CN" altLang="en-US" sz="1400" dirty="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0550" y="2143810"/>
            <a:ext cx="6120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54498" y="1609274"/>
            <a:ext cx="616143" cy="43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6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9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11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12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13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15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187260" y="5282838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kern="100" dirty="0">
                <a:solidFill>
                  <a:prstClr val="black"/>
                </a:solidFill>
                <a:latin typeface="Times New Roman"/>
                <a:ea typeface="华文细黑"/>
                <a:cs typeface="Times New Roman"/>
              </a:rPr>
              <a:t>图</a:t>
            </a:r>
            <a:r>
              <a:rPr lang="en-US" altLang="zh-CN" sz="2800" kern="100" dirty="0">
                <a:solidFill>
                  <a:prstClr val="black"/>
                </a:solidFill>
                <a:latin typeface="Times New Roman"/>
                <a:ea typeface="华文细黑"/>
                <a:cs typeface="Courier New"/>
              </a:rPr>
              <a:t>1</a:t>
            </a:r>
            <a:endParaRPr lang="zh-CN" altLang="en-US" dirty="0"/>
          </a:p>
        </p:txBody>
      </p:sp>
      <p:sp>
        <p:nvSpPr>
          <p:cNvPr id="21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pic>
        <p:nvPicPr>
          <p:cNvPr id="1026" name="Picture 2" descr="\\贾文\贾文\傆文件\二轮\考前三个月 物理 人教版（通用）改考钢\714.TIF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39983" y="2277666"/>
            <a:ext cx="3417829" cy="2919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190550" y="2853730"/>
            <a:ext cx="6120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0550" y="4250348"/>
            <a:ext cx="6120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258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22" grpId="0"/>
      <p:bldP spid="22" grpId="1"/>
      <p:bldP spid="23" grpId="0"/>
      <p:bldP spid="2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7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28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9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30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31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32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33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8323526"/>
              </p:ext>
            </p:extLst>
          </p:nvPr>
        </p:nvGraphicFramePr>
        <p:xfrm>
          <a:off x="282219" y="680085"/>
          <a:ext cx="11480800" cy="2022475"/>
        </p:xfrm>
        <a:graphic>
          <a:graphicData uri="http://schemas.openxmlformats.org/presentationml/2006/ole">
            <p:oleObj spid="_x0000_s2444" name="文档" r:id="rId11" imgW="11481922" imgH="2034753" progId="Word.Document.12">
              <p:embed/>
            </p:oleObj>
          </a:graphicData>
        </a:graphic>
      </p:graphicFrame>
      <p:sp>
        <p:nvSpPr>
          <p:cNvPr id="4" name="矩形 3"/>
          <p:cNvSpPr/>
          <p:nvPr/>
        </p:nvSpPr>
        <p:spPr>
          <a:xfrm>
            <a:off x="190550" y="2162016"/>
            <a:ext cx="11755638" cy="303749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4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甲摆的振幅为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10 cm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，乙摆的振幅为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7 cm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，则甲摆的振幅比乙摆大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.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故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正确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.</a:t>
            </a:r>
            <a:endParaRPr lang="zh-CN" altLang="zh-CN" sz="2800" kern="100" dirty="0" smtClean="0">
              <a:latin typeface="宋体"/>
              <a:cs typeface="Courier New"/>
            </a:endParaRPr>
          </a:p>
          <a:p>
            <a:pPr algn="just">
              <a:lnSpc>
                <a:spcPct val="14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尽管甲摆的振幅比乙摆大，两摆的摆长也相等，但由于两摆的质量未知，无法比较机械能的大小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.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故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错误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.</a:t>
            </a:r>
            <a:endParaRPr lang="zh-CN" altLang="zh-CN" sz="2800" kern="100" dirty="0" smtClean="0">
              <a:latin typeface="宋体"/>
              <a:cs typeface="Courier New"/>
            </a:endParaRPr>
          </a:p>
          <a:p>
            <a:pPr algn="just">
              <a:lnSpc>
                <a:spcPct val="14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在</a:t>
            </a:r>
            <a:r>
              <a:rPr lang="en-US" altLang="zh-CN" sz="2800" i="1" kern="100" dirty="0" smtClean="0">
                <a:latin typeface="Times New Roman"/>
                <a:ea typeface="华文细黑"/>
                <a:cs typeface="Courier New"/>
              </a:rPr>
              <a:t>t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＝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0.5 s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时，甲摆经过平衡位置，振动的加速度为零，而乙摆的位移为负的最大，则乙摆具有正向最大加速度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.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故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D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正确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.</a:t>
            </a:r>
            <a:endParaRPr lang="zh-CN" altLang="zh-CN" sz="2800" kern="100" dirty="0">
              <a:effectLst/>
              <a:latin typeface="宋体"/>
              <a:cs typeface="Courier New"/>
            </a:endParaRPr>
          </a:p>
        </p:txBody>
      </p:sp>
      <p:graphicFrame>
        <p:nvGraphicFramePr>
          <p:cNvPr id="34" name="对象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63363104"/>
              </p:ext>
            </p:extLst>
          </p:nvPr>
        </p:nvGraphicFramePr>
        <p:xfrm>
          <a:off x="282219" y="5178306"/>
          <a:ext cx="11358563" cy="2001837"/>
        </p:xfrm>
        <a:graphic>
          <a:graphicData uri="http://schemas.openxmlformats.org/presentationml/2006/ole">
            <p:oleObj spid="_x0000_s2445" name="文档" r:id="rId12" imgW="11507830" imgH="2033311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818081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41018" y="549474"/>
            <a:ext cx="11714828" cy="5765657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2.(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改编自人教版选修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3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－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4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第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13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页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“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演示实验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”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)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甲、乙两位同学分别使用</a:t>
            </a:r>
            <a:r>
              <a:rPr lang="zh-CN" altLang="zh-CN" sz="2800" kern="100" spc="-100" dirty="0">
                <a:latin typeface="Times New Roman"/>
                <a:ea typeface="华文细黑"/>
                <a:cs typeface="Times New Roman"/>
              </a:rPr>
              <a:t>图</a:t>
            </a:r>
            <a:r>
              <a:rPr lang="en-US" altLang="zh-CN" sz="2800" kern="100" spc="-100" dirty="0">
                <a:latin typeface="Times New Roman"/>
                <a:ea typeface="华文细黑"/>
                <a:cs typeface="Courier New"/>
              </a:rPr>
              <a:t>2a</a:t>
            </a:r>
            <a:r>
              <a:rPr lang="zh-CN" altLang="zh-CN" sz="2800" kern="100" spc="-100" dirty="0">
                <a:latin typeface="Times New Roman"/>
                <a:ea typeface="华文细黑"/>
                <a:cs typeface="Times New Roman"/>
              </a:rPr>
              <a:t>所示的同一套装置观察单摆做简谐运动时的振动图象，已知二人实验时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所用的单摆的摆长相同，落在木板上的细砂分别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形成的</a:t>
            </a:r>
            <a:endParaRPr lang="en-US" altLang="zh-CN" sz="2800" kern="100" dirty="0" smtClean="0">
              <a:latin typeface="Times New Roman"/>
              <a:ea typeface="华文细黑"/>
              <a:cs typeface="Times New Roman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kern="100" spc="-100" dirty="0" smtClean="0">
                <a:latin typeface="Times New Roman"/>
                <a:ea typeface="华文细黑"/>
                <a:cs typeface="Times New Roman"/>
              </a:rPr>
              <a:t>曲线</a:t>
            </a:r>
            <a:r>
              <a:rPr lang="zh-CN" altLang="zh-CN" sz="2800" kern="100" spc="-100" dirty="0">
                <a:latin typeface="Times New Roman"/>
                <a:ea typeface="华文细黑"/>
                <a:cs typeface="Times New Roman"/>
              </a:rPr>
              <a:t>如图</a:t>
            </a:r>
            <a:r>
              <a:rPr lang="en-US" altLang="zh-CN" sz="2800" kern="100" spc="-10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spc="-100" dirty="0">
                <a:latin typeface="Times New Roman"/>
                <a:ea typeface="华文细黑"/>
                <a:cs typeface="Times New Roman"/>
              </a:rPr>
              <a:t>所示，下面关于两图线的说法中正确的是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(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　　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)</a:t>
            </a:r>
            <a:endParaRPr lang="en-US" altLang="zh-CN" sz="1050" kern="100" dirty="0" smtClean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A.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甲图表示砂摆摆动的幅度较大，乙图摆动的幅度较小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B.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甲图表示砂摆摆动的周期较大，乙图摆动的周期较小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spc="-100" dirty="0">
                <a:latin typeface="Times New Roman"/>
                <a:ea typeface="华文细黑"/>
                <a:cs typeface="Courier New"/>
              </a:rPr>
              <a:t>C.</a:t>
            </a:r>
            <a:r>
              <a:rPr lang="zh-CN" altLang="zh-CN" sz="2800" kern="100" spc="-100" dirty="0">
                <a:latin typeface="Times New Roman"/>
                <a:ea typeface="华文细黑"/>
                <a:cs typeface="Times New Roman"/>
              </a:rPr>
              <a:t>二人拉木板的速度不同，甲、乙木板的速度关系</a:t>
            </a:r>
            <a:r>
              <a:rPr lang="en-US" altLang="zh-CN" sz="2800" i="1" kern="100" spc="-100" dirty="0">
                <a:latin typeface="Book Antiqua"/>
                <a:ea typeface="华文细黑"/>
                <a:cs typeface="Times New Roman"/>
              </a:rPr>
              <a:t>v</a:t>
            </a:r>
            <a:r>
              <a:rPr lang="zh-CN" altLang="zh-CN" sz="2800" kern="100" spc="-100" baseline="-25000" dirty="0">
                <a:latin typeface="Times New Roman"/>
                <a:ea typeface="华文细黑"/>
                <a:cs typeface="Times New Roman"/>
              </a:rPr>
              <a:t>甲</a:t>
            </a:r>
            <a:r>
              <a:rPr lang="zh-CN" altLang="zh-CN" sz="2800" kern="100" spc="-100" dirty="0">
                <a:latin typeface="Times New Roman"/>
                <a:ea typeface="华文细黑"/>
                <a:cs typeface="Times New Roman"/>
              </a:rPr>
              <a:t>＝</a:t>
            </a:r>
            <a:r>
              <a:rPr lang="en-US" altLang="zh-CN" sz="2800" kern="100" spc="-100" dirty="0" smtClean="0">
                <a:latin typeface="Times New Roman"/>
                <a:ea typeface="华文细黑"/>
                <a:cs typeface="Courier New"/>
              </a:rPr>
              <a:t>2</a:t>
            </a:r>
            <a:r>
              <a:rPr lang="en-US" altLang="zh-CN" sz="2800" i="1" kern="100" spc="-100" dirty="0" smtClean="0">
                <a:latin typeface="Book Antiqua"/>
                <a:ea typeface="华文细黑"/>
                <a:cs typeface="Times New Roman"/>
              </a:rPr>
              <a:t>v</a:t>
            </a:r>
            <a:r>
              <a:rPr lang="zh-CN" altLang="zh-CN" sz="2800" kern="100" spc="-100" baseline="-25000" dirty="0" smtClean="0">
                <a:latin typeface="Times New Roman"/>
                <a:ea typeface="华文细黑"/>
                <a:cs typeface="Times New Roman"/>
              </a:rPr>
              <a:t>乙</a:t>
            </a:r>
            <a:endParaRPr lang="zh-CN" altLang="zh-CN" sz="1050" kern="100" spc="-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spc="-100" dirty="0">
                <a:latin typeface="Times New Roman"/>
                <a:ea typeface="华文细黑"/>
                <a:cs typeface="Courier New"/>
              </a:rPr>
              <a:t>D.</a:t>
            </a:r>
            <a:r>
              <a:rPr lang="zh-CN" altLang="zh-CN" sz="2800" kern="100" spc="-100" dirty="0">
                <a:latin typeface="Times New Roman"/>
                <a:ea typeface="华文细黑"/>
                <a:cs typeface="Times New Roman"/>
              </a:rPr>
              <a:t>二人拉木板的速度不同，甲、乙木板的速度关系</a:t>
            </a:r>
            <a:r>
              <a:rPr lang="en-US" altLang="zh-CN" sz="2800" i="1" kern="100" spc="-100" dirty="0">
                <a:latin typeface="Book Antiqua"/>
                <a:ea typeface="华文细黑"/>
                <a:cs typeface="Times New Roman"/>
              </a:rPr>
              <a:t>v</a:t>
            </a:r>
            <a:r>
              <a:rPr lang="zh-CN" altLang="zh-CN" sz="2800" kern="100" spc="-100" baseline="-25000" dirty="0">
                <a:latin typeface="Times New Roman"/>
                <a:ea typeface="华文细黑"/>
                <a:cs typeface="Times New Roman"/>
              </a:rPr>
              <a:t>乙</a:t>
            </a:r>
            <a:r>
              <a:rPr lang="zh-CN" altLang="zh-CN" sz="2800" kern="100" spc="-100" dirty="0">
                <a:latin typeface="Times New Roman"/>
                <a:ea typeface="华文细黑"/>
                <a:cs typeface="Times New Roman"/>
              </a:rPr>
              <a:t>＝</a:t>
            </a:r>
            <a:r>
              <a:rPr lang="en-US" altLang="zh-CN" sz="2800" kern="100" spc="-100" dirty="0">
                <a:latin typeface="Times New Roman"/>
                <a:ea typeface="华文细黑"/>
                <a:cs typeface="Courier New"/>
              </a:rPr>
              <a:t>2</a:t>
            </a:r>
            <a:r>
              <a:rPr lang="en-US" altLang="zh-CN" sz="2800" i="1" kern="100" spc="-100" dirty="0">
                <a:latin typeface="Book Antiqua"/>
                <a:ea typeface="华文细黑"/>
                <a:cs typeface="Times New Roman"/>
              </a:rPr>
              <a:t>v</a:t>
            </a:r>
            <a:r>
              <a:rPr lang="zh-CN" altLang="zh-CN" sz="2800" kern="100" spc="-100" baseline="-25000" dirty="0" smtClean="0">
                <a:latin typeface="Times New Roman"/>
                <a:ea typeface="华文细黑"/>
                <a:cs typeface="Times New Roman"/>
              </a:rPr>
              <a:t>甲</a:t>
            </a:r>
            <a:endParaRPr lang="zh-CN" altLang="zh-CN" sz="1050" kern="100" spc="-100" dirty="0">
              <a:latin typeface="宋体"/>
              <a:cs typeface="Courier New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圆角矩形 4">
            <a:hlinkClick r:id="rId2" action="ppaction://hlinksldjump"/>
          </p:cNvPr>
          <p:cNvSpPr/>
          <p:nvPr/>
        </p:nvSpPr>
        <p:spPr>
          <a:xfrm>
            <a:off x="11398413" y="6665188"/>
            <a:ext cx="792000" cy="194400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解析</a:t>
            </a:r>
            <a:endParaRPr lang="zh-CN" altLang="en-US" sz="1400" dirty="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94" y="3522122"/>
            <a:ext cx="6120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52958" y="2919153"/>
            <a:ext cx="616143" cy="43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10173829" y="6166098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kern="100" dirty="0">
                <a:solidFill>
                  <a:prstClr val="black"/>
                </a:solidFill>
                <a:latin typeface="Times New Roman"/>
                <a:ea typeface="华文细黑"/>
                <a:cs typeface="Times New Roman"/>
              </a:rPr>
              <a:t>图</a:t>
            </a:r>
            <a:r>
              <a:rPr lang="en-US" altLang="zh-CN" sz="2800" kern="100" dirty="0">
                <a:solidFill>
                  <a:prstClr val="black"/>
                </a:solidFill>
                <a:latin typeface="Times New Roman"/>
                <a:ea typeface="华文细黑"/>
                <a:cs typeface="Courier New"/>
              </a:rPr>
              <a:t>2</a:t>
            </a:r>
            <a:endParaRPr lang="zh-CN" altLang="en-US" dirty="0"/>
          </a:p>
        </p:txBody>
      </p:sp>
      <p:sp>
        <p:nvSpPr>
          <p:cNvPr id="19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0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25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6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7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8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9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30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pic>
        <p:nvPicPr>
          <p:cNvPr id="3074" name="Picture 2" descr="\\贾文\贾文\傆文件\二轮\考前三个月 物理 人教版（通用）改考钢\715.TI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87095" y="2114816"/>
            <a:ext cx="2496743" cy="1957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\\贾文\贾文\傆文件\二轮\考前三个月 物理 人教版（通用）改考钢\716.TI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96452" y="4340632"/>
            <a:ext cx="2478028" cy="1493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0363784" y="3894696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100" dirty="0">
                <a:latin typeface="Times New Roman"/>
                <a:ea typeface="华文细黑"/>
              </a:rPr>
              <a:t>a</a:t>
            </a:r>
            <a:endParaRPr lang="zh-CN" altLang="en-US" sz="2800" dirty="0"/>
          </a:p>
        </p:txBody>
      </p:sp>
      <p:sp>
        <p:nvSpPr>
          <p:cNvPr id="31" name="矩形 30"/>
          <p:cNvSpPr/>
          <p:nvPr/>
        </p:nvSpPr>
        <p:spPr>
          <a:xfrm>
            <a:off x="10353365" y="5714886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100" dirty="0">
                <a:latin typeface="Times New Roman"/>
                <a:ea typeface="华文细黑"/>
              </a:rPr>
              <a:t>b</a:t>
            </a:r>
            <a:endParaRPr lang="zh-CN" altLang="en-US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5894" y="4877212"/>
            <a:ext cx="6120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294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334566" y="736402"/>
            <a:ext cx="11484000" cy="2944372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/>
                <a:ea typeface="华文细黑"/>
                <a:cs typeface="Times New Roman"/>
              </a:rPr>
              <a:t>解析　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由图可知，甲的振动幅度较大，乙的幅度较小；故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正确；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两摆由于摆长相同，则由单摆的性质可知，两摆的周期相同；故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错误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；</a:t>
            </a:r>
            <a:endParaRPr lang="en-US" altLang="zh-CN" sz="1050" kern="100" dirty="0" smtClean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由图可知，甲的时间为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2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T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，乙的时间为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4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T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；则由</a:t>
            </a:r>
            <a:r>
              <a:rPr lang="en-US" altLang="zh-CN" sz="2800" i="1" kern="100" dirty="0">
                <a:latin typeface="Book Antiqua"/>
                <a:ea typeface="华文细黑"/>
                <a:cs typeface="Times New Roman"/>
              </a:rPr>
              <a:t>v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＝</a:t>
            </a:r>
            <a:r>
              <a:rPr lang="en-US" altLang="zh-CN" sz="2800" kern="100" dirty="0" smtClean="0">
                <a:latin typeface="Times New Roman"/>
                <a:ea typeface="华文细黑"/>
                <a:cs typeface="Times New Roman"/>
              </a:rPr>
              <a:t>  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可知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，二人拉木板的速度不同，甲、乙木板的速度关系为</a:t>
            </a:r>
            <a:r>
              <a:rPr lang="en-US" altLang="zh-CN" sz="2800" i="1" kern="100" dirty="0">
                <a:latin typeface="Book Antiqua"/>
                <a:ea typeface="华文细黑"/>
                <a:cs typeface="Times New Roman"/>
              </a:rPr>
              <a:t>v</a:t>
            </a:r>
            <a:r>
              <a:rPr lang="zh-CN" altLang="zh-CN" sz="2800" kern="100" baseline="-25000" dirty="0">
                <a:latin typeface="Times New Roman"/>
                <a:ea typeface="华文细黑"/>
                <a:cs typeface="Times New Roman"/>
              </a:rPr>
              <a:t>甲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＝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2</a:t>
            </a:r>
            <a:r>
              <a:rPr lang="en-US" altLang="zh-CN" sz="2800" i="1" kern="100" dirty="0">
                <a:latin typeface="Book Antiqua"/>
                <a:ea typeface="华文细黑"/>
                <a:cs typeface="Times New Roman"/>
              </a:rPr>
              <a:t>v</a:t>
            </a:r>
            <a:r>
              <a:rPr lang="zh-CN" altLang="zh-CN" sz="2800" kern="100" baseline="-25000" dirty="0">
                <a:latin typeface="Times New Roman"/>
                <a:ea typeface="华文细黑"/>
                <a:cs typeface="Times New Roman"/>
              </a:rPr>
              <a:t>乙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；故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正确，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D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错误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10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8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9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0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1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2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3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4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28733627"/>
              </p:ext>
            </p:extLst>
          </p:nvPr>
        </p:nvGraphicFramePr>
        <p:xfrm>
          <a:off x="8563798" y="2133650"/>
          <a:ext cx="417513" cy="1096963"/>
        </p:xfrm>
        <a:graphic>
          <a:graphicData uri="http://schemas.openxmlformats.org/presentationml/2006/ole">
            <p:oleObj spid="_x0000_s4263" name="文档" r:id="rId11" imgW="417991" imgH="1097319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761644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19152" y="529154"/>
            <a:ext cx="11714828" cy="1258525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4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3.(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改编自人教版选修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3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－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4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第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12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页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“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问题与练习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”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第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2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题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)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下列四幅图中关于机械振动和机械波的说法正确的是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(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　　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)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圆角矩形 4">
            <a:hlinkClick r:id="rId3" action="ppaction://hlinksldjump"/>
          </p:cNvPr>
          <p:cNvSpPr/>
          <p:nvPr/>
        </p:nvSpPr>
        <p:spPr>
          <a:xfrm>
            <a:off x="11398413" y="6665188"/>
            <a:ext cx="792000" cy="194400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解析</a:t>
            </a:r>
            <a:endParaRPr lang="zh-CN" altLang="en-US" sz="1400" dirty="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534" y="4273570"/>
            <a:ext cx="6120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7494" y="1330514"/>
            <a:ext cx="616143" cy="43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0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25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6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7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8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9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30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pic>
        <p:nvPicPr>
          <p:cNvPr id="5122" name="Picture 2" descr="\\贾文\贾文\傆文件\二轮\考前三个月 物理 人教版（通用）改考钢\717.TIF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59" r="70872"/>
          <a:stretch>
            <a:fillRect/>
          </a:stretch>
        </p:blipFill>
        <p:spPr bwMode="auto">
          <a:xfrm>
            <a:off x="1012582" y="1794560"/>
            <a:ext cx="1669843" cy="1996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\\贾文\贾文\傆文件\二轮\考前三个月 物理 人教版（通用）改考钢\718.TIF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5591"/>
          <a:stretch>
            <a:fillRect/>
          </a:stretch>
        </p:blipFill>
        <p:spPr bwMode="auto">
          <a:xfrm>
            <a:off x="6029867" y="1794560"/>
            <a:ext cx="2170778" cy="1996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 descr="\\贾文\贾文\傆文件\二轮\考前三个月 物理 人教版（通用）改考钢\717.TIF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010" r="7128"/>
          <a:stretch>
            <a:fillRect/>
          </a:stretch>
        </p:blipFill>
        <p:spPr bwMode="auto">
          <a:xfrm>
            <a:off x="3508831" y="1794560"/>
            <a:ext cx="1694630" cy="1996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" descr="\\贾文\贾文\傆文件\二轮\考前三个月 物理 人教版（通用）改考钢\718.TIF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892"/>
          <a:stretch>
            <a:fillRect/>
          </a:stretch>
        </p:blipFill>
        <p:spPr bwMode="auto">
          <a:xfrm>
            <a:off x="9027051" y="1794560"/>
            <a:ext cx="2214919" cy="1996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19152" y="3645818"/>
            <a:ext cx="1157243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4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A.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粗糙斜面上的金属球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M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在弹簧的作用下运动，该运动是简谐运动</a:t>
            </a:r>
            <a:endParaRPr lang="zh-CN" altLang="zh-CN" sz="2800" kern="100" dirty="0">
              <a:latin typeface="宋体"/>
              <a:cs typeface="Courier New"/>
            </a:endParaRPr>
          </a:p>
          <a:p>
            <a:pPr algn="just">
              <a:lnSpc>
                <a:spcPct val="14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B.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单摆的摆长为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l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，摆球的质量为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m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、位移为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x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，此时回复力为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F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＝</a:t>
            </a:r>
            <a:endParaRPr lang="zh-CN" altLang="zh-CN" sz="2800" kern="100" dirty="0">
              <a:latin typeface="宋体"/>
              <a:cs typeface="Courier New"/>
            </a:endParaRPr>
          </a:p>
          <a:p>
            <a:pPr algn="just">
              <a:lnSpc>
                <a:spcPct val="14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C.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质点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、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之间的距离就是简谐波的一个波长</a:t>
            </a:r>
            <a:endParaRPr lang="zh-CN" altLang="zh-CN" sz="2800" kern="100" dirty="0">
              <a:latin typeface="宋体"/>
              <a:cs typeface="Courier New"/>
            </a:endParaRPr>
          </a:p>
          <a:p>
            <a:pPr algn="just">
              <a:lnSpc>
                <a:spcPct val="14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D.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实线为某时刻的波形图，此时质点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M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向下运动，经极短时间后波形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图</a:t>
            </a:r>
            <a:endParaRPr lang="en-US" altLang="zh-CN" sz="2800" kern="100" dirty="0" smtClean="0">
              <a:latin typeface="Times New Roman"/>
              <a:ea typeface="华文细黑"/>
              <a:cs typeface="Times New Roman"/>
            </a:endParaRPr>
          </a:p>
          <a:p>
            <a:pPr algn="just">
              <a:lnSpc>
                <a:spcPct val="14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Times New Roman"/>
              </a:rPr>
              <a:t> </a:t>
            </a:r>
            <a:r>
              <a:rPr lang="en-US" altLang="zh-CN" sz="2800" kern="100" dirty="0" smtClean="0">
                <a:latin typeface="Times New Roman"/>
                <a:ea typeface="华文细黑"/>
                <a:cs typeface="Times New Roman"/>
              </a:rPr>
              <a:t>   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如虚线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所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示</a:t>
            </a:r>
            <a:endParaRPr lang="zh-CN" altLang="zh-CN" sz="2800" kern="100" dirty="0">
              <a:effectLst/>
              <a:latin typeface="宋体"/>
              <a:cs typeface="Courier New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98795117"/>
              </p:ext>
            </p:extLst>
          </p:nvPr>
        </p:nvGraphicFramePr>
        <p:xfrm>
          <a:off x="10179342" y="4153351"/>
          <a:ext cx="1149350" cy="1096963"/>
        </p:xfrm>
        <a:graphic>
          <a:graphicData uri="http://schemas.openxmlformats.org/presentationml/2006/ole">
            <p:oleObj spid="_x0000_s5272" name="文档" r:id="rId15" imgW="1149566" imgH="1097319" progId="Word.Document.12">
              <p:embed/>
            </p:oleObj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46534" y="5476498"/>
            <a:ext cx="6120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294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33" grpId="0"/>
      <p:bldP spid="3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130098" y="436826"/>
            <a:ext cx="11831976" cy="400107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/>
                <a:ea typeface="华文细黑"/>
                <a:cs typeface="Times New Roman"/>
              </a:rPr>
              <a:t>解析　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机械波形成要有两个条件：一是机械振动，二是传播振动的介质；</a:t>
            </a:r>
            <a:r>
              <a:rPr lang="zh-CN" altLang="zh-CN" sz="2800" kern="100" spc="-50" dirty="0">
                <a:latin typeface="Times New Roman"/>
                <a:ea typeface="华文细黑"/>
                <a:cs typeface="Times New Roman"/>
              </a:rPr>
              <a:t>有机械振动才有可能有机械波，波的传播速度与质点振动速度没有直接关系</a:t>
            </a:r>
            <a:r>
              <a:rPr lang="en-US" altLang="zh-CN" sz="2800" kern="100" spc="-50" dirty="0">
                <a:latin typeface="Times New Roman"/>
                <a:ea typeface="华文细黑"/>
                <a:cs typeface="Courier New"/>
              </a:rPr>
              <a:t>.</a:t>
            </a:r>
            <a:r>
              <a:rPr lang="zh-CN" altLang="zh-CN" sz="2800" kern="100" spc="-100" dirty="0">
                <a:latin typeface="Times New Roman"/>
                <a:ea typeface="华文细黑"/>
                <a:cs typeface="Times New Roman"/>
              </a:rPr>
              <a:t>横波在介质中的传播速度由介质本身的性质决定</a:t>
            </a:r>
            <a:r>
              <a:rPr lang="en-US" altLang="zh-CN" sz="2800" kern="100" spc="-100" dirty="0">
                <a:latin typeface="Times New Roman"/>
                <a:ea typeface="华文细黑"/>
                <a:cs typeface="Courier New"/>
              </a:rPr>
              <a:t>.</a:t>
            </a:r>
            <a:r>
              <a:rPr lang="zh-CN" altLang="zh-CN" sz="2800" kern="100" spc="-100" dirty="0">
                <a:latin typeface="Times New Roman"/>
                <a:ea typeface="华文细黑"/>
                <a:cs typeface="Times New Roman"/>
              </a:rPr>
              <a:t>用简谐运动的条件和机械波的特点分析即可</a:t>
            </a:r>
            <a:r>
              <a:rPr lang="en-US" altLang="zh-CN" sz="2800" kern="100" spc="-100" dirty="0">
                <a:latin typeface="Times New Roman"/>
                <a:ea typeface="华文细黑"/>
                <a:cs typeface="Courier New"/>
              </a:rPr>
              <a:t>.A</a:t>
            </a:r>
            <a:r>
              <a:rPr lang="zh-CN" altLang="zh-CN" sz="2800" kern="100" spc="-100" dirty="0">
                <a:latin typeface="Times New Roman"/>
                <a:ea typeface="华文细黑"/>
                <a:cs typeface="Times New Roman"/>
              </a:rPr>
              <a:t>选项中，在粗糙斜面上金属球运动过程中，要不断克服摩擦力做功，系统的机械能减小，金属球最终静止，所以该运动不是简谐运动，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故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错误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99599776"/>
              </p:ext>
            </p:extLst>
          </p:nvPr>
        </p:nvGraphicFramePr>
        <p:xfrm>
          <a:off x="262558" y="4348227"/>
          <a:ext cx="11360150" cy="2743200"/>
        </p:xfrm>
        <a:graphic>
          <a:graphicData uri="http://schemas.openxmlformats.org/presentationml/2006/ole">
            <p:oleObj spid="_x0000_s6282" name="文档" r:id="rId3" imgW="11357420" imgH="2747133" progId="Word.Document.12">
              <p:embed/>
            </p:oleObj>
          </a:graphicData>
        </a:graphic>
      </p:graphicFrame>
      <p:sp>
        <p:nvSpPr>
          <p:cNvPr id="25" name="矩形 24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6" name="圆角矩形 25">
            <a:hlinkClick r:id="rId4" action="ppaction://hlinksldjump"/>
          </p:cNvPr>
          <p:cNvSpPr/>
          <p:nvPr/>
        </p:nvSpPr>
        <p:spPr>
          <a:xfrm>
            <a:off x="11398413" y="6665188"/>
            <a:ext cx="792000" cy="194400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解析</a:t>
            </a:r>
            <a:endParaRPr lang="zh-CN" altLang="en-US" sz="1400" dirty="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7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8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29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30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31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32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33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34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1644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57006" y="812770"/>
            <a:ext cx="11598840" cy="3553128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选项中，相邻波峰或波谷之间的距离等于一个波长，而选项中质点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、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的平衡位置之间的距离只是简谐波的半个波长，故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错误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D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选项中，据质点振动方向和传播方向的关系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——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上下坡法，根据质点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M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向下运动可知，波正向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x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轴正方向传播，经很短时间，波形图如虚线所示，故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D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正确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10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8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9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0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1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2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3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4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3191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52398" y="631642"/>
            <a:ext cx="11598840" cy="4355014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4.(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改编自人教版选修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3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－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4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第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19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页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“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演示实验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”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)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如图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3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所示，在一条张紧的绳子上挂几个摆，其中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、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的摆长相等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当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摆振动的时候，通过张紧的</a:t>
            </a:r>
            <a:r>
              <a:rPr lang="zh-CN" altLang="zh-CN" sz="2800" kern="100" spc="-50" dirty="0">
                <a:latin typeface="Times New Roman"/>
                <a:ea typeface="华文细黑"/>
                <a:cs typeface="Times New Roman"/>
              </a:rPr>
              <a:t>绳子给</a:t>
            </a:r>
            <a:r>
              <a:rPr lang="en-US" altLang="zh-CN" sz="2800" i="1" kern="100" spc="-5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spc="-50" dirty="0">
                <a:latin typeface="Times New Roman"/>
                <a:ea typeface="华文细黑"/>
                <a:cs typeface="Times New Roman"/>
              </a:rPr>
              <a:t>、</a:t>
            </a:r>
            <a:r>
              <a:rPr lang="en-US" altLang="zh-CN" sz="2800" i="1" kern="100" spc="-50" dirty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spc="-50" dirty="0">
                <a:latin typeface="Times New Roman"/>
                <a:ea typeface="华文细黑"/>
                <a:cs typeface="Times New Roman"/>
              </a:rPr>
              <a:t>、</a:t>
            </a:r>
            <a:r>
              <a:rPr lang="en-US" altLang="zh-CN" sz="2800" i="1" kern="100" spc="-50" dirty="0">
                <a:latin typeface="Times New Roman"/>
                <a:ea typeface="华文细黑"/>
                <a:cs typeface="Courier New"/>
              </a:rPr>
              <a:t>D</a:t>
            </a:r>
            <a:r>
              <a:rPr lang="zh-CN" altLang="zh-CN" sz="2800" kern="100" spc="-50" dirty="0">
                <a:latin typeface="Times New Roman"/>
                <a:ea typeface="华文细黑"/>
                <a:cs typeface="Times New Roman"/>
              </a:rPr>
              <a:t>摆施加驱动力，使其余各摆做受迫振动</a:t>
            </a:r>
            <a:r>
              <a:rPr lang="en-US" altLang="zh-CN" sz="2800" kern="100" spc="-50" dirty="0">
                <a:latin typeface="Times New Roman"/>
                <a:ea typeface="华文细黑"/>
                <a:cs typeface="Courier New"/>
              </a:rPr>
              <a:t>.</a:t>
            </a:r>
            <a:r>
              <a:rPr lang="zh-CN" altLang="zh-CN" sz="2800" kern="100" spc="-50" dirty="0">
                <a:latin typeface="Times New Roman"/>
                <a:ea typeface="华文细黑"/>
                <a:cs typeface="Times New Roman"/>
              </a:rPr>
              <a:t>观察</a:t>
            </a:r>
            <a:r>
              <a:rPr lang="en-US" altLang="zh-CN" sz="2800" i="1" kern="100" spc="-5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spc="-50" dirty="0">
                <a:latin typeface="Times New Roman"/>
                <a:ea typeface="华文细黑"/>
                <a:cs typeface="Times New Roman"/>
              </a:rPr>
              <a:t>、</a:t>
            </a:r>
            <a:r>
              <a:rPr lang="en-US" altLang="zh-CN" sz="2800" i="1" kern="100" spc="-50" dirty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spc="-50" dirty="0">
                <a:latin typeface="Times New Roman"/>
                <a:ea typeface="华文细黑"/>
                <a:cs typeface="Times New Roman"/>
              </a:rPr>
              <a:t>、</a:t>
            </a:r>
            <a:r>
              <a:rPr lang="en-US" altLang="zh-CN" sz="2800" i="1" kern="100" spc="-50" dirty="0">
                <a:latin typeface="Times New Roman"/>
                <a:ea typeface="华文细黑"/>
                <a:cs typeface="Courier New"/>
              </a:rPr>
              <a:t>D</a:t>
            </a:r>
            <a:r>
              <a:rPr lang="zh-CN" altLang="zh-CN" sz="2800" kern="100" spc="-50" dirty="0">
                <a:latin typeface="Times New Roman"/>
                <a:ea typeface="华文细黑"/>
                <a:cs typeface="Times New Roman"/>
              </a:rPr>
              <a:t>摆的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振动发现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______.</a:t>
            </a:r>
            <a:endParaRPr lang="en-US" altLang="zh-CN" sz="1050" kern="100" dirty="0" smtClean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A.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摆的频率最小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  	B.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D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摆的周期最大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C.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摆的摆角最大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  	D.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、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、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D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的摆角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相同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圆角矩形 4">
            <a:hlinkClick r:id="rId2" action="ppaction://hlinksldjump"/>
          </p:cNvPr>
          <p:cNvSpPr/>
          <p:nvPr/>
        </p:nvSpPr>
        <p:spPr>
          <a:xfrm>
            <a:off x="11398413" y="6665188"/>
            <a:ext cx="792000" cy="194400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解析</a:t>
            </a:r>
            <a:endParaRPr lang="zh-CN" altLang="en-US" sz="1400" dirty="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34226" y="4283730"/>
            <a:ext cx="6120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22679" y="2905418"/>
            <a:ext cx="616143" cy="43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10292030" y="5256685"/>
            <a:ext cx="7104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kern="100" spc="-50" dirty="0" smtClean="0">
                <a:solidFill>
                  <a:prstClr val="black"/>
                </a:solidFill>
                <a:latin typeface="Times New Roman"/>
                <a:ea typeface="华文细黑"/>
                <a:cs typeface="Times New Roman"/>
              </a:rPr>
              <a:t>图</a:t>
            </a:r>
            <a:r>
              <a:rPr lang="en-US" altLang="zh-CN" sz="2800" kern="100" spc="-50" dirty="0" smtClean="0">
                <a:solidFill>
                  <a:prstClr val="black"/>
                </a:solidFill>
                <a:latin typeface="Times New Roman"/>
                <a:ea typeface="华文细黑"/>
                <a:cs typeface="Courier New"/>
              </a:rPr>
              <a:t>3</a:t>
            </a:r>
            <a:endParaRPr lang="zh-CN" altLang="en-US" dirty="0"/>
          </a:p>
        </p:txBody>
      </p:sp>
      <p:sp>
        <p:nvSpPr>
          <p:cNvPr id="19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0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25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6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7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8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9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30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pic>
        <p:nvPicPr>
          <p:cNvPr id="7170" name="Picture 2" descr="\\贾文\贾文\傆文件\二轮\考前三个月 物理 人教版（通用）改考钢\719.TI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82680" y="2709714"/>
            <a:ext cx="2129150" cy="2662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8294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/>
      <p:bldP spid="17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382102" y="878692"/>
            <a:ext cx="11257720" cy="400107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/>
                <a:ea typeface="华文细黑"/>
                <a:cs typeface="Times New Roman"/>
              </a:rPr>
              <a:t>解析　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由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摆摆动从而带动其它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3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个单摆做受迫振动，受迫振动的频率等于驱动力的频率，故其它各摆振动周期跟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摆相同，频率也相等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故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、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错误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；</a:t>
            </a:r>
            <a:endParaRPr lang="en-US" altLang="zh-CN" sz="2800" kern="100" dirty="0" smtClean="0">
              <a:latin typeface="Times New Roman"/>
              <a:ea typeface="华文细黑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kern="100" spc="-50" dirty="0" smtClean="0">
                <a:latin typeface="Times New Roman"/>
                <a:ea typeface="华文细黑"/>
                <a:cs typeface="Times New Roman"/>
              </a:rPr>
              <a:t>受迫振动</a:t>
            </a:r>
            <a:r>
              <a:rPr lang="zh-CN" altLang="zh-CN" sz="2800" kern="100" spc="-50" dirty="0">
                <a:latin typeface="Times New Roman"/>
                <a:ea typeface="华文细黑"/>
                <a:cs typeface="Times New Roman"/>
              </a:rPr>
              <a:t>中，当固有频率等于驱动力频率时，出现共振现象，振幅达到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最大，由于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摆的固有频率与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摆的相同，故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摆发生共振，振幅最大，故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正确，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D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错误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10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8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9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0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1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2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3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4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1644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62558" y="621482"/>
            <a:ext cx="11598840" cy="4258449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5.(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改编自人教版选修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3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－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4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第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19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页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“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共振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”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)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一个单摆做受迫振动，其共振曲线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(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振幅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与驱动力的频率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f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的关系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)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如图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4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所示，则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(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g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取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9.8 m/s</a:t>
            </a:r>
            <a:r>
              <a:rPr lang="en-US" altLang="zh-CN" sz="2800" kern="100" baseline="30000" dirty="0">
                <a:latin typeface="Times New Roman"/>
                <a:ea typeface="华文细黑"/>
                <a:cs typeface="Courier New"/>
              </a:rPr>
              <a:t>2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)(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　　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)</a:t>
            </a:r>
            <a:endParaRPr lang="en-US" altLang="zh-CN" sz="1050" kern="100" dirty="0" smtClean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A.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此单摆的固有周期为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0.5 s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B.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此单摆的摆长约为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1 m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C.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若摆长增大，单摆的固有频率增大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D.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若摆长增大，共振曲线的峰将向右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移动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圆角矩形 4">
            <a:hlinkClick r:id="rId2" action="ppaction://hlinksldjump"/>
          </p:cNvPr>
          <p:cNvSpPr/>
          <p:nvPr/>
        </p:nvSpPr>
        <p:spPr>
          <a:xfrm>
            <a:off x="11398413" y="6665188"/>
            <a:ext cx="792000" cy="194400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解析</a:t>
            </a:r>
            <a:endParaRPr lang="zh-CN" altLang="en-US" sz="1400" dirty="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4386" y="2895258"/>
            <a:ext cx="6120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26695" y="1588954"/>
            <a:ext cx="616143" cy="43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9641295" y="5138822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kern="100" dirty="0" smtClean="0">
                <a:solidFill>
                  <a:prstClr val="black"/>
                </a:solidFill>
                <a:latin typeface="Times New Roman"/>
                <a:ea typeface="华文细黑"/>
                <a:cs typeface="Times New Roman"/>
              </a:rPr>
              <a:t>图</a:t>
            </a:r>
            <a:r>
              <a:rPr lang="en-US" altLang="zh-CN" sz="2800" kern="100" dirty="0" smtClean="0">
                <a:solidFill>
                  <a:prstClr val="black"/>
                </a:solidFill>
                <a:latin typeface="Times New Roman"/>
                <a:ea typeface="华文细黑"/>
                <a:cs typeface="Courier New"/>
              </a:rPr>
              <a:t>4</a:t>
            </a:r>
            <a:endParaRPr lang="zh-CN" altLang="en-US" dirty="0"/>
          </a:p>
        </p:txBody>
      </p:sp>
      <p:sp>
        <p:nvSpPr>
          <p:cNvPr id="19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0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25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6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7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28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9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30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pic>
        <p:nvPicPr>
          <p:cNvPr id="8194" name="Picture 2" descr="\\贾文\贾文\傆文件\二轮\考前三个月 物理 人教版（通用）改考钢\720.TIF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38050" y="2277211"/>
            <a:ext cx="3129764" cy="2717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8294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/>
      <p:bldP spid="1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99838" y="820039"/>
            <a:ext cx="11484000" cy="133393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/>
                <a:ea typeface="华文细黑"/>
                <a:cs typeface="Times New Roman"/>
              </a:rPr>
              <a:t>解析　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由图可知，此单摆的固有频率为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0.5 Hz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，固有周期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T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＝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2 s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，故选项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错误；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10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8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9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0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1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22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3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4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21899082"/>
              </p:ext>
            </p:extLst>
          </p:nvPr>
        </p:nvGraphicFramePr>
        <p:xfrm>
          <a:off x="433694" y="2277666"/>
          <a:ext cx="9480550" cy="1220788"/>
        </p:xfrm>
        <a:graphic>
          <a:graphicData uri="http://schemas.openxmlformats.org/presentationml/2006/ole">
            <p:oleObj spid="_x0000_s9312" name="文档" r:id="rId11" imgW="9481248" imgH="1220708" progId="Word.Document.12">
              <p:embed/>
            </p:oleObj>
          </a:graphicData>
        </a:graphic>
      </p:graphicFrame>
      <p:sp>
        <p:nvSpPr>
          <p:cNvPr id="4" name="矩形 3"/>
          <p:cNvSpPr/>
          <p:nvPr/>
        </p:nvSpPr>
        <p:spPr>
          <a:xfrm>
            <a:off x="299838" y="3285778"/>
            <a:ext cx="11409907" cy="14064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若摆长增大，固有周期将增大，固有频率将减小，选项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错误；</a:t>
            </a:r>
            <a:endParaRPr lang="zh-CN" altLang="zh-CN" sz="2800" kern="100" dirty="0" smtClean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因为固有频率将减小，所以共振曲线的峰将向左移动，故选项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D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错误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.</a:t>
            </a:r>
            <a:endParaRPr lang="zh-CN" altLang="zh-CN" sz="28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1644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170230" y="585437"/>
            <a:ext cx="11714828" cy="496377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6.(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改编自人教版选修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3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－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4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第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10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页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“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问题与练习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”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第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1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题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)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如图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5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所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示，实线</a:t>
            </a:r>
            <a:r>
              <a:rPr lang="zh-CN" altLang="zh-CN" sz="2800" kern="100" spc="-50" dirty="0">
                <a:latin typeface="Times New Roman"/>
                <a:ea typeface="华文细黑"/>
                <a:cs typeface="Times New Roman"/>
              </a:rPr>
              <a:t>为一列简谐横波在某一时刻的波形曲线，经</a:t>
            </a:r>
            <a:r>
              <a:rPr lang="en-US" altLang="zh-CN" sz="2800" kern="100" spc="-50" dirty="0">
                <a:latin typeface="Times New Roman"/>
                <a:ea typeface="华文细黑"/>
                <a:cs typeface="Courier New"/>
              </a:rPr>
              <a:t>0.5 s</a:t>
            </a:r>
            <a:r>
              <a:rPr lang="zh-CN" altLang="zh-CN" sz="2800" kern="100" spc="-50" dirty="0">
                <a:latin typeface="Times New Roman"/>
                <a:ea typeface="华文细黑"/>
                <a:cs typeface="Times New Roman"/>
              </a:rPr>
              <a:t>后，其波形如图中虚线所示，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设该波的周期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T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大于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0.5 s.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以下说法正确的是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(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　　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)</a:t>
            </a:r>
            <a:endParaRPr lang="en-US" altLang="zh-CN" sz="1050" kern="100" dirty="0" smtClean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A.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如果波是向左传播的，波速是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0.12 m/s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B.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波的周期可能是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4 s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C.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如果波是向右传播的，波速是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0.72 m/s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D.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波的周期可能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是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" name="圆角矩形 20">
            <a:hlinkClick r:id="rId3" action="ppaction://hlinksldjump"/>
          </p:cNvPr>
          <p:cNvSpPr/>
          <p:nvPr/>
        </p:nvSpPr>
        <p:spPr>
          <a:xfrm>
            <a:off x="11398362" y="6665188"/>
            <a:ext cx="792000" cy="194400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解析</a:t>
            </a:r>
            <a:endParaRPr lang="zh-CN" altLang="en-US" sz="1400" dirty="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4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5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16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17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18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19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0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pic>
        <p:nvPicPr>
          <p:cNvPr id="10242" name="Picture 2" descr="\\贾文\贾文\傆文件\二轮\考前三个月 物理 人教版（通用）改考钢\721.TIF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19842" y="2978052"/>
            <a:ext cx="5086557" cy="2552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31546535"/>
              </p:ext>
            </p:extLst>
          </p:nvPr>
        </p:nvGraphicFramePr>
        <p:xfrm>
          <a:off x="3163198" y="4873114"/>
          <a:ext cx="763588" cy="1066800"/>
        </p:xfrm>
        <a:graphic>
          <a:graphicData uri="http://schemas.openxmlformats.org/presentationml/2006/ole">
            <p:oleObj spid="_x0000_s10325" name="文档" r:id="rId13" imgW="763257" imgH="1066358" progId="Word.Document.12">
              <p:embed/>
            </p:oleObj>
          </a:graphicData>
        </a:graphic>
      </p:graphicFrame>
      <p:sp>
        <p:nvSpPr>
          <p:cNvPr id="3" name="矩形 2"/>
          <p:cNvSpPr/>
          <p:nvPr/>
        </p:nvSpPr>
        <p:spPr>
          <a:xfrm>
            <a:off x="8801483" y="5426854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kern="100" dirty="0">
                <a:solidFill>
                  <a:prstClr val="black"/>
                </a:solidFill>
                <a:latin typeface="Times New Roman"/>
                <a:ea typeface="华文细黑"/>
                <a:cs typeface="Times New Roman"/>
              </a:rPr>
              <a:t>图</a:t>
            </a:r>
            <a:r>
              <a:rPr lang="en-US" altLang="zh-CN" sz="2800" kern="100" dirty="0">
                <a:solidFill>
                  <a:prstClr val="black"/>
                </a:solidFill>
                <a:latin typeface="Times New Roman"/>
                <a:ea typeface="华文细黑"/>
                <a:cs typeface="Courier New"/>
              </a:rPr>
              <a:t>5</a:t>
            </a:r>
            <a:endParaRPr lang="zh-CN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52058" y="2853730"/>
            <a:ext cx="6120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3719" y="2248913"/>
            <a:ext cx="616143" cy="43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26214" y="4900434"/>
            <a:ext cx="6120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294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0" grpId="0"/>
      <p:bldP spid="30" grpId="1"/>
      <p:bldP spid="32" grpId="0"/>
      <p:bldP spid="3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8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9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0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1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22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23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24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33739260"/>
              </p:ext>
            </p:extLst>
          </p:nvPr>
        </p:nvGraphicFramePr>
        <p:xfrm>
          <a:off x="599330" y="939800"/>
          <a:ext cx="11112500" cy="5016500"/>
        </p:xfrm>
        <a:graphic>
          <a:graphicData uri="http://schemas.openxmlformats.org/presentationml/2006/ole">
            <p:oleObj spid="_x0000_s11332" name="文档" r:id="rId11" imgW="11126091" imgH="5528454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761644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30858" y="415618"/>
            <a:ext cx="11714828" cy="637095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45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7.(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改编自人教版选修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3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－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4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第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36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页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“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问题与练习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”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第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2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题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)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如图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6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所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示是观察水面波衍射的实验装置，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AC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和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BD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是两块挡板，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是一个孔，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O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是波源，图中已画出波源所在区域波的传播情况，每两条相邻波纹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(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图中曲线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)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之间</a:t>
            </a:r>
            <a:r>
              <a:rPr lang="zh-CN" altLang="zh-CN" sz="2800" kern="100" spc="-50" dirty="0">
                <a:latin typeface="Times New Roman"/>
                <a:ea typeface="华文细黑"/>
                <a:cs typeface="Times New Roman"/>
              </a:rPr>
              <a:t>距离表示一个波长，则波经过孔之后的传播情况，下列描述正确的是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(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　　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)</a:t>
            </a:r>
            <a:endParaRPr lang="en-US" altLang="zh-CN" sz="1050" kern="100" dirty="0" smtClean="0">
              <a:latin typeface="宋体"/>
              <a:cs typeface="Courier New"/>
            </a:endParaRPr>
          </a:p>
          <a:p>
            <a:pPr algn="just">
              <a:lnSpc>
                <a:spcPct val="145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A.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此时能明显观察到波的衍射现象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45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B.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挡板前后波纹间距离相等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45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C.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如果将孔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扩大，有可能观察不到明显的衍射现象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45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D.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如果孔的大小不变，使波源频率增大，能更明显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地</a:t>
            </a:r>
            <a:endParaRPr lang="en-US" altLang="zh-CN" sz="2800" kern="100" dirty="0" smtClean="0">
              <a:latin typeface="Times New Roman"/>
              <a:ea typeface="华文细黑"/>
              <a:cs typeface="Times New Roman"/>
            </a:endParaRPr>
          </a:p>
          <a:p>
            <a:pPr algn="just">
              <a:lnSpc>
                <a:spcPct val="145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Times New Roman"/>
              </a:rPr>
              <a:t> </a:t>
            </a:r>
            <a:r>
              <a:rPr lang="en-US" altLang="zh-CN" sz="2800" kern="100" dirty="0" smtClean="0">
                <a:latin typeface="Times New Roman"/>
                <a:ea typeface="华文细黑"/>
                <a:cs typeface="Times New Roman"/>
              </a:rPr>
              <a:t>   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观察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到衍射现象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45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E.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挡板前后波纹间距离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不等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12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3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4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15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17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18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19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</a:p>
        </p:txBody>
      </p:sp>
      <p:sp>
        <p:nvSpPr>
          <p:cNvPr id="20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pic>
        <p:nvPicPr>
          <p:cNvPr id="12290" name="Picture 2" descr="\\贾文\贾文\傆文件\二轮\考前三个月 物理 人教版（通用）改考钢\722.TI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5806" y="3173130"/>
            <a:ext cx="3107117" cy="2672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9827727" y="5822572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kern="100" dirty="0">
                <a:solidFill>
                  <a:prstClr val="black"/>
                </a:solidFill>
                <a:latin typeface="Times New Roman"/>
                <a:ea typeface="华文细黑"/>
                <a:cs typeface="Times New Roman"/>
              </a:rPr>
              <a:t>图</a:t>
            </a:r>
            <a:r>
              <a:rPr lang="en-US" altLang="zh-CN" sz="2800" kern="100" dirty="0">
                <a:solidFill>
                  <a:prstClr val="black"/>
                </a:solidFill>
                <a:latin typeface="Times New Roman"/>
                <a:ea typeface="华文细黑"/>
                <a:cs typeface="Courier New"/>
              </a:rPr>
              <a:t>6</a:t>
            </a:r>
            <a:endParaRPr lang="zh-CN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-5154" y="2997746"/>
            <a:ext cx="6120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67875" y="2464073"/>
            <a:ext cx="616143" cy="43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-5154" y="3591228"/>
            <a:ext cx="6120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-5154" y="4218980"/>
            <a:ext cx="6120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26" name="圆角矩形 25">
            <a:hlinkClick r:id="rId12" action="ppaction://hlinksldjump"/>
          </p:cNvPr>
          <p:cNvSpPr/>
          <p:nvPr/>
        </p:nvSpPr>
        <p:spPr>
          <a:xfrm>
            <a:off x="11398413" y="6665188"/>
            <a:ext cx="792000" cy="194400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解析</a:t>
            </a:r>
            <a:endParaRPr lang="zh-CN" altLang="en-US" sz="1400" dirty="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294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4" grpId="0"/>
      <p:bldP spid="24" grpId="1"/>
      <p:bldP spid="25" grpId="0"/>
      <p:bldP spid="2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147144" y="621482"/>
            <a:ext cx="11714828" cy="5293733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/>
                <a:ea typeface="华文细黑"/>
                <a:cs typeface="Times New Roman"/>
              </a:rPr>
              <a:t>解析　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由图可知，孔的尺寸跟水波的波长相差不多，故此时能明显观察到波的衍射现象，选项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正确；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波通过孔后，波速、频率、波长不变，则挡板前后波纹间的距离相等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故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正确，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E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错误；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如果将孔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扩大，孔的尺寸大于波的波长，可能观察不到明显的衍射现象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故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正确；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kern="100" spc="-100" dirty="0">
                <a:latin typeface="Times New Roman"/>
                <a:ea typeface="华文细黑"/>
                <a:cs typeface="Times New Roman"/>
              </a:rPr>
              <a:t>如果孔的大小不变，使波源频率增大，因为波速不变，由</a:t>
            </a:r>
            <a:r>
              <a:rPr lang="en-US" altLang="zh-CN" sz="2800" i="1" kern="100" spc="-100" dirty="0">
                <a:latin typeface="Times New Roman"/>
                <a:ea typeface="华文细黑"/>
                <a:cs typeface="Courier New"/>
              </a:rPr>
              <a:t>λ</a:t>
            </a:r>
            <a:r>
              <a:rPr lang="zh-CN" altLang="zh-CN" sz="2800" kern="100" spc="-100" dirty="0" smtClean="0">
                <a:latin typeface="Times New Roman"/>
                <a:ea typeface="华文细黑"/>
                <a:cs typeface="Times New Roman"/>
              </a:rPr>
              <a:t>＝</a:t>
            </a:r>
            <a:r>
              <a:rPr lang="en-US" altLang="zh-CN" sz="2800" kern="100" spc="-50" dirty="0" smtClean="0">
                <a:latin typeface="Times New Roman"/>
                <a:ea typeface="华文细黑"/>
                <a:cs typeface="Times New Roman"/>
              </a:rPr>
              <a:t>  </a:t>
            </a:r>
            <a:r>
              <a:rPr lang="zh-CN" altLang="zh-CN" sz="2800" kern="100" spc="-50" dirty="0" smtClean="0">
                <a:latin typeface="Times New Roman"/>
                <a:ea typeface="华文细黑"/>
                <a:cs typeface="Times New Roman"/>
              </a:rPr>
              <a:t>知</a:t>
            </a:r>
            <a:r>
              <a:rPr lang="zh-CN" altLang="zh-CN" sz="2800" kern="100" spc="-50" dirty="0">
                <a:latin typeface="Times New Roman"/>
                <a:ea typeface="华文细黑"/>
                <a:cs typeface="Times New Roman"/>
              </a:rPr>
              <a:t>，波长减小，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可能观察不到明显的衍射现象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故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D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错误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21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2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23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4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5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26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27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</a:p>
        </p:txBody>
      </p:sp>
      <p:sp>
        <p:nvSpPr>
          <p:cNvPr id="28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 smtClean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  <a:endParaRPr lang="en-US" altLang="zh-CN" sz="2000" dirty="0"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697960334"/>
              </p:ext>
            </p:extLst>
          </p:nvPr>
        </p:nvGraphicFramePr>
        <p:xfrm>
          <a:off x="9370104" y="4419540"/>
          <a:ext cx="387350" cy="1036638"/>
        </p:xfrm>
        <a:graphic>
          <a:graphicData uri="http://schemas.openxmlformats.org/presentationml/2006/ole">
            <p:oleObj spid="_x0000_s13353" name="文档" r:id="rId11" imgW="387389" imgH="1036117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761644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31976" y="569014"/>
            <a:ext cx="11831976" cy="5669092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spc="-50" dirty="0" smtClean="0">
                <a:latin typeface="Times New Roman"/>
                <a:ea typeface="华文细黑"/>
                <a:cs typeface="Courier New"/>
              </a:rPr>
              <a:t>8.(</a:t>
            </a:r>
            <a:r>
              <a:rPr lang="zh-CN" altLang="zh-CN" sz="2800" kern="100" spc="-50" dirty="0" smtClean="0">
                <a:latin typeface="Times New Roman"/>
                <a:ea typeface="华文细黑"/>
                <a:cs typeface="Times New Roman"/>
              </a:rPr>
              <a:t>改编自人教版选修</a:t>
            </a:r>
            <a:r>
              <a:rPr lang="en-US" altLang="zh-CN" sz="2800" kern="100" spc="-50" dirty="0" smtClean="0">
                <a:latin typeface="Times New Roman"/>
                <a:ea typeface="华文细黑"/>
                <a:cs typeface="Courier New"/>
              </a:rPr>
              <a:t>3</a:t>
            </a:r>
            <a:r>
              <a:rPr lang="zh-CN" altLang="zh-CN" sz="2800" kern="100" spc="-50" dirty="0" smtClean="0">
                <a:latin typeface="Times New Roman"/>
                <a:ea typeface="华文细黑"/>
                <a:cs typeface="Times New Roman"/>
              </a:rPr>
              <a:t>－</a:t>
            </a:r>
            <a:r>
              <a:rPr lang="en-US" altLang="zh-CN" sz="2800" kern="100" spc="-50" dirty="0" smtClean="0">
                <a:latin typeface="Times New Roman"/>
                <a:ea typeface="华文细黑"/>
                <a:cs typeface="Courier New"/>
              </a:rPr>
              <a:t>4</a:t>
            </a:r>
            <a:r>
              <a:rPr lang="zh-CN" altLang="zh-CN" sz="2800" kern="100" spc="-50" dirty="0" smtClean="0">
                <a:latin typeface="Times New Roman"/>
                <a:ea typeface="华文细黑"/>
                <a:cs typeface="Times New Roman"/>
              </a:rPr>
              <a:t>第</a:t>
            </a:r>
            <a:r>
              <a:rPr lang="en-US" altLang="zh-CN" sz="2800" kern="100" spc="-50" dirty="0" smtClean="0">
                <a:latin typeface="Times New Roman"/>
                <a:ea typeface="华文细黑"/>
                <a:cs typeface="Courier New"/>
              </a:rPr>
              <a:t>36</a:t>
            </a:r>
            <a:r>
              <a:rPr lang="zh-CN" altLang="zh-CN" sz="2800" kern="100" spc="-50" dirty="0" smtClean="0">
                <a:latin typeface="Times New Roman"/>
                <a:ea typeface="华文细黑"/>
                <a:cs typeface="Times New Roman"/>
              </a:rPr>
              <a:t>页</a:t>
            </a:r>
            <a:r>
              <a:rPr lang="en-US" altLang="zh-CN" sz="2800" kern="100" spc="-50" dirty="0" smtClean="0">
                <a:latin typeface="宋体"/>
                <a:ea typeface="华文细黑"/>
                <a:cs typeface="Times New Roman"/>
              </a:rPr>
              <a:t>“</a:t>
            </a:r>
            <a:r>
              <a:rPr lang="zh-CN" altLang="zh-CN" sz="2800" kern="100" spc="-50" dirty="0" smtClean="0">
                <a:latin typeface="Times New Roman"/>
                <a:ea typeface="华文细黑"/>
                <a:cs typeface="Times New Roman"/>
              </a:rPr>
              <a:t>问题与练习</a:t>
            </a:r>
            <a:r>
              <a:rPr lang="en-US" altLang="zh-CN" sz="2800" kern="100" spc="-50" dirty="0" smtClean="0">
                <a:latin typeface="宋体"/>
                <a:ea typeface="华文细黑"/>
                <a:cs typeface="Times New Roman"/>
              </a:rPr>
              <a:t>”</a:t>
            </a:r>
            <a:r>
              <a:rPr lang="zh-CN" altLang="zh-CN" sz="2800" kern="100" spc="-50" dirty="0" smtClean="0">
                <a:latin typeface="Times New Roman"/>
                <a:ea typeface="华文细黑"/>
                <a:cs typeface="Times New Roman"/>
              </a:rPr>
              <a:t>第</a:t>
            </a:r>
            <a:r>
              <a:rPr lang="en-US" altLang="zh-CN" sz="2800" kern="100" spc="-50" dirty="0" smtClean="0">
                <a:latin typeface="Times New Roman"/>
                <a:ea typeface="华文细黑"/>
                <a:cs typeface="Courier New"/>
              </a:rPr>
              <a:t>5</a:t>
            </a:r>
            <a:r>
              <a:rPr lang="zh-CN" altLang="zh-CN" sz="2800" kern="100" spc="-50" dirty="0" smtClean="0">
                <a:latin typeface="Times New Roman"/>
                <a:ea typeface="华文细黑"/>
                <a:cs typeface="Times New Roman"/>
              </a:rPr>
              <a:t>题</a:t>
            </a:r>
            <a:r>
              <a:rPr lang="en-US" altLang="zh-CN" sz="2800" kern="100" spc="-50" dirty="0" smtClean="0">
                <a:latin typeface="Times New Roman"/>
                <a:ea typeface="华文细黑"/>
                <a:cs typeface="Courier New"/>
              </a:rPr>
              <a:t>)</a:t>
            </a:r>
            <a:r>
              <a:rPr lang="zh-CN" altLang="zh-CN" sz="2800" kern="100" spc="-50" dirty="0" smtClean="0">
                <a:latin typeface="Times New Roman"/>
                <a:ea typeface="华文细黑"/>
                <a:cs typeface="Times New Roman"/>
              </a:rPr>
              <a:t>如图</a:t>
            </a:r>
            <a:r>
              <a:rPr lang="en-US" altLang="zh-CN" sz="2800" kern="100" spc="-50" dirty="0" smtClean="0">
                <a:latin typeface="Times New Roman"/>
                <a:ea typeface="华文细黑"/>
                <a:cs typeface="Courier New"/>
              </a:rPr>
              <a:t>7</a:t>
            </a:r>
            <a:r>
              <a:rPr lang="zh-CN" altLang="zh-CN" sz="2800" kern="100" spc="-50" dirty="0" smtClean="0">
                <a:latin typeface="Times New Roman"/>
                <a:ea typeface="华文细黑"/>
                <a:cs typeface="Times New Roman"/>
              </a:rPr>
              <a:t>所示表示两列</a:t>
            </a:r>
            <a:r>
              <a:rPr lang="zh-CN" altLang="zh-CN" sz="2800" kern="100" spc="-100" dirty="0" smtClean="0">
                <a:latin typeface="Times New Roman"/>
                <a:ea typeface="华文细黑"/>
                <a:cs typeface="Times New Roman"/>
              </a:rPr>
              <a:t>相干水波的叠加情况，图中的实线表示波峰，虚线表示波谷</a:t>
            </a:r>
            <a:r>
              <a:rPr lang="en-US" altLang="zh-CN" sz="2800" kern="100" spc="-100" dirty="0" smtClean="0">
                <a:latin typeface="Times New Roman"/>
                <a:ea typeface="华文细黑"/>
                <a:cs typeface="Courier New"/>
              </a:rPr>
              <a:t>.</a:t>
            </a:r>
            <a:r>
              <a:rPr lang="zh-CN" altLang="zh-CN" sz="2800" kern="100" spc="-100" dirty="0" smtClean="0">
                <a:latin typeface="Times New Roman"/>
                <a:ea typeface="华文细黑"/>
                <a:cs typeface="Times New Roman"/>
              </a:rPr>
              <a:t>设两列波的振幅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均为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5 cm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，且图示的范围内振幅不变，波速和波长分别为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1 m/s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和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0.5 </a:t>
            </a:r>
            <a:r>
              <a:rPr lang="en-US" altLang="zh-CN" sz="2800" kern="100" dirty="0" err="1" smtClean="0">
                <a:latin typeface="Times New Roman"/>
                <a:ea typeface="华文细黑"/>
                <a:cs typeface="Courier New"/>
              </a:rPr>
              <a:t>m.</a:t>
            </a:r>
            <a:r>
              <a:rPr lang="en-US" altLang="zh-CN" sz="2800" i="1" kern="100" dirty="0" err="1" smtClean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点是</a:t>
            </a:r>
            <a:r>
              <a:rPr lang="en-US" altLang="zh-CN" sz="2800" i="1" kern="100" dirty="0" smtClean="0">
                <a:latin typeface="Times New Roman"/>
                <a:ea typeface="华文细黑"/>
                <a:cs typeface="Courier New"/>
              </a:rPr>
              <a:t>BE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连线的中点，下列说法中正确的是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(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　　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)</a:t>
            </a:r>
            <a:endParaRPr lang="en-US" altLang="zh-CN" sz="1050" kern="100" dirty="0" smtClean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A.</a:t>
            </a:r>
            <a:r>
              <a:rPr lang="en-US" altLang="zh-CN" sz="2800" i="1" kern="100" dirty="0" smtClean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、</a:t>
            </a:r>
            <a:r>
              <a:rPr lang="en-US" altLang="zh-CN" sz="2800" i="1" kern="100" dirty="0" smtClean="0">
                <a:latin typeface="Times New Roman"/>
                <a:ea typeface="华文细黑"/>
                <a:cs typeface="Courier New"/>
              </a:rPr>
              <a:t>E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两点都保持静止不动</a:t>
            </a:r>
            <a:endParaRPr lang="zh-CN" altLang="zh-CN" sz="1050" kern="100" dirty="0" smtClean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B.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图示时刻</a:t>
            </a:r>
            <a:r>
              <a:rPr lang="en-US" altLang="zh-CN" sz="2800" i="1" kern="100" dirty="0" smtClean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、</a:t>
            </a:r>
            <a:r>
              <a:rPr lang="en-US" altLang="zh-CN" sz="2800" i="1" kern="100" dirty="0" smtClean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两点的竖直高度差为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10 cm</a:t>
            </a:r>
            <a:endParaRPr lang="zh-CN" altLang="zh-CN" sz="1050" kern="100" dirty="0" smtClean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C.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图示时刻</a:t>
            </a:r>
            <a:r>
              <a:rPr lang="en-US" altLang="zh-CN" sz="2800" i="1" kern="100" dirty="0" smtClean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点正处于平衡位置且向水面上运动</a:t>
            </a:r>
            <a:endParaRPr lang="zh-CN" altLang="zh-CN" sz="1050" kern="100" dirty="0" smtClean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D.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从图示的时刻起经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0.25 s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，</a:t>
            </a:r>
            <a:r>
              <a:rPr lang="en-US" altLang="zh-CN" sz="2800" i="1" kern="100" dirty="0" smtClean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 smtClean="0">
                <a:latin typeface="Times New Roman"/>
                <a:ea typeface="华文细黑"/>
                <a:cs typeface="Times New Roman"/>
              </a:rPr>
              <a:t>点通过的路程为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10 cm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12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3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4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15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17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18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19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</a:p>
        </p:txBody>
      </p:sp>
      <p:sp>
        <p:nvSpPr>
          <p:cNvPr id="20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</a:p>
        </p:txBody>
      </p:sp>
      <p:pic>
        <p:nvPicPr>
          <p:cNvPr id="14338" name="Picture 2" descr="\\贾文\贾文\傆文件\二轮\考前三个月 物理 人教版（通用）改考钢\723.TI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9592" y="2781722"/>
            <a:ext cx="2808182" cy="2351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9448458" y="5157986"/>
            <a:ext cx="7104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kern="100" spc="-50" dirty="0">
                <a:solidFill>
                  <a:prstClr val="black"/>
                </a:solidFill>
                <a:latin typeface="Times New Roman"/>
                <a:ea typeface="华文细黑"/>
                <a:cs typeface="Times New Roman"/>
              </a:rPr>
              <a:t>图</a:t>
            </a:r>
            <a:r>
              <a:rPr lang="en-US" altLang="zh-CN" sz="2800" kern="100" spc="-50" dirty="0">
                <a:solidFill>
                  <a:prstClr val="black"/>
                </a:solidFill>
                <a:latin typeface="Times New Roman"/>
                <a:ea typeface="华文细黑"/>
                <a:cs typeface="Courier New"/>
              </a:rPr>
              <a:t>7</a:t>
            </a:r>
            <a:endParaRPr lang="zh-CN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15166" y="4897532"/>
            <a:ext cx="6120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37414" y="2947785"/>
            <a:ext cx="616143" cy="43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圆角矩形 23">
            <a:hlinkClick r:id="rId12" action="ppaction://hlinksldjump"/>
          </p:cNvPr>
          <p:cNvSpPr/>
          <p:nvPr/>
        </p:nvSpPr>
        <p:spPr>
          <a:xfrm>
            <a:off x="11398413" y="6665188"/>
            <a:ext cx="792000" cy="194400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解析</a:t>
            </a:r>
            <a:endParaRPr lang="zh-CN" altLang="en-US" sz="1400" dirty="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1622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2" grpId="0"/>
      <p:bldP spid="2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170230" y="798265"/>
            <a:ext cx="11598840" cy="496377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ts val="55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/>
                <a:ea typeface="华文细黑"/>
                <a:cs typeface="Times New Roman"/>
              </a:rPr>
              <a:t>解析　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频率相同的两列水波的叠加：当波峰与波峰、波谷与波谷相遇时振动是加强的；当波峰与波谷相遇时振动是减弱的，据此分析即可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如图所示为频率相同的两列水波相叠加的现象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实线表示波峰，虚线表示波谷，则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、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E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是波峰与波峰相遇，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点是波谷与波谷相遇，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点是平衡位置相遇处，它们均属于振动加强区；由于振幅是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5 cm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，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点是波峰与波峰相遇，则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点相对平衡位置高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10 cm.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而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点是波谷与波谷相遇，则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点相对平衡位置低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10 cm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，所以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、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相差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20 cm.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故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A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、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B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错误</a:t>
            </a:r>
            <a:r>
              <a:rPr lang="en-US" altLang="zh-CN" sz="2800" kern="100" dirty="0" smtClean="0">
                <a:latin typeface="Times New Roman"/>
                <a:ea typeface="华文细黑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21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2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23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4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5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26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27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</a:p>
        </p:txBody>
      </p:sp>
      <p:sp>
        <p:nvSpPr>
          <p:cNvPr id="28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</a:p>
        </p:txBody>
      </p:sp>
      <p:sp>
        <p:nvSpPr>
          <p:cNvPr id="29" name="矩形 28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0" name="圆角矩形 29">
            <a:hlinkClick r:id="rId10" action="ppaction://hlinksldjump"/>
          </p:cNvPr>
          <p:cNvSpPr/>
          <p:nvPr/>
        </p:nvSpPr>
        <p:spPr>
          <a:xfrm>
            <a:off x="11398413" y="6665188"/>
            <a:ext cx="792000" cy="194400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解析</a:t>
            </a:r>
            <a:endParaRPr lang="zh-CN" altLang="en-US" sz="1400" dirty="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996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421557" y="798265"/>
            <a:ext cx="11146257" cy="1437164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lvl="0" algn="just">
              <a:lnSpc>
                <a:spcPts val="5500"/>
              </a:lnSpc>
              <a:tabLst>
                <a:tab pos="2700655" algn="l"/>
              </a:tabLst>
            </a:pPr>
            <a:r>
              <a:rPr lang="zh-CN" altLang="zh-CN" sz="2800" kern="100" dirty="0">
                <a:solidFill>
                  <a:prstClr val="black"/>
                </a:solidFill>
                <a:latin typeface="Times New Roman"/>
                <a:ea typeface="华文细黑"/>
                <a:cs typeface="Times New Roman"/>
              </a:rPr>
              <a:t>由图可知，下一波峰将从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/>
                <a:ea typeface="华文细黑"/>
                <a:cs typeface="Courier New"/>
              </a:rPr>
              <a:t>E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/>
                <a:ea typeface="华文细黑"/>
                <a:cs typeface="Times New Roman"/>
              </a:rPr>
              <a:t>位置传播到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/>
                <a:ea typeface="华文细黑"/>
                <a:cs typeface="Times New Roman"/>
              </a:rPr>
              <a:t>位置，则图示时刻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/>
                <a:ea typeface="华文细黑"/>
                <a:cs typeface="Times New Roman"/>
              </a:rPr>
              <a:t>点正处于平衡位置且向水面上运动，故</a:t>
            </a:r>
            <a:r>
              <a:rPr lang="en-US" altLang="zh-CN" sz="2800" kern="100" dirty="0">
                <a:solidFill>
                  <a:prstClr val="black"/>
                </a:solidFill>
                <a:latin typeface="Times New Roman"/>
                <a:ea typeface="华文细黑"/>
                <a:cs typeface="Courier New"/>
              </a:rPr>
              <a:t>C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/>
                <a:ea typeface="华文细黑"/>
                <a:cs typeface="Times New Roman"/>
              </a:rPr>
              <a:t>正确；</a:t>
            </a:r>
            <a:endParaRPr lang="zh-CN" altLang="zh-CN" sz="1050" kern="100" dirty="0">
              <a:solidFill>
                <a:prstClr val="black"/>
              </a:solidFill>
              <a:latin typeface="宋体"/>
              <a:cs typeface="Courier New"/>
            </a:endParaRPr>
          </a:p>
        </p:txBody>
      </p:sp>
      <p:sp>
        <p:nvSpPr>
          <p:cNvPr id="21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399462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2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819961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23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9240460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4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9660959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5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0081458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26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0501957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27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0922456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7</a:t>
            </a:r>
          </a:p>
        </p:txBody>
      </p:sp>
      <p:sp>
        <p:nvSpPr>
          <p:cNvPr id="28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1342954" y="45418"/>
            <a:ext cx="360000" cy="5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98" tIns="60948" rIns="121898" bIns="60948" anchor="ctr"/>
          <a:lstStyle/>
          <a:p>
            <a:pPr algn="ctr" defTabSz="914400"/>
            <a:r>
              <a:rPr lang="en-US" altLang="zh-CN" sz="2000" dirty="0">
                <a:solidFill>
                  <a:srgbClr val="0000FF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itchFamily="49" charset="-122"/>
                <a:cs typeface="经典繁仿黑" pitchFamily="49" charset="-122"/>
              </a:rPr>
              <a:t>8</a:t>
            </a: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61953244"/>
              </p:ext>
            </p:extLst>
          </p:nvPr>
        </p:nvGraphicFramePr>
        <p:xfrm>
          <a:off x="550590" y="2452162"/>
          <a:ext cx="10790238" cy="2041525"/>
        </p:xfrm>
        <a:graphic>
          <a:graphicData uri="http://schemas.openxmlformats.org/presentationml/2006/ole">
            <p:oleObj spid="_x0000_s15376" name="文档" r:id="rId11" imgW="10792481" imgH="2049174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440477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3158</TotalTime>
  <Words>1119</Words>
  <Application>Microsoft Office PowerPoint</Application>
  <PresentationFormat>自定义</PresentationFormat>
  <Paragraphs>242</Paragraphs>
  <Slides>19</Slides>
  <Notes>0</Notes>
  <HiddenSlides>10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1" baseType="lpstr">
      <vt:lpstr>Office 主题</vt:lpstr>
      <vt:lpstr>文档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2762</cp:revision>
  <dcterms:created xsi:type="dcterms:W3CDTF">2014-10-15T07:25:01Z</dcterms:created>
  <dcterms:modified xsi:type="dcterms:W3CDTF">2017-01-16T12:44:37Z</dcterms:modified>
</cp:coreProperties>
</file>