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94" r:id="rId2"/>
    <p:sldId id="376" r:id="rId3"/>
    <p:sldId id="397" r:id="rId4"/>
    <p:sldId id="259" r:id="rId5"/>
    <p:sldId id="545" r:id="rId6"/>
    <p:sldId id="456" r:id="rId7"/>
    <p:sldId id="528" r:id="rId8"/>
    <p:sldId id="457" r:id="rId9"/>
    <p:sldId id="458" r:id="rId10"/>
    <p:sldId id="459" r:id="rId11"/>
    <p:sldId id="460" r:id="rId12"/>
    <p:sldId id="461" r:id="rId13"/>
    <p:sldId id="294" r:id="rId14"/>
    <p:sldId id="463" r:id="rId15"/>
    <p:sldId id="462" r:id="rId16"/>
    <p:sldId id="465" r:id="rId17"/>
    <p:sldId id="464" r:id="rId18"/>
    <p:sldId id="467" r:id="rId19"/>
    <p:sldId id="468" r:id="rId20"/>
    <p:sldId id="469" r:id="rId21"/>
    <p:sldId id="470" r:id="rId22"/>
    <p:sldId id="546" r:id="rId23"/>
    <p:sldId id="529" r:id="rId24"/>
    <p:sldId id="473" r:id="rId25"/>
    <p:sldId id="474" r:id="rId26"/>
    <p:sldId id="475" r:id="rId27"/>
    <p:sldId id="477" r:id="rId28"/>
    <p:sldId id="478" r:id="rId29"/>
    <p:sldId id="466" r:id="rId30"/>
    <p:sldId id="480" r:id="rId31"/>
    <p:sldId id="481" r:id="rId32"/>
    <p:sldId id="483" r:id="rId33"/>
    <p:sldId id="484" r:id="rId34"/>
    <p:sldId id="547" r:id="rId35"/>
    <p:sldId id="548" r:id="rId36"/>
    <p:sldId id="485" r:id="rId37"/>
    <p:sldId id="535" r:id="rId38"/>
    <p:sldId id="536" r:id="rId39"/>
    <p:sldId id="487" r:id="rId40"/>
    <p:sldId id="549" r:id="rId41"/>
    <p:sldId id="554" r:id="rId42"/>
    <p:sldId id="550" r:id="rId43"/>
    <p:sldId id="530" r:id="rId44"/>
    <p:sldId id="489" r:id="rId45"/>
    <p:sldId id="445" r:id="rId46"/>
    <p:sldId id="491" r:id="rId47"/>
    <p:sldId id="492" r:id="rId48"/>
    <p:sldId id="493" r:id="rId49"/>
    <p:sldId id="490" r:id="rId50"/>
    <p:sldId id="495" r:id="rId51"/>
    <p:sldId id="496" r:id="rId52"/>
    <p:sldId id="497" r:id="rId53"/>
    <p:sldId id="498" r:id="rId54"/>
    <p:sldId id="551" r:id="rId55"/>
    <p:sldId id="499" r:id="rId56"/>
    <p:sldId id="500" r:id="rId57"/>
    <p:sldId id="552" r:id="rId58"/>
    <p:sldId id="553" r:id="rId59"/>
    <p:sldId id="501" r:id="rId60"/>
    <p:sldId id="502" r:id="rId61"/>
  </p:sldIdLst>
  <p:sldSz cx="12190413" cy="6859588"/>
  <p:notesSz cx="6858000" cy="9144000"/>
  <p:defaultText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80DA3"/>
    <a:srgbClr val="BC3C14"/>
    <a:srgbClr val="10A3C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3012" autoAdjust="0"/>
    <p:restoredTop sz="86385" autoAdjust="0"/>
  </p:normalViewPr>
  <p:slideViewPr>
    <p:cSldViewPr>
      <p:cViewPr varScale="1">
        <p:scale>
          <a:sx n="76" d="100"/>
          <a:sy n="76" d="100"/>
        </p:scale>
        <p:origin x="-360" y="-84"/>
      </p:cViewPr>
      <p:guideLst>
        <p:guide orient="horz" pos="2161"/>
        <p:guide pos="384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首页">
    <p:spTree>
      <p:nvGrpSpPr>
        <p:cNvPr id="1" name=""/>
        <p:cNvGrpSpPr/>
        <p:nvPr/>
      </p:nvGrpSpPr>
      <p:grpSpPr>
        <a:xfrm>
          <a:off x="0" y="0"/>
          <a:ext cx="0" cy="0"/>
          <a:chOff x="0" y="0"/>
          <a:chExt cx="0" cy="0"/>
        </a:xfrm>
      </p:grpSpPr>
      <p:pic>
        <p:nvPicPr>
          <p:cNvPr id="1027" name="Picture 3" descr="C:\Documents and Settings\t11318\桌面\揭开01.jpg"/>
          <p:cNvPicPr>
            <a:picLocks noChangeAspect="1" noChangeArrowheads="1"/>
          </p:cNvPicPr>
          <p:nvPr userDrawn="1"/>
        </p:nvPicPr>
        <p:blipFill>
          <a:blip r:embed="rId2">
            <a:extLst>
              <a:ext uri="{28A0092B-C50C-407E-A947-70E740481C1C}">
                <a14:useLocalDpi xmlns:a14="http://schemas.microsoft.com/office/drawing/2010/main" xmlns=""/>
              </a:ext>
            </a:extLst>
          </a:blip>
          <a:srcRect/>
          <a:stretch>
            <a:fillRect/>
          </a:stretch>
        </p:blipFill>
        <p:spPr bwMode="auto">
          <a:xfrm>
            <a:off x="3351593" y="0"/>
            <a:ext cx="8838820" cy="685958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0922517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1273509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62117280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77989992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3681813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节标题">
    <p:spTree>
      <p:nvGrpSpPr>
        <p:cNvPr id="1" name=""/>
        <p:cNvGrpSpPr/>
        <p:nvPr/>
      </p:nvGrpSpPr>
      <p:grpSpPr>
        <a:xfrm>
          <a:off x="0" y="0"/>
          <a:ext cx="0" cy="0"/>
          <a:chOff x="0" y="0"/>
          <a:chExt cx="0" cy="0"/>
        </a:xfrm>
      </p:grpSpPr>
      <p:pic>
        <p:nvPicPr>
          <p:cNvPr id="9" name="Picture 3" descr="C:\Documents and Settings\t11318\桌面\揭开01.jpg"/>
          <p:cNvPicPr>
            <a:picLocks noChangeAspect="1" noChangeArrowheads="1"/>
          </p:cNvPicPr>
          <p:nvPr userDrawn="1"/>
        </p:nvPicPr>
        <p:blipFill>
          <a:blip r:embed="rId2">
            <a:extLst>
              <a:ext uri="{28A0092B-C50C-407E-A947-70E740481C1C}">
                <a14:useLocalDpi xmlns:a14="http://schemas.microsoft.com/office/drawing/2010/main" xmlns=""/>
              </a:ext>
            </a:extLst>
          </a:blip>
          <a:srcRect/>
          <a:stretch>
            <a:fillRect/>
          </a:stretch>
        </p:blipFill>
        <p:spPr bwMode="auto">
          <a:xfrm>
            <a:off x="3339147" y="0"/>
            <a:ext cx="8838820" cy="6859588"/>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TextBox 3"/>
          <p:cNvSpPr txBox="1"/>
          <p:nvPr userDrawn="1"/>
        </p:nvSpPr>
        <p:spPr>
          <a:xfrm>
            <a:off x="1644019" y="1886583"/>
            <a:ext cx="5336440" cy="1446886"/>
          </a:xfrm>
          <a:prstGeom prst="rect">
            <a:avLst/>
          </a:prstGeom>
          <a:noFill/>
        </p:spPr>
        <p:txBody>
          <a:bodyPr wrap="square" lIns="91438" tIns="45719" rIns="91438" bIns="45719"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zh-CN"/>
            </a:defPPr>
            <a:lvl1pPr>
              <a:defRPr sz="7200" spc="50">
                <a:ln w="11430"/>
                <a:solidFill>
                  <a:schemeClr val="tx1">
                    <a:lumMod val="65000"/>
                    <a:lumOff val="35000"/>
                  </a:schemeClr>
                </a:solidFill>
                <a:effectLst>
                  <a:outerShdw blurRad="38100" dist="38100" dir="2700000" algn="tl">
                    <a:srgbClr val="000000">
                      <a:alpha val="43137"/>
                    </a:srgbClr>
                  </a:outerShdw>
                </a:effectLst>
                <a:latin typeface="华康俪金黑W8(P)" pitchFamily="34" charset="-122"/>
                <a:ea typeface="华康俪金黑W8(P)" pitchFamily="34" charset="-122"/>
                <a:cs typeface="经典繁仿黑" pitchFamily="49" charset="-122"/>
              </a:defRPr>
            </a:lvl1pPr>
          </a:lstStyle>
          <a:p>
            <a:pPr lvl="0"/>
            <a:r>
              <a:rPr lang="zh-CN" altLang="en-US" sz="8800" b="1" dirty="0" smtClean="0">
                <a:solidFill>
                  <a:srgbClr val="CD1F06"/>
                </a:solidFill>
                <a:latin typeface="微软雅黑" pitchFamily="34" charset="-122"/>
                <a:ea typeface="微软雅黑" pitchFamily="34" charset="-122"/>
              </a:rPr>
              <a:t>谢谢</a:t>
            </a:r>
            <a:r>
              <a:rPr lang="zh-CN" altLang="en-US" sz="8800" b="1" dirty="0" smtClean="0">
                <a:solidFill>
                  <a:srgbClr val="00B050"/>
                </a:solidFill>
                <a:latin typeface="微软雅黑" pitchFamily="34" charset="-122"/>
                <a:ea typeface="微软雅黑" pitchFamily="34" charset="-122"/>
              </a:rPr>
              <a:t>观看</a:t>
            </a:r>
            <a:endParaRPr lang="zh-CN" altLang="en-US" sz="8800" b="1" dirty="0">
              <a:solidFill>
                <a:srgbClr val="00B050"/>
              </a:solidFill>
              <a:latin typeface="微软雅黑" pitchFamily="34" charset="-122"/>
              <a:ea typeface="微软雅黑" pitchFamily="34" charset="-122"/>
            </a:endParaRPr>
          </a:p>
        </p:txBody>
      </p:sp>
      <p:sp>
        <p:nvSpPr>
          <p:cNvPr id="11" name="矩形 10"/>
          <p:cNvSpPr/>
          <p:nvPr userDrawn="1"/>
        </p:nvSpPr>
        <p:spPr>
          <a:xfrm>
            <a:off x="1782653" y="3658772"/>
            <a:ext cx="5618653" cy="954328"/>
          </a:xfrm>
          <a:prstGeom prst="rect">
            <a:avLst/>
          </a:prstGeom>
        </p:spPr>
        <p:txBody>
          <a:bodyPr wrap="square" lIns="91438" tIns="45719" rIns="91438" bIns="45719" anchor="ctr">
            <a:spAutoFit/>
          </a:bodyPr>
          <a:lstStyle/>
          <a:p>
            <a:pPr algn="l"/>
            <a:r>
              <a:rPr lang="en-US" altLang="zh-CN" sz="2800" b="0" dirty="0" smtClean="0">
                <a:solidFill>
                  <a:schemeClr val="bg1">
                    <a:lumMod val="50000"/>
                  </a:schemeClr>
                </a:solidFill>
                <a:effectLst/>
                <a:latin typeface="微软雅黑" pitchFamily="34" charset="-122"/>
                <a:ea typeface="微软雅黑" pitchFamily="34" charset="-122"/>
                <a:cs typeface="经典繁仿黑" pitchFamily="49" charset="-122"/>
              </a:rPr>
              <a:t>——</a:t>
            </a:r>
            <a:r>
              <a:rPr lang="zh-CN" altLang="en-US" sz="2800" b="0" dirty="0" smtClean="0">
                <a:solidFill>
                  <a:schemeClr val="bg1">
                    <a:lumMod val="50000"/>
                  </a:schemeClr>
                </a:solidFill>
                <a:effectLst/>
                <a:latin typeface="微软雅黑" pitchFamily="34" charset="-122"/>
                <a:ea typeface="微软雅黑" pitchFamily="34" charset="-122"/>
                <a:cs typeface="经典繁仿黑" pitchFamily="49" charset="-122"/>
              </a:rPr>
              <a:t>更多精彩内容请登录 </a:t>
            </a:r>
            <a:endParaRPr lang="en-US" altLang="zh-CN" sz="2800" b="0" dirty="0" smtClean="0">
              <a:solidFill>
                <a:schemeClr val="bg1">
                  <a:lumMod val="50000"/>
                </a:schemeClr>
              </a:solidFill>
              <a:effectLst/>
              <a:latin typeface="微软雅黑" pitchFamily="34" charset="-122"/>
              <a:ea typeface="微软雅黑" pitchFamily="34" charset="-122"/>
              <a:cs typeface="经典繁仿黑" pitchFamily="49" charset="-122"/>
            </a:endParaRPr>
          </a:p>
          <a:p>
            <a:pPr algn="l"/>
            <a:r>
              <a:rPr lang="en-US" altLang="zh-CN" sz="2800" b="0" baseline="0" dirty="0" smtClean="0">
                <a:solidFill>
                  <a:schemeClr val="bg1">
                    <a:lumMod val="50000"/>
                  </a:schemeClr>
                </a:solidFill>
                <a:effectLst/>
                <a:latin typeface="微软雅黑" pitchFamily="34" charset="-122"/>
                <a:ea typeface="微软雅黑" pitchFamily="34" charset="-122"/>
                <a:cs typeface="经典繁仿黑" pitchFamily="49" charset="-122"/>
              </a:rPr>
              <a:t>        </a:t>
            </a:r>
            <a:r>
              <a:rPr lang="en-US" altLang="zh-CN" sz="2800" b="0" dirty="0" smtClean="0">
                <a:solidFill>
                  <a:srgbClr val="FF0000"/>
                </a:solidFill>
                <a:effectLst/>
                <a:latin typeface="微软雅黑" pitchFamily="34" charset="-122"/>
                <a:ea typeface="微软雅黑" pitchFamily="34" charset="-122"/>
                <a:cs typeface="经典繁仿黑" pitchFamily="49" charset="-122"/>
              </a:rPr>
              <a:t>www.91taoke.com</a:t>
            </a:r>
            <a:endParaRPr lang="zh-CN" altLang="en-US" sz="2800" b="0" dirty="0">
              <a:solidFill>
                <a:srgbClr val="FF0000"/>
              </a:solidFill>
              <a:effectLst/>
              <a:latin typeface="微软雅黑" pitchFamily="34" charset="-122"/>
              <a:ea typeface="微软雅黑" pitchFamily="34" charset="-122"/>
              <a:cs typeface="经典繁仿黑" pitchFamily="49" charset="-122"/>
            </a:endParaRPr>
          </a:p>
        </p:txBody>
      </p:sp>
    </p:spTree>
    <p:extLst>
      <p:ext uri="{BB962C8B-B14F-4D97-AF65-F5344CB8AC3E}">
        <p14:creationId xmlns:p14="http://schemas.microsoft.com/office/powerpoint/2010/main" xmlns="" val="202675365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iterate type="lt">
                                    <p:tmPct val="18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6*min(max(#ppt_w*#ppt_h,.3),1)-7.4)/-.7*#ppt_w"/>
                                          </p:val>
                                        </p:tav>
                                        <p:tav tm="100000">
                                          <p:val>
                                            <p:strVal val="#ppt_w"/>
                                          </p:val>
                                        </p:tav>
                                      </p:tavLst>
                                    </p:anim>
                                    <p:anim calcmode="lin" valueType="num">
                                      <p:cBhvr>
                                        <p:cTn id="8" dur="500" fill="hold"/>
                                        <p:tgtEl>
                                          <p:spTgt spid="10"/>
                                        </p:tgtEl>
                                        <p:attrNameLst>
                                          <p:attrName>ppt_h</p:attrName>
                                        </p:attrNameLst>
                                      </p:cBhvr>
                                      <p:tavLst>
                                        <p:tav tm="0">
                                          <p:val>
                                            <p:strVal val="(6*min(max(#ppt_w*#ppt_h,.3),1)-7.4)/-.7*#ppt_h"/>
                                          </p:val>
                                        </p:tav>
                                        <p:tav tm="100000">
                                          <p:val>
                                            <p:strVal val="#ppt_h"/>
                                          </p:val>
                                        </p:tav>
                                      </p:tavLst>
                                    </p:anim>
                                    <p:anim calcmode="lin" valueType="num">
                                      <p:cBhvr>
                                        <p:cTn id="9" dur="500" fill="hold"/>
                                        <p:tgtEl>
                                          <p:spTgt spid="10"/>
                                        </p:tgtEl>
                                        <p:attrNameLst>
                                          <p:attrName>ppt_x</p:attrName>
                                        </p:attrNameLst>
                                      </p:cBhvr>
                                      <p:tavLst>
                                        <p:tav tm="0">
                                          <p:val>
                                            <p:fltVal val="0.5"/>
                                          </p:val>
                                        </p:tav>
                                        <p:tav tm="100000">
                                          <p:val>
                                            <p:strVal val="#ppt_x"/>
                                          </p:val>
                                        </p:tav>
                                      </p:tavLst>
                                    </p:anim>
                                    <p:anim calcmode="lin" valueType="num">
                                      <p:cBhvr>
                                        <p:cTn id="10" dur="500" fill="hold"/>
                                        <p:tgtEl>
                                          <p:spTgt spid="10"/>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770"/>
                            </p:stCondLst>
                            <p:childTnLst>
                              <p:par>
                                <p:cTn id="12" presetID="2" presetClass="entr" presetSubtype="2" decel="100000" fill="hold" grpId="0" nodeType="afterEffect">
                                  <p:stCondLst>
                                    <p:cond delay="0"/>
                                  </p:stCondLst>
                                  <p:iterate type="lt">
                                    <p:tmPct val="10000"/>
                                  </p:iterate>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1+#ppt_w/2"/>
                                          </p:val>
                                        </p:tav>
                                        <p:tav tm="100000">
                                          <p:val>
                                            <p:strVal val="#ppt_x"/>
                                          </p:val>
                                        </p:tav>
                                      </p:tavLst>
                                    </p:anim>
                                    <p:anim calcmode="lin" valueType="num">
                                      <p:cBhvr additive="base">
                                        <p:cTn id="15"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556117694"/>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701"/>
            <a:ext cx="10971372" cy="114326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521" y="1600572"/>
            <a:ext cx="10971372" cy="45270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520" y="6357823"/>
            <a:ext cx="2844430" cy="365210"/>
          </a:xfrm>
          <a:prstGeom prst="rect">
            <a:avLst/>
          </a:prstGeom>
        </p:spPr>
        <p:txBody>
          <a:bodyPr/>
          <a:lstStyle/>
          <a:p>
            <a:fld id="{4AAF8EAA-C5BF-4496-BB41-11877E7CA3C8}" type="datetimeFigureOut">
              <a:rPr lang="zh-CN" altLang="en-US" smtClean="0"/>
              <a:pPr/>
              <a:t>2017-1-11</a:t>
            </a:fld>
            <a:endParaRPr lang="zh-CN" altLang="en-US"/>
          </a:p>
        </p:txBody>
      </p:sp>
      <p:sp>
        <p:nvSpPr>
          <p:cNvPr id="5" name="页脚占位符 4"/>
          <p:cNvSpPr>
            <a:spLocks noGrp="1"/>
          </p:cNvSpPr>
          <p:nvPr>
            <p:ph type="ftr" sz="quarter" idx="11"/>
          </p:nvPr>
        </p:nvSpPr>
        <p:spPr>
          <a:xfrm>
            <a:off x="4165059" y="6357823"/>
            <a:ext cx="3860297" cy="365210"/>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6463" y="6357823"/>
            <a:ext cx="2844430" cy="365210"/>
          </a:xfrm>
          <a:prstGeom prst="rect">
            <a:avLst/>
          </a:prstGeom>
        </p:spPr>
        <p:txBody>
          <a:bodyPr/>
          <a:lstStyle/>
          <a:p>
            <a:fld id="{2DD37EAF-6AA8-45D2-8A63-92BD463EBD77}" type="slidenum">
              <a:rPr lang="zh-CN" altLang="en-US" smtClean="0"/>
              <a:pPr/>
              <a:t>‹#›</a:t>
            </a:fld>
            <a:endParaRPr lang="zh-CN" altLang="en-US"/>
          </a:p>
        </p:txBody>
      </p:sp>
    </p:spTree>
    <p:extLst>
      <p:ext uri="{BB962C8B-B14F-4D97-AF65-F5344CB8AC3E}">
        <p14:creationId xmlns:p14="http://schemas.microsoft.com/office/powerpoint/2010/main" xmlns="" val="2141203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154620627"/>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49" r:id="rId5"/>
    <p:sldLayoutId id="2147483662" r:id="rId6"/>
    <p:sldLayoutId id="2147483663" r:id="rId7"/>
    <p:sldLayoutId id="2147483664" r:id="rId8"/>
  </p:sldLayoutIdLst>
  <p:timing>
    <p:tnLst>
      <p:par>
        <p:cTn id="1" dur="indefinite" restart="never" nodeType="tmRoot"/>
      </p:par>
    </p:tnLst>
  </p:timing>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4.xml"/><Relationship Id="rId1" Type="http://schemas.openxmlformats.org/officeDocument/2006/relationships/slideLayout" Target="../slideLayouts/slideLayout8.xml"/><Relationship Id="rId4" Type="http://schemas.openxmlformats.org/officeDocument/2006/relationships/slide" Target="slide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slide" Target="slide17.xml"/><Relationship Id="rId5" Type="http://schemas.openxmlformats.org/officeDocument/2006/relationships/slide" Target="slide15.xml"/><Relationship Id="rId4" Type="http://schemas.openxmlformats.org/officeDocument/2006/relationships/slide" Target="slide13.xml"/></Relationships>
</file>

<file path=ppt/slides/_rels/slide14.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13.xml"/><Relationship Id="rId1" Type="http://schemas.openxmlformats.org/officeDocument/2006/relationships/slideLayout" Target="../slideLayouts/slideLayout5.xml"/><Relationship Id="rId4" Type="http://schemas.openxmlformats.org/officeDocument/2006/relationships/slide" Target="slide1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16.xml"/><Relationship Id="rId1" Type="http://schemas.openxmlformats.org/officeDocument/2006/relationships/slideLayout" Target="../slideLayouts/slideLayout5.xml"/><Relationship Id="rId6" Type="http://schemas.openxmlformats.org/officeDocument/2006/relationships/slide" Target="slide17.xml"/><Relationship Id="rId5" Type="http://schemas.openxmlformats.org/officeDocument/2006/relationships/slide" Target="slide15.xml"/><Relationship Id="rId4" Type="http://schemas.openxmlformats.org/officeDocument/2006/relationships/slide" Target="slide13.xml"/></Relationships>
</file>

<file path=ppt/slides/_rels/slide16.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13.xml"/><Relationship Id="rId1" Type="http://schemas.openxmlformats.org/officeDocument/2006/relationships/slideLayout" Target="../slideLayouts/slideLayout5.xml"/><Relationship Id="rId4" Type="http://schemas.openxmlformats.org/officeDocument/2006/relationships/slide" Target="slide1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17.xml"/><Relationship Id="rId2" Type="http://schemas.openxmlformats.org/officeDocument/2006/relationships/slide" Target="slide18.xml"/><Relationship Id="rId1" Type="http://schemas.openxmlformats.org/officeDocument/2006/relationships/slideLayout" Target="../slideLayouts/slideLayout5.xml"/><Relationship Id="rId6" Type="http://schemas.openxmlformats.org/officeDocument/2006/relationships/slide" Target="slide15.xml"/><Relationship Id="rId5" Type="http://schemas.openxmlformats.org/officeDocument/2006/relationships/slide" Target="slide13.xml"/><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slide" Target="slide3.xml"/><Relationship Id="rId1" Type="http://schemas.openxmlformats.org/officeDocument/2006/relationships/slideLayout" Target="../slideLayouts/slideLayout5.xml"/><Relationship Id="rId5" Type="http://schemas.openxmlformats.org/officeDocument/2006/relationships/slide" Target="slide17.xml"/><Relationship Id="rId4" Type="http://schemas.openxmlformats.org/officeDocument/2006/relationships/slide" Target="slide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slide" Target="slide23.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28.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34.xml"/><Relationship Id="rId2" Type="http://schemas.openxmlformats.org/officeDocument/2006/relationships/slide" Target="slide30.xml"/><Relationship Id="rId1" Type="http://schemas.openxmlformats.org/officeDocument/2006/relationships/slideLayout" Target="../slideLayouts/slideLayout5.xml"/><Relationship Id="rId6" Type="http://schemas.openxmlformats.org/officeDocument/2006/relationships/slide" Target="slide32.xml"/><Relationship Id="rId5" Type="http://schemas.openxmlformats.org/officeDocument/2006/relationships/slide" Target="slide31.xml"/><Relationship Id="rId4" Type="http://schemas.openxmlformats.org/officeDocument/2006/relationships/slide" Target="slide29.xml"/></Relationships>
</file>

<file path=ppt/slides/_rels/slide30.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slide" Target="slide29.xml"/><Relationship Id="rId1" Type="http://schemas.openxmlformats.org/officeDocument/2006/relationships/slideLayout" Target="../slideLayouts/slideLayout5.xml"/><Relationship Id="rId5" Type="http://schemas.openxmlformats.org/officeDocument/2006/relationships/slide" Target="slide34.xml"/><Relationship Id="rId4" Type="http://schemas.openxmlformats.org/officeDocument/2006/relationships/slide" Target="slide32.xml"/></Relationships>
</file>

<file path=ppt/slides/_rels/slide31.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34.xml"/><Relationship Id="rId2" Type="http://schemas.openxmlformats.org/officeDocument/2006/relationships/slide" Target="slide33.xml"/><Relationship Id="rId1" Type="http://schemas.openxmlformats.org/officeDocument/2006/relationships/slideLayout" Target="../slideLayouts/slideLayout5.xml"/><Relationship Id="rId6" Type="http://schemas.openxmlformats.org/officeDocument/2006/relationships/slide" Target="slide32.xml"/><Relationship Id="rId5" Type="http://schemas.openxmlformats.org/officeDocument/2006/relationships/slide" Target="slide31.xml"/><Relationship Id="rId4" Type="http://schemas.openxmlformats.org/officeDocument/2006/relationships/slide" Target="slide29.xml"/></Relationships>
</file>

<file path=ppt/slides/_rels/slide33.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slide" Target="slide29.xml"/><Relationship Id="rId1" Type="http://schemas.openxmlformats.org/officeDocument/2006/relationships/slideLayout" Target="../slideLayouts/slideLayout5.xml"/><Relationship Id="rId5" Type="http://schemas.openxmlformats.org/officeDocument/2006/relationships/slide" Target="slide34.xml"/><Relationship Id="rId4" Type="http://schemas.openxmlformats.org/officeDocument/2006/relationships/slide" Target="slide32.xml"/></Relationships>
</file>

<file path=ppt/slides/_rels/slide34.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slide" Target="slide29.xml"/><Relationship Id="rId1" Type="http://schemas.openxmlformats.org/officeDocument/2006/relationships/slideLayout" Target="../slideLayouts/slideLayout5.xml"/><Relationship Id="rId5" Type="http://schemas.openxmlformats.org/officeDocument/2006/relationships/slide" Target="slide34.xml"/><Relationship Id="rId4" Type="http://schemas.openxmlformats.org/officeDocument/2006/relationships/slide" Target="slide32.xml"/></Relationships>
</file>

<file path=ppt/slides/_rels/slide35.xml.rels><?xml version="1.0" encoding="UTF-8" standalone="yes"?>
<Relationships xmlns="http://schemas.openxmlformats.org/package/2006/relationships"><Relationship Id="rId3" Type="http://schemas.openxmlformats.org/officeDocument/2006/relationships/slide" Target="slide29.xml"/><Relationship Id="rId2" Type="http://schemas.openxmlformats.org/officeDocument/2006/relationships/slide" Target="slide3.xml"/><Relationship Id="rId1" Type="http://schemas.openxmlformats.org/officeDocument/2006/relationships/slideLayout" Target="../slideLayouts/slideLayout5.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slide" Target="slide43.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48.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55.xml"/><Relationship Id="rId2" Type="http://schemas.openxmlformats.org/officeDocument/2006/relationships/slide" Target="slide50.xml"/><Relationship Id="rId1" Type="http://schemas.openxmlformats.org/officeDocument/2006/relationships/slideLayout" Target="../slideLayouts/slideLayout5.xml"/><Relationship Id="rId6" Type="http://schemas.openxmlformats.org/officeDocument/2006/relationships/slide" Target="slide53.xml"/><Relationship Id="rId5" Type="http://schemas.openxmlformats.org/officeDocument/2006/relationships/slide" Target="slide51.xml"/><Relationship Id="rId4" Type="http://schemas.openxmlformats.org/officeDocument/2006/relationships/slide" Target="slide49.xml"/></Relationships>
</file>

<file path=ppt/slides/_rels/slide50.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49.xml"/><Relationship Id="rId2" Type="http://schemas.openxmlformats.org/officeDocument/2006/relationships/slide" Target="slide52.xml"/><Relationship Id="rId1" Type="http://schemas.openxmlformats.org/officeDocument/2006/relationships/slideLayout" Target="../slideLayouts/slideLayout5.xml"/><Relationship Id="rId6" Type="http://schemas.openxmlformats.org/officeDocument/2006/relationships/slide" Target="slide55.xml"/><Relationship Id="rId5" Type="http://schemas.openxmlformats.org/officeDocument/2006/relationships/slide" Target="slide53.xml"/><Relationship Id="rId4" Type="http://schemas.openxmlformats.org/officeDocument/2006/relationships/slide" Target="slide51.xml"/></Relationships>
</file>

<file path=ppt/slides/_rels/slide52.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49.xml"/><Relationship Id="rId2" Type="http://schemas.openxmlformats.org/officeDocument/2006/relationships/slide" Target="slide54.xml"/><Relationship Id="rId1" Type="http://schemas.openxmlformats.org/officeDocument/2006/relationships/slideLayout" Target="../slideLayouts/slideLayout5.xml"/><Relationship Id="rId6" Type="http://schemas.openxmlformats.org/officeDocument/2006/relationships/slide" Target="slide55.xml"/><Relationship Id="rId5" Type="http://schemas.openxmlformats.org/officeDocument/2006/relationships/slide" Target="slide53.xml"/><Relationship Id="rId4" Type="http://schemas.openxmlformats.org/officeDocument/2006/relationships/slide" Target="slide51.xml"/></Relationships>
</file>

<file path=ppt/slides/_rels/slide54.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55.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56.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57.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58.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59.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5" Type="http://schemas.openxmlformats.org/officeDocument/2006/relationships/slide" Target="slide49.xml"/><Relationship Id="rId4" Type="http://schemas.openxmlformats.org/officeDocument/2006/relationships/slide" Target="slide55.xml"/></Relationships>
</file>

<file path=ppt/slides/_rels/slide60.xml.rels><?xml version="1.0" encoding="UTF-8" standalone="yes"?>
<Relationships xmlns="http://schemas.openxmlformats.org/package/2006/relationships"><Relationship Id="rId3" Type="http://schemas.openxmlformats.org/officeDocument/2006/relationships/slide" Target="slide53.xml"/><Relationship Id="rId2" Type="http://schemas.openxmlformats.org/officeDocument/2006/relationships/slide" Target="slide51.xml"/><Relationship Id="rId1" Type="http://schemas.openxmlformats.org/officeDocument/2006/relationships/slideLayout" Target="../slideLayouts/slideLayout5.xml"/><Relationship Id="rId6" Type="http://schemas.openxmlformats.org/officeDocument/2006/relationships/slide" Target="slide3.xml"/><Relationship Id="rId5" Type="http://schemas.openxmlformats.org/officeDocument/2006/relationships/slide" Target="slide49.xml"/><Relationship Id="rId4" Type="http://schemas.openxmlformats.org/officeDocument/2006/relationships/slide" Target="slide5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209135" y="2342257"/>
            <a:ext cx="7558479" cy="861774"/>
          </a:xfrm>
          <a:prstGeom prst="rect">
            <a:avLst/>
          </a:prstGeom>
          <a:noFill/>
        </p:spPr>
        <p:txBody>
          <a:bodyPr wrap="none" rtlCol="0">
            <a:spAutoFit/>
          </a:bodyPr>
          <a:lstStyle/>
          <a:p>
            <a:r>
              <a:rPr lang="zh-CN" altLang="en-US" sz="5000" b="1" dirty="0" smtClean="0">
                <a:solidFill>
                  <a:schemeClr val="accent6">
                    <a:lumMod val="75000"/>
                  </a:schemeClr>
                </a:solidFill>
                <a:effectLst>
                  <a:reflection blurRad="6350" stA="55000" endA="300" endPos="45500" dir="5400000" sy="-100000" algn="bl" rotWithShape="0"/>
                </a:effectLst>
                <a:latin typeface="微软雅黑" pitchFamily="34" charset="-122"/>
                <a:ea typeface="微软雅黑" pitchFamily="34" charset="-122"/>
              </a:rPr>
              <a:t>专题</a:t>
            </a:r>
            <a:r>
              <a:rPr lang="en-US" altLang="zh-CN" sz="5000" b="1" dirty="0" smtClean="0">
                <a:solidFill>
                  <a:schemeClr val="accent6">
                    <a:lumMod val="75000"/>
                  </a:schemeClr>
                </a:solidFill>
                <a:effectLst>
                  <a:reflection blurRad="6350" stA="55000" endA="300" endPos="45500" dir="5400000" sy="-100000" algn="bl" rotWithShape="0"/>
                </a:effectLst>
                <a:latin typeface="Times New Roman" pitchFamily="18" charset="0"/>
                <a:ea typeface="Times New Roman" pitchFamily="18" charset="0"/>
                <a:cs typeface="Times New Roman" pitchFamily="18" charset="0"/>
              </a:rPr>
              <a:t>4</a:t>
            </a:r>
            <a:r>
              <a:rPr lang="zh-CN" altLang="en-US" sz="5000" b="1" dirty="0" smtClean="0">
                <a:solidFill>
                  <a:schemeClr val="accent6">
                    <a:lumMod val="75000"/>
                  </a:schemeClr>
                </a:solidFill>
                <a:effectLst>
                  <a:reflection blurRad="6350" stA="55000" endA="300" endPos="45500" dir="5400000" sy="-100000" algn="bl" rotWithShape="0"/>
                </a:effectLst>
                <a:latin typeface="微软雅黑" pitchFamily="34" charset="-122"/>
                <a:ea typeface="微软雅黑" pitchFamily="34" charset="-122"/>
              </a:rPr>
              <a:t>　古代希腊罗马文明</a:t>
            </a:r>
            <a:endParaRPr lang="zh-CN" altLang="en-US" sz="5000" b="1" dirty="0">
              <a:solidFill>
                <a:schemeClr val="accent6">
                  <a:lumMod val="75000"/>
                </a:schemeClr>
              </a:solidFill>
              <a:effectLst>
                <a:reflection blurRad="6350" stA="55000" endA="300" endPos="45500" dir="5400000" sy="-100000" algn="bl" rotWithShape="0"/>
              </a:effectLst>
              <a:latin typeface="微软雅黑" pitchFamily="34" charset="-122"/>
              <a:ea typeface="微软雅黑" pitchFamily="34" charset="-122"/>
            </a:endParaRPr>
          </a:p>
        </p:txBody>
      </p:sp>
      <p:sp>
        <p:nvSpPr>
          <p:cNvPr id="11" name="矩形 10"/>
          <p:cNvSpPr>
            <a:spLocks noChangeArrowheads="1"/>
          </p:cNvSpPr>
          <p:nvPr/>
        </p:nvSpPr>
        <p:spPr bwMode="auto">
          <a:xfrm>
            <a:off x="2209135" y="1887146"/>
            <a:ext cx="483482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1600" b="1" i="1" dirty="0" smtClean="0">
                <a:solidFill>
                  <a:schemeClr val="accent6">
                    <a:lumMod val="75000"/>
                  </a:schemeClr>
                </a:solidFill>
                <a:latin typeface="华文细黑" pitchFamily="2" charset="-122"/>
                <a:ea typeface="华文细黑" pitchFamily="2" charset="-122"/>
              </a:rPr>
              <a:t>板块一   农业文明时代的中国和世界</a:t>
            </a:r>
            <a:endParaRPr lang="zh-CN" altLang="en-US" sz="1600" b="1" i="1" dirty="0">
              <a:solidFill>
                <a:schemeClr val="accent6">
                  <a:lumMod val="75000"/>
                </a:schemeClr>
              </a:solidFill>
              <a:latin typeface="华文细黑" pitchFamily="2" charset="-122"/>
              <a:ea typeface="华文细黑" pitchFamily="2" charset="-122"/>
            </a:endParaRPr>
          </a:p>
        </p:txBody>
      </p:sp>
      <p:pic>
        <p:nvPicPr>
          <p:cNvPr id="2" name="Picture 2" descr="C:\Users\Administrator\Desktop\11111\图片\20-120210134601.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r="29232"/>
          <a:stretch/>
        </p:blipFill>
        <p:spPr bwMode="auto">
          <a:xfrm>
            <a:off x="9387976" y="4879588"/>
            <a:ext cx="2802437" cy="1980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15788921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张红\2016\幻灯片\同步\创新设计\历史\岳麓必修1\图\1a.jpg"/>
          <p:cNvPicPr>
            <a:picLocks noChangeAspect="1" noChangeArrowheads="1"/>
          </p:cNvPicPr>
          <p:nvPr/>
        </p:nvPicPr>
        <p:blipFill rotWithShape="1">
          <a:blip r:embed="rId2">
            <a:extLst>
              <a:ext uri="{28A0092B-C50C-407E-A947-70E740481C1C}">
                <a14:useLocalDpi xmlns:a14="http://schemas.microsoft.com/office/drawing/2010/main" xmlns="" val="0"/>
              </a:ext>
            </a:extLst>
          </a:blip>
          <a:srcRect t="16197" b="12692"/>
          <a:stretch/>
        </p:blipFill>
        <p:spPr bwMode="auto">
          <a:xfrm>
            <a:off x="0" y="4417586"/>
            <a:ext cx="12190414" cy="243811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4" name="TextBox 3"/>
          <p:cNvSpPr txBox="1"/>
          <p:nvPr/>
        </p:nvSpPr>
        <p:spPr>
          <a:xfrm>
            <a:off x="610441" y="621482"/>
            <a:ext cx="3828581" cy="769437"/>
          </a:xfrm>
          <a:prstGeom prst="rect">
            <a:avLst/>
          </a:prstGeom>
          <a:ln w="12700">
            <a:noFill/>
          </a:ln>
        </p:spPr>
        <p:style>
          <a:lnRef idx="2">
            <a:schemeClr val="accent6"/>
          </a:lnRef>
          <a:fillRef idx="1">
            <a:schemeClr val="lt1"/>
          </a:fillRef>
          <a:effectRef idx="0">
            <a:schemeClr val="accent6"/>
          </a:effectRef>
          <a:fontRef idx="minor">
            <a:schemeClr val="dk1"/>
          </a:fontRef>
        </p:style>
        <p:txBody>
          <a:bodyPr wrap="square" lIns="121917" tIns="60958" rIns="121917" bIns="60958" rtlCol="0">
            <a:spAutoFit/>
          </a:bodyPr>
          <a:lstStyle/>
          <a:p>
            <a:pPr>
              <a:lnSpc>
                <a:spcPct val="150000"/>
              </a:lnSpc>
            </a:pPr>
            <a:r>
              <a:rPr lang="zh-CN" altLang="en-US" sz="2800" b="1" kern="100" dirty="0" smtClean="0">
                <a:solidFill>
                  <a:schemeClr val="accent6">
                    <a:lumMod val="75000"/>
                  </a:schemeClr>
                </a:solidFill>
                <a:latin typeface="Times New Roman" pitchFamily="18" charset="0"/>
                <a:ea typeface="微软雅黑" pitchFamily="34" charset="-122"/>
                <a:cs typeface="Times New Roman" pitchFamily="18" charset="0"/>
              </a:rPr>
              <a:t>考纲要求</a:t>
            </a:r>
            <a:endParaRPr lang="en-US" altLang="zh-CN" sz="2800" b="1" kern="100" dirty="0">
              <a:solidFill>
                <a:schemeClr val="accent6">
                  <a:lumMod val="75000"/>
                </a:schemeClr>
              </a:solidFill>
              <a:latin typeface="Times New Roman" pitchFamily="18" charset="0"/>
              <a:ea typeface="微软雅黑" pitchFamily="34" charset="-122"/>
              <a:cs typeface="Times New Roman" pitchFamily="18" charset="0"/>
            </a:endParaRPr>
          </a:p>
        </p:txBody>
      </p:sp>
      <p:sp>
        <p:nvSpPr>
          <p:cNvPr id="3" name="矩形 2"/>
          <p:cNvSpPr/>
          <p:nvPr/>
        </p:nvSpPr>
        <p:spPr>
          <a:xfrm>
            <a:off x="610441" y="1269554"/>
            <a:ext cx="10021269" cy="1384995"/>
          </a:xfrm>
          <a:prstGeom prst="rect">
            <a:avLst/>
          </a:prstGeom>
        </p:spPr>
        <p:txBody>
          <a:bodyPr wrap="square">
            <a:spAutoFit/>
          </a:bodyPr>
          <a:lstStyle/>
          <a:p>
            <a:pPr algn="just">
              <a:lnSpc>
                <a:spcPct val="150000"/>
              </a:lnSpc>
              <a:spcAft>
                <a:spcPts val="0"/>
              </a:spcAft>
            </a:pPr>
            <a:r>
              <a:rPr lang="en-US" altLang="zh-CN" sz="2800" kern="100" dirty="0" smtClean="0">
                <a:latin typeface="Times New Roman"/>
                <a:ea typeface="华文细黑"/>
                <a:cs typeface="Courier New"/>
              </a:rPr>
              <a:t>1</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古代希腊、罗马的政治制度：</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雅典民主政治；</a:t>
            </a: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罗马法</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en-US" altLang="zh-CN" sz="2800" kern="100" dirty="0" smtClean="0">
                <a:latin typeface="Times New Roman"/>
                <a:ea typeface="华文细黑"/>
                <a:cs typeface="Courier New"/>
              </a:rPr>
              <a:t>2</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西方人文精神的起源。</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45530452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hlinkClick r:id="rId2" action="ppaction://hlinksldjump"/>
          </p:cNvPr>
          <p:cNvSpPr txBox="1"/>
          <p:nvPr/>
        </p:nvSpPr>
        <p:spPr>
          <a:xfrm>
            <a:off x="2709904" y="2296328"/>
            <a:ext cx="6332404" cy="774247"/>
          </a:xfrm>
          <a:prstGeom prst="rect">
            <a:avLst/>
          </a:prstGeom>
          <a:noFill/>
        </p:spPr>
        <p:txBody>
          <a:bodyPr wrap="square" lIns="121917" tIns="60958" rIns="121917" bIns="60958" rtlCol="0">
            <a:spAutoFit/>
          </a:bodyPr>
          <a:lstStyle/>
          <a:p>
            <a:pPr>
              <a:lnSpc>
                <a:spcPct val="150000"/>
              </a:lnSpc>
              <a:spcBef>
                <a:spcPts val="1300"/>
              </a:spcBef>
              <a:spcAft>
                <a:spcPts val="1300"/>
              </a:spcAft>
            </a:pPr>
            <a:r>
              <a:rPr lang="zh-CN" altLang="en-US" sz="3200" b="1" dirty="0" smtClean="0">
                <a:solidFill>
                  <a:schemeClr val="accent6">
                    <a:lumMod val="75000"/>
                  </a:schemeClr>
                </a:solidFill>
                <a:latin typeface="微软雅黑" pitchFamily="34" charset="-122"/>
                <a:ea typeface="微软雅黑" pitchFamily="34" charset="-122"/>
              </a:rPr>
              <a:t>考点</a:t>
            </a:r>
            <a:r>
              <a:rPr lang="en-US" altLang="zh-CN" sz="3200" b="1" dirty="0" smtClean="0">
                <a:solidFill>
                  <a:schemeClr val="accent6">
                    <a:lumMod val="75000"/>
                  </a:schemeClr>
                </a:solidFill>
                <a:latin typeface="Times New Roman" pitchFamily="18" charset="0"/>
                <a:ea typeface="Times New Roman" pitchFamily="18" charset="0"/>
                <a:cs typeface="Times New Roman" pitchFamily="18" charset="0"/>
              </a:rPr>
              <a:t>1</a:t>
            </a:r>
            <a:r>
              <a:rPr lang="zh-CN" altLang="en-US" sz="3200" b="1" dirty="0" smtClean="0">
                <a:solidFill>
                  <a:schemeClr val="accent6">
                    <a:lumMod val="75000"/>
                  </a:schemeClr>
                </a:solidFill>
                <a:latin typeface="微软雅黑" pitchFamily="34" charset="-122"/>
                <a:ea typeface="微软雅黑" pitchFamily="34" charset="-122"/>
              </a:rPr>
              <a:t>    古</a:t>
            </a:r>
            <a:r>
              <a:rPr lang="zh-CN" altLang="zh-CN" sz="3200" b="1" dirty="0">
                <a:solidFill>
                  <a:schemeClr val="accent6">
                    <a:lumMod val="75000"/>
                  </a:schemeClr>
                </a:solidFill>
                <a:latin typeface="微软雅黑" pitchFamily="34" charset="-122"/>
                <a:ea typeface="微软雅黑" pitchFamily="34" charset="-122"/>
              </a:rPr>
              <a:t>代雅典的民主政治</a:t>
            </a:r>
          </a:p>
        </p:txBody>
      </p:sp>
      <p:sp>
        <p:nvSpPr>
          <p:cNvPr id="18" name="TextBox 17">
            <a:hlinkClick r:id="rId3" action="ppaction://hlinksldjump"/>
          </p:cNvPr>
          <p:cNvSpPr txBox="1"/>
          <p:nvPr/>
        </p:nvSpPr>
        <p:spPr>
          <a:xfrm>
            <a:off x="2709903" y="3429794"/>
            <a:ext cx="6333502" cy="615549"/>
          </a:xfrm>
          <a:prstGeom prst="rect">
            <a:avLst/>
          </a:prstGeom>
          <a:noFill/>
        </p:spPr>
        <p:txBody>
          <a:bodyPr wrap="square" lIns="121917" tIns="60958" rIns="121917" bIns="60958" rtlCol="0">
            <a:spAutoFit/>
          </a:bodyPr>
          <a:lstStyle/>
          <a:p>
            <a:r>
              <a:rPr lang="zh-CN" altLang="en-US" sz="3200" b="1" dirty="0">
                <a:solidFill>
                  <a:schemeClr val="accent6">
                    <a:lumMod val="75000"/>
                  </a:schemeClr>
                </a:solidFill>
                <a:latin typeface="微软雅黑" pitchFamily="34" charset="-122"/>
                <a:ea typeface="微软雅黑" pitchFamily="34" charset="-122"/>
              </a:rPr>
              <a:t>考点</a:t>
            </a:r>
            <a:r>
              <a:rPr lang="en-US" altLang="zh-CN" sz="3200" b="1" dirty="0">
                <a:solidFill>
                  <a:schemeClr val="accent6">
                    <a:lumMod val="75000"/>
                  </a:schemeClr>
                </a:solidFill>
                <a:latin typeface="Times New Roman" pitchFamily="18" charset="0"/>
                <a:ea typeface="Times New Roman" pitchFamily="18" charset="0"/>
                <a:cs typeface="Times New Roman" pitchFamily="18" charset="0"/>
              </a:rPr>
              <a:t>2</a:t>
            </a:r>
            <a:r>
              <a:rPr lang="zh-CN" altLang="en-US" sz="3200" b="1" dirty="0">
                <a:solidFill>
                  <a:schemeClr val="accent6">
                    <a:lumMod val="75000"/>
                  </a:schemeClr>
                </a:solidFill>
                <a:latin typeface="微软雅黑" pitchFamily="34" charset="-122"/>
                <a:ea typeface="微软雅黑" pitchFamily="34" charset="-122"/>
              </a:rPr>
              <a:t>    </a:t>
            </a:r>
            <a:r>
              <a:rPr lang="zh-CN" altLang="zh-CN" sz="3200" b="1" dirty="0">
                <a:solidFill>
                  <a:schemeClr val="accent6">
                    <a:lumMod val="75000"/>
                  </a:schemeClr>
                </a:solidFill>
                <a:latin typeface="微软雅黑" pitchFamily="34" charset="-122"/>
                <a:ea typeface="微软雅黑" pitchFamily="34" charset="-122"/>
              </a:rPr>
              <a:t>古代罗马的法律</a:t>
            </a:r>
            <a:endParaRPr lang="zh-CN" altLang="en-US" sz="3200" b="1" dirty="0">
              <a:solidFill>
                <a:schemeClr val="accent6">
                  <a:lumMod val="75000"/>
                </a:schemeClr>
              </a:solidFill>
              <a:latin typeface="微软雅黑" pitchFamily="34" charset="-122"/>
              <a:ea typeface="微软雅黑" pitchFamily="34" charset="-122"/>
            </a:endParaRPr>
          </a:p>
        </p:txBody>
      </p:sp>
      <p:sp>
        <p:nvSpPr>
          <p:cNvPr id="19" name="TextBox 18">
            <a:hlinkClick r:id="rId4" action="ppaction://hlinksldjump"/>
          </p:cNvPr>
          <p:cNvSpPr txBox="1"/>
          <p:nvPr/>
        </p:nvSpPr>
        <p:spPr>
          <a:xfrm>
            <a:off x="2709903" y="4437906"/>
            <a:ext cx="6337631" cy="615549"/>
          </a:xfrm>
          <a:prstGeom prst="rect">
            <a:avLst/>
          </a:prstGeom>
          <a:noFill/>
        </p:spPr>
        <p:txBody>
          <a:bodyPr wrap="square" lIns="121917" tIns="60958" rIns="121917" bIns="60958" rtlCol="0">
            <a:spAutoFit/>
          </a:bodyPr>
          <a:lstStyle/>
          <a:p>
            <a:r>
              <a:rPr lang="zh-CN" altLang="en-US" sz="3200" b="1" dirty="0">
                <a:solidFill>
                  <a:schemeClr val="accent6">
                    <a:lumMod val="75000"/>
                  </a:schemeClr>
                </a:solidFill>
                <a:latin typeface="微软雅黑" pitchFamily="34" charset="-122"/>
                <a:ea typeface="微软雅黑" pitchFamily="34" charset="-122"/>
              </a:rPr>
              <a:t>考点</a:t>
            </a:r>
            <a:r>
              <a:rPr lang="en-US" altLang="zh-CN" sz="3200" b="1" dirty="0">
                <a:solidFill>
                  <a:schemeClr val="accent6">
                    <a:lumMod val="75000"/>
                  </a:schemeClr>
                </a:solidFill>
                <a:latin typeface="Times New Roman" pitchFamily="18" charset="0"/>
                <a:ea typeface="Times New Roman" pitchFamily="18" charset="0"/>
                <a:cs typeface="Times New Roman" pitchFamily="18" charset="0"/>
              </a:rPr>
              <a:t>3</a:t>
            </a:r>
            <a:r>
              <a:rPr lang="en-US" altLang="zh-CN" sz="3200" b="1" dirty="0">
                <a:solidFill>
                  <a:schemeClr val="accent6">
                    <a:lumMod val="75000"/>
                  </a:schemeClr>
                </a:solidFill>
                <a:latin typeface="微软雅黑" pitchFamily="34" charset="-122"/>
                <a:ea typeface="微软雅黑" pitchFamily="34" charset="-122"/>
              </a:rPr>
              <a:t>	 </a:t>
            </a:r>
            <a:r>
              <a:rPr lang="en-US" altLang="zh-CN" sz="3200" b="1" dirty="0" smtClean="0">
                <a:solidFill>
                  <a:schemeClr val="accent6">
                    <a:lumMod val="75000"/>
                  </a:schemeClr>
                </a:solidFill>
                <a:latin typeface="微软雅黑" pitchFamily="34" charset="-122"/>
                <a:ea typeface="微软雅黑" pitchFamily="34" charset="-122"/>
              </a:rPr>
              <a:t>  </a:t>
            </a:r>
            <a:r>
              <a:rPr lang="zh-CN" altLang="zh-CN" sz="3200" b="1" dirty="0" smtClean="0">
                <a:solidFill>
                  <a:schemeClr val="accent6">
                    <a:lumMod val="75000"/>
                  </a:schemeClr>
                </a:solidFill>
                <a:latin typeface="微软雅黑" pitchFamily="34" charset="-122"/>
                <a:ea typeface="微软雅黑" pitchFamily="34" charset="-122"/>
              </a:rPr>
              <a:t>西方人</a:t>
            </a:r>
            <a:r>
              <a:rPr lang="zh-CN" altLang="zh-CN" sz="3200" b="1" dirty="0">
                <a:solidFill>
                  <a:schemeClr val="accent6">
                    <a:lumMod val="75000"/>
                  </a:schemeClr>
                </a:solidFill>
                <a:latin typeface="微软雅黑" pitchFamily="34" charset="-122"/>
                <a:ea typeface="微软雅黑" pitchFamily="34" charset="-122"/>
              </a:rPr>
              <a:t>文精神的起源</a:t>
            </a:r>
            <a:endParaRPr lang="zh-CN" altLang="en-US" sz="3200" b="1" dirty="0">
              <a:solidFill>
                <a:schemeClr val="accent6">
                  <a:lumMod val="75000"/>
                </a:schemeClr>
              </a:solidFill>
              <a:latin typeface="微软雅黑" pitchFamily="34" charset="-122"/>
              <a:ea typeface="微软雅黑" pitchFamily="34" charset="-122"/>
            </a:endParaRPr>
          </a:p>
        </p:txBody>
      </p:sp>
      <p:cxnSp>
        <p:nvCxnSpPr>
          <p:cNvPr id="20" name="直接连接符 19"/>
          <p:cNvCxnSpPr/>
          <p:nvPr/>
        </p:nvCxnSpPr>
        <p:spPr>
          <a:xfrm>
            <a:off x="2722850" y="3141762"/>
            <a:ext cx="6179741" cy="0"/>
          </a:xfrm>
          <a:prstGeom prst="line">
            <a:avLst/>
          </a:prstGeom>
        </p:spPr>
        <p:style>
          <a:lnRef idx="1">
            <a:schemeClr val="accent6"/>
          </a:lnRef>
          <a:fillRef idx="0">
            <a:schemeClr val="accent6"/>
          </a:fillRef>
          <a:effectRef idx="0">
            <a:schemeClr val="accent6"/>
          </a:effectRef>
          <a:fontRef idx="minor">
            <a:schemeClr val="tx1"/>
          </a:fontRef>
        </p:style>
      </p:cxnSp>
      <p:sp>
        <p:nvSpPr>
          <p:cNvPr id="23" name="矩形 22"/>
          <p:cNvSpPr/>
          <p:nvPr/>
        </p:nvSpPr>
        <p:spPr>
          <a:xfrm>
            <a:off x="1007305" y="0"/>
            <a:ext cx="972000" cy="118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dirty="0"/>
          </a:p>
        </p:txBody>
      </p:sp>
      <p:sp>
        <p:nvSpPr>
          <p:cNvPr id="24" name="TextBox 23"/>
          <p:cNvSpPr txBox="1"/>
          <p:nvPr/>
        </p:nvSpPr>
        <p:spPr>
          <a:xfrm>
            <a:off x="1007304" y="198959"/>
            <a:ext cx="972001" cy="861770"/>
          </a:xfrm>
          <a:prstGeom prst="rect">
            <a:avLst/>
          </a:prstGeom>
          <a:noFill/>
        </p:spPr>
        <p:txBody>
          <a:bodyPr wrap="square" lIns="121917" tIns="60958" rIns="121917" bIns="60958"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栏目索引</a:t>
            </a:r>
            <a:endParaRPr lang="zh-CN" altLang="en-US" dirty="0">
              <a:solidFill>
                <a:schemeClr val="bg1"/>
              </a:solidFill>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2722850" y="4149874"/>
            <a:ext cx="6181200" cy="0"/>
          </a:xfrm>
          <a:prstGeom prst="line">
            <a:avLst/>
          </a:prstGeom>
        </p:spPr>
        <p:style>
          <a:lnRef idx="1">
            <a:schemeClr val="accent6"/>
          </a:lnRef>
          <a:fillRef idx="0">
            <a:schemeClr val="accent6"/>
          </a:fillRef>
          <a:effectRef idx="0">
            <a:schemeClr val="accent6"/>
          </a:effectRef>
          <a:fontRef idx="minor">
            <a:schemeClr val="tx1"/>
          </a:fontRef>
        </p:style>
      </p:cxnSp>
      <p:cxnSp>
        <p:nvCxnSpPr>
          <p:cNvPr id="26" name="直接连接符 25"/>
          <p:cNvCxnSpPr/>
          <p:nvPr/>
        </p:nvCxnSpPr>
        <p:spPr>
          <a:xfrm>
            <a:off x="2722850" y="5085978"/>
            <a:ext cx="6181200" cy="0"/>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xmlns="" val="8757357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0" y="1"/>
            <a:ext cx="12190413" cy="53781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4400">
              <a:latin typeface="微软雅黑" panose="020B0503020204020204" pitchFamily="34" charset="-122"/>
              <a:ea typeface="微软雅黑" panose="020B0503020204020204" pitchFamily="34" charset="-122"/>
            </a:endParaRPr>
          </a:p>
        </p:txBody>
      </p:sp>
      <p:sp>
        <p:nvSpPr>
          <p:cNvPr id="23" name="TextBox 37"/>
          <p:cNvSpPr txBox="1"/>
          <p:nvPr/>
        </p:nvSpPr>
        <p:spPr>
          <a:xfrm>
            <a:off x="0" y="-26590"/>
            <a:ext cx="12190413" cy="580865"/>
          </a:xfrm>
          <a:prstGeom prst="rect">
            <a:avLst/>
          </a:prstGeom>
          <a:noFill/>
        </p:spPr>
        <p:txBody>
          <a:bodyPr wrap="square" rtlCol="0">
            <a:spAutoFit/>
          </a:bodyPr>
          <a:lstStyle/>
          <a:p>
            <a:pPr lvl="0" algn="ctr">
              <a:lnSpc>
                <a:spcPct val="150000"/>
              </a:lnSpc>
              <a:spcBef>
                <a:spcPts val="1300"/>
              </a:spcBef>
              <a:spcAft>
                <a:spcPts val="1300"/>
              </a:spcAft>
            </a:pPr>
            <a:r>
              <a:rPr lang="zh-CN" altLang="en-US" b="1" kern="0" dirty="0" smtClean="0">
                <a:solidFill>
                  <a:schemeClr val="bg1"/>
                </a:solidFill>
                <a:latin typeface="微软雅黑" pitchFamily="34" charset="-122"/>
                <a:ea typeface="微软雅黑" pitchFamily="34" charset="-122"/>
              </a:rPr>
              <a:t>考点</a:t>
            </a:r>
            <a:r>
              <a:rPr lang="en-US" altLang="zh-CN" b="1" kern="0" dirty="0" smtClean="0">
                <a:solidFill>
                  <a:schemeClr val="bg1"/>
                </a:solidFill>
                <a:latin typeface="Times New Roman" pitchFamily="18" charset="0"/>
                <a:ea typeface="Times New Roman" pitchFamily="18" charset="0"/>
                <a:cs typeface="Times New Roman" pitchFamily="18" charset="0"/>
              </a:rPr>
              <a:t>1</a:t>
            </a:r>
            <a:r>
              <a:rPr lang="zh-CN" altLang="en-US" b="1" kern="0" dirty="0" smtClean="0">
                <a:solidFill>
                  <a:schemeClr val="bg1"/>
                </a:solidFill>
                <a:latin typeface="微软雅黑" pitchFamily="34" charset="-122"/>
                <a:ea typeface="微软雅黑" pitchFamily="34" charset="-122"/>
              </a:rPr>
              <a:t>    古</a:t>
            </a:r>
            <a:r>
              <a:rPr lang="zh-CN" altLang="zh-CN" b="1" kern="0" dirty="0" smtClean="0">
                <a:solidFill>
                  <a:schemeClr val="bg1"/>
                </a:solidFill>
                <a:latin typeface="微软雅黑" pitchFamily="34" charset="-122"/>
                <a:ea typeface="微软雅黑" pitchFamily="34" charset="-122"/>
              </a:rPr>
              <a:t>代</a:t>
            </a:r>
            <a:r>
              <a:rPr lang="zh-CN" altLang="zh-CN" b="1" kern="0" dirty="0">
                <a:solidFill>
                  <a:schemeClr val="bg1"/>
                </a:solidFill>
                <a:latin typeface="微软雅黑" pitchFamily="34" charset="-122"/>
                <a:ea typeface="微软雅黑" pitchFamily="34" charset="-122"/>
              </a:rPr>
              <a:t>雅典的民主政治</a:t>
            </a:r>
          </a:p>
        </p:txBody>
      </p:sp>
      <p:sp>
        <p:nvSpPr>
          <p:cNvPr id="16" name="矩形 15"/>
          <p:cNvSpPr/>
          <p:nvPr/>
        </p:nvSpPr>
        <p:spPr>
          <a:xfrm>
            <a:off x="0" y="693482"/>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知识主线</a:t>
            </a:r>
            <a:endParaRPr lang="zh-CN" altLang="en-US" dirty="0">
              <a:solidFill>
                <a:schemeClr val="bg1"/>
              </a:solidFill>
              <a:latin typeface="微软雅黑" pitchFamily="34" charset="-122"/>
              <a:ea typeface="微软雅黑" pitchFamily="34" charset="-122"/>
            </a:endParaRPr>
          </a:p>
        </p:txBody>
      </p:sp>
      <p:graphicFrame>
        <p:nvGraphicFramePr>
          <p:cNvPr id="3" name="表格 2"/>
          <p:cNvGraphicFramePr>
            <a:graphicFrameLocks noGrp="1"/>
          </p:cNvGraphicFramePr>
          <p:nvPr>
            <p:extLst>
              <p:ext uri="{D42A27DB-BD31-4B8C-83A1-F6EECF244321}">
                <p14:modId xmlns:p14="http://schemas.microsoft.com/office/powerpoint/2010/main" xmlns="" val="4026521346"/>
              </p:ext>
            </p:extLst>
          </p:nvPr>
        </p:nvGraphicFramePr>
        <p:xfrm>
          <a:off x="478582" y="1288216"/>
          <a:ext cx="11233248" cy="5400600"/>
        </p:xfrm>
        <a:graphic>
          <a:graphicData uri="http://schemas.openxmlformats.org/drawingml/2006/table">
            <a:tbl>
              <a:tblPr/>
              <a:tblGrid>
                <a:gridCol w="1872208"/>
                <a:gridCol w="9361040"/>
              </a:tblGrid>
              <a:tr h="266326">
                <a:tc>
                  <a:txBody>
                    <a:bodyPr/>
                    <a:lstStyle/>
                    <a:p>
                      <a:pPr algn="ctr">
                        <a:lnSpc>
                          <a:spcPct val="140000"/>
                        </a:lnSpc>
                        <a:spcAft>
                          <a:spcPts val="0"/>
                        </a:spcAft>
                      </a:pPr>
                      <a:r>
                        <a:rPr lang="zh-CN" sz="2700" b="0" kern="100" baseline="0" dirty="0">
                          <a:solidFill>
                            <a:srgbClr val="C00000"/>
                          </a:solidFill>
                          <a:effectLst/>
                          <a:latin typeface="方正大黑简体" pitchFamily="65" charset="-122"/>
                          <a:ea typeface="方正大黑简体" pitchFamily="65" charset="-122"/>
                          <a:cs typeface="Times New Roman"/>
                        </a:rPr>
                        <a:t>时期</a:t>
                      </a: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700" b="0" kern="100" baseline="0" dirty="0">
                          <a:solidFill>
                            <a:srgbClr val="C00000"/>
                          </a:solidFill>
                          <a:effectLst/>
                          <a:latin typeface="方正大黑简体" pitchFamily="65" charset="-122"/>
                          <a:ea typeface="方正大黑简体" pitchFamily="65" charset="-122"/>
                          <a:cs typeface="Times New Roman"/>
                        </a:rPr>
                        <a:t>核心考点</a:t>
                      </a: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24528">
                <a:tc>
                  <a:txBody>
                    <a:bodyPr/>
                    <a:lstStyle/>
                    <a:p>
                      <a:pPr algn="just">
                        <a:lnSpc>
                          <a:spcPct val="140000"/>
                        </a:lnSpc>
                        <a:spcAft>
                          <a:spcPts val="0"/>
                        </a:spcAft>
                      </a:pPr>
                      <a:r>
                        <a:rPr lang="zh-CN" sz="2800" kern="100" baseline="0" dirty="0">
                          <a:effectLst/>
                          <a:latin typeface="Times New Roman"/>
                          <a:ea typeface="华文细黑"/>
                          <a:cs typeface="Times New Roman"/>
                        </a:rPr>
                        <a:t>前</a:t>
                      </a:r>
                      <a:r>
                        <a:rPr lang="en-US" sz="2800" kern="100" baseline="0" dirty="0">
                          <a:effectLst/>
                          <a:latin typeface="Times New Roman"/>
                          <a:ea typeface="华文细黑"/>
                          <a:cs typeface="Courier New"/>
                        </a:rPr>
                        <a:t>8</a:t>
                      </a:r>
                      <a:r>
                        <a:rPr lang="zh-CN" sz="2800" kern="100" baseline="0" dirty="0">
                          <a:effectLst/>
                          <a:latin typeface="Times New Roman"/>
                          <a:ea typeface="华文细黑"/>
                          <a:cs typeface="Times New Roman"/>
                        </a:rPr>
                        <a:t>世纪至前</a:t>
                      </a:r>
                      <a:r>
                        <a:rPr lang="en-US" sz="2800" kern="100" baseline="0" dirty="0">
                          <a:effectLst/>
                          <a:latin typeface="Times New Roman"/>
                          <a:ea typeface="华文细黑"/>
                          <a:cs typeface="Courier New"/>
                        </a:rPr>
                        <a:t>6</a:t>
                      </a:r>
                      <a:r>
                        <a:rPr lang="zh-CN" sz="2800" kern="100" baseline="0" dirty="0">
                          <a:effectLst/>
                          <a:latin typeface="Times New Roman"/>
                          <a:ea typeface="华文细黑"/>
                          <a:cs typeface="Times New Roman"/>
                        </a:rPr>
                        <a:t>世纪</a:t>
                      </a:r>
                      <a:endParaRPr lang="zh-CN" sz="2800" kern="100" baseline="0" dirty="0">
                        <a:effectLst/>
                        <a:latin typeface="宋体"/>
                        <a:cs typeface="Courier New"/>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72000" algn="just">
                        <a:lnSpc>
                          <a:spcPct val="140000"/>
                        </a:lnSpc>
                        <a:spcAft>
                          <a:spcPts val="0"/>
                        </a:spcAft>
                      </a:pPr>
                      <a:r>
                        <a:rPr lang="zh-CN" sz="2800" b="1" kern="100" baseline="0" dirty="0">
                          <a:effectLst/>
                          <a:latin typeface="Times New Roman"/>
                          <a:ea typeface="华文细黑"/>
                          <a:cs typeface="Times New Roman"/>
                        </a:rPr>
                        <a:t>古希腊民主政治的孕育与确立</a:t>
                      </a:r>
                      <a:endParaRPr lang="zh-CN" sz="2800" b="1" kern="100" baseline="0" dirty="0">
                        <a:effectLst/>
                        <a:latin typeface="宋体"/>
                        <a:cs typeface="Courier New"/>
                      </a:endParaRPr>
                    </a:p>
                    <a:p>
                      <a:pPr indent="72000" algn="just">
                        <a:lnSpc>
                          <a:spcPct val="140000"/>
                        </a:lnSpc>
                        <a:spcAft>
                          <a:spcPts val="0"/>
                        </a:spcAft>
                      </a:pPr>
                      <a:r>
                        <a:rPr lang="en-US" sz="2800" kern="100" baseline="0" dirty="0">
                          <a:effectLst/>
                          <a:latin typeface="Times New Roman"/>
                          <a:ea typeface="华文细黑"/>
                          <a:cs typeface="Courier New"/>
                        </a:rPr>
                        <a:t>(1)</a:t>
                      </a:r>
                      <a:r>
                        <a:rPr lang="zh-CN" sz="2800" kern="100" baseline="0" dirty="0">
                          <a:effectLst/>
                          <a:latin typeface="Times New Roman"/>
                          <a:ea typeface="华文细黑"/>
                          <a:cs typeface="Times New Roman"/>
                        </a:rPr>
                        <a:t>前</a:t>
                      </a:r>
                      <a:r>
                        <a:rPr lang="en-US" sz="2800" kern="100" baseline="0" dirty="0">
                          <a:effectLst/>
                          <a:latin typeface="Times New Roman"/>
                          <a:ea typeface="华文细黑"/>
                          <a:cs typeface="Courier New"/>
                        </a:rPr>
                        <a:t>8</a:t>
                      </a:r>
                      <a:r>
                        <a:rPr lang="zh-CN" sz="2800" kern="100" baseline="0" dirty="0">
                          <a:effectLst/>
                          <a:latin typeface="Times New Roman"/>
                          <a:ea typeface="华文细黑"/>
                          <a:cs typeface="Times New Roman"/>
                        </a:rPr>
                        <a:t>世纪，城邦孕育期：希腊出现众多城邦，有利于</a:t>
                      </a:r>
                      <a:r>
                        <a:rPr lang="zh-CN" sz="2800" kern="100" baseline="0" dirty="0" smtClean="0">
                          <a:effectLst/>
                          <a:latin typeface="Times New Roman"/>
                          <a:ea typeface="华文细黑"/>
                          <a:cs typeface="Times New Roman"/>
                        </a:rPr>
                        <a:t>公</a:t>
                      </a:r>
                      <a:endParaRPr lang="en-US" altLang="zh-CN" sz="2800" kern="100" baseline="0" dirty="0" smtClean="0">
                        <a:effectLst/>
                        <a:latin typeface="Times New Roman"/>
                        <a:ea typeface="华文细黑"/>
                        <a:cs typeface="Times New Roman"/>
                      </a:endParaRPr>
                    </a:p>
                    <a:p>
                      <a:pPr indent="72000" algn="just">
                        <a:lnSpc>
                          <a:spcPct val="140000"/>
                        </a:lnSpc>
                        <a:spcAft>
                          <a:spcPts val="0"/>
                        </a:spcAft>
                      </a:pPr>
                      <a:r>
                        <a:rPr lang="zh-CN" sz="2800" kern="100" baseline="0" dirty="0" smtClean="0">
                          <a:effectLst/>
                          <a:latin typeface="Times New Roman"/>
                          <a:ea typeface="华文细黑"/>
                          <a:cs typeface="Times New Roman"/>
                        </a:rPr>
                        <a:t>民</a:t>
                      </a:r>
                      <a:r>
                        <a:rPr lang="zh-CN" sz="2800" kern="100" baseline="0" dirty="0">
                          <a:effectLst/>
                          <a:latin typeface="Times New Roman"/>
                          <a:ea typeface="华文细黑"/>
                          <a:cs typeface="Times New Roman"/>
                        </a:rPr>
                        <a:t>直接参与政治</a:t>
                      </a:r>
                      <a:endParaRPr lang="zh-CN" sz="2800" kern="100" baseline="0" dirty="0">
                        <a:effectLst/>
                        <a:latin typeface="宋体"/>
                        <a:cs typeface="Courier New"/>
                      </a:endParaRPr>
                    </a:p>
                    <a:p>
                      <a:pPr indent="72000" algn="just">
                        <a:lnSpc>
                          <a:spcPct val="140000"/>
                        </a:lnSpc>
                        <a:spcAft>
                          <a:spcPts val="0"/>
                        </a:spcAft>
                      </a:pPr>
                      <a:r>
                        <a:rPr lang="en-US" sz="2800" kern="100" baseline="0" dirty="0">
                          <a:effectLst/>
                          <a:latin typeface="Times New Roman"/>
                          <a:ea typeface="华文细黑"/>
                          <a:cs typeface="Courier New"/>
                        </a:rPr>
                        <a:t>(2)</a:t>
                      </a:r>
                      <a:r>
                        <a:rPr lang="zh-CN" sz="2800" kern="100" baseline="0" dirty="0">
                          <a:effectLst/>
                          <a:latin typeface="Times New Roman"/>
                          <a:ea typeface="华文细黑"/>
                          <a:cs typeface="Times New Roman"/>
                        </a:rPr>
                        <a:t>前</a:t>
                      </a:r>
                      <a:r>
                        <a:rPr lang="en-US" sz="2800" kern="100" baseline="0" dirty="0">
                          <a:effectLst/>
                          <a:latin typeface="Times New Roman"/>
                          <a:ea typeface="华文细黑"/>
                          <a:cs typeface="Courier New"/>
                        </a:rPr>
                        <a:t>6</a:t>
                      </a:r>
                      <a:r>
                        <a:rPr lang="zh-CN" sz="2800" kern="100" baseline="0" dirty="0">
                          <a:effectLst/>
                          <a:latin typeface="Times New Roman"/>
                          <a:ea typeface="华文细黑"/>
                          <a:cs typeface="Times New Roman"/>
                        </a:rPr>
                        <a:t>世纪初，梭伦改革：改变贵族专权的局面，奠定</a:t>
                      </a:r>
                      <a:r>
                        <a:rPr lang="zh-CN" sz="2800" kern="100" baseline="0" dirty="0" smtClean="0">
                          <a:effectLst/>
                          <a:latin typeface="Times New Roman"/>
                          <a:ea typeface="华文细黑"/>
                          <a:cs typeface="Times New Roman"/>
                        </a:rPr>
                        <a:t>了</a:t>
                      </a:r>
                      <a:endParaRPr lang="en-US" altLang="zh-CN" sz="2800" kern="100" baseline="0" dirty="0" smtClean="0">
                        <a:effectLst/>
                        <a:latin typeface="Times New Roman"/>
                        <a:ea typeface="华文细黑"/>
                        <a:cs typeface="Times New Roman"/>
                      </a:endParaRPr>
                    </a:p>
                    <a:p>
                      <a:pPr indent="72000" algn="just">
                        <a:lnSpc>
                          <a:spcPct val="140000"/>
                        </a:lnSpc>
                        <a:spcAft>
                          <a:spcPts val="0"/>
                        </a:spcAft>
                      </a:pPr>
                      <a:r>
                        <a:rPr lang="zh-CN" sz="2800" kern="100" baseline="0" dirty="0" smtClean="0">
                          <a:effectLst/>
                          <a:latin typeface="Times New Roman"/>
                          <a:ea typeface="华文细黑"/>
                          <a:cs typeface="Times New Roman"/>
                        </a:rPr>
                        <a:t>雅典</a:t>
                      </a:r>
                      <a:r>
                        <a:rPr lang="zh-CN" sz="2800" kern="100" baseline="0" dirty="0">
                          <a:effectLst/>
                          <a:latin typeface="Times New Roman"/>
                          <a:ea typeface="华文细黑"/>
                          <a:cs typeface="Times New Roman"/>
                        </a:rPr>
                        <a:t>民主政治的基础</a:t>
                      </a:r>
                      <a:endParaRPr lang="zh-CN" sz="2800" kern="100" baseline="0" dirty="0">
                        <a:effectLst/>
                        <a:latin typeface="宋体"/>
                        <a:cs typeface="Courier New"/>
                      </a:endParaRPr>
                    </a:p>
                    <a:p>
                      <a:pPr indent="72000" algn="just">
                        <a:lnSpc>
                          <a:spcPct val="140000"/>
                        </a:lnSpc>
                        <a:spcAft>
                          <a:spcPts val="0"/>
                        </a:spcAft>
                      </a:pPr>
                      <a:r>
                        <a:rPr lang="en-US" sz="2800" kern="100" baseline="0" dirty="0">
                          <a:effectLst/>
                          <a:latin typeface="Times New Roman"/>
                          <a:ea typeface="华文细黑"/>
                          <a:cs typeface="Courier New"/>
                        </a:rPr>
                        <a:t>(3)</a:t>
                      </a:r>
                      <a:r>
                        <a:rPr lang="zh-CN" sz="2800" kern="100" baseline="0" dirty="0">
                          <a:effectLst/>
                          <a:latin typeface="Times New Roman"/>
                          <a:ea typeface="华文细黑"/>
                          <a:cs typeface="Times New Roman"/>
                        </a:rPr>
                        <a:t>前</a:t>
                      </a:r>
                      <a:r>
                        <a:rPr lang="en-US" sz="2800" kern="100" baseline="0" dirty="0">
                          <a:effectLst/>
                          <a:latin typeface="Times New Roman"/>
                          <a:ea typeface="华文细黑"/>
                          <a:cs typeface="Courier New"/>
                        </a:rPr>
                        <a:t>6</a:t>
                      </a:r>
                      <a:r>
                        <a:rPr lang="zh-CN" sz="2800" kern="100" baseline="0" dirty="0">
                          <a:effectLst/>
                          <a:latin typeface="Times New Roman"/>
                          <a:ea typeface="华文细黑"/>
                          <a:cs typeface="Times New Roman"/>
                        </a:rPr>
                        <a:t>世纪末，克利</a:t>
                      </a:r>
                      <a:r>
                        <a:rPr lang="en-US" sz="2800" kern="100" baseline="0" dirty="0">
                          <a:effectLst/>
                          <a:latin typeface="Times New Roman"/>
                          <a:ea typeface="华文细黑"/>
                          <a:cs typeface="Courier New"/>
                        </a:rPr>
                        <a:t>(</a:t>
                      </a:r>
                      <a:r>
                        <a:rPr lang="zh-CN" sz="2800" kern="100" baseline="0" dirty="0">
                          <a:effectLst/>
                          <a:latin typeface="Times New Roman"/>
                          <a:ea typeface="华文细黑"/>
                          <a:cs typeface="Times New Roman"/>
                        </a:rPr>
                        <a:t>里</a:t>
                      </a:r>
                      <a:r>
                        <a:rPr lang="en-US" sz="2800" kern="100" baseline="0" dirty="0">
                          <a:effectLst/>
                          <a:latin typeface="Times New Roman"/>
                          <a:ea typeface="华文细黑"/>
                          <a:cs typeface="Courier New"/>
                        </a:rPr>
                        <a:t>)</a:t>
                      </a:r>
                      <a:r>
                        <a:rPr lang="zh-CN" sz="2800" kern="100" baseline="0" dirty="0">
                          <a:effectLst/>
                          <a:latin typeface="Times New Roman"/>
                          <a:ea typeface="华文细黑"/>
                          <a:cs typeface="Times New Roman"/>
                        </a:rPr>
                        <a:t>斯提尼改革：使地域部落代替</a:t>
                      </a:r>
                      <a:r>
                        <a:rPr lang="zh-CN" sz="2800" kern="100" baseline="0" dirty="0" smtClean="0">
                          <a:effectLst/>
                          <a:latin typeface="Times New Roman"/>
                          <a:ea typeface="华文细黑"/>
                          <a:cs typeface="Times New Roman"/>
                        </a:rPr>
                        <a:t>血缘</a:t>
                      </a:r>
                      <a:endParaRPr lang="en-US" altLang="zh-CN" sz="2800" kern="100" baseline="0" dirty="0" smtClean="0">
                        <a:effectLst/>
                        <a:latin typeface="Times New Roman"/>
                        <a:ea typeface="华文细黑"/>
                        <a:cs typeface="Times New Roman"/>
                      </a:endParaRPr>
                    </a:p>
                    <a:p>
                      <a:pPr indent="72000" algn="just">
                        <a:lnSpc>
                          <a:spcPct val="140000"/>
                        </a:lnSpc>
                        <a:spcAft>
                          <a:spcPts val="0"/>
                        </a:spcAft>
                      </a:pPr>
                      <a:r>
                        <a:rPr lang="zh-CN" sz="2800" kern="100" baseline="0" dirty="0" smtClean="0">
                          <a:effectLst/>
                          <a:latin typeface="Times New Roman"/>
                          <a:ea typeface="华文细黑"/>
                          <a:cs typeface="Times New Roman"/>
                        </a:rPr>
                        <a:t>部落</a:t>
                      </a:r>
                      <a:r>
                        <a:rPr lang="zh-CN" sz="2800" kern="100" baseline="0" dirty="0">
                          <a:effectLst/>
                          <a:latin typeface="Times New Roman"/>
                          <a:ea typeface="华文细黑"/>
                          <a:cs typeface="Times New Roman"/>
                        </a:rPr>
                        <a:t>，打破了贵族势力对政权的控制，雅典民主政治</a:t>
                      </a:r>
                      <a:r>
                        <a:rPr lang="zh-CN" sz="2800" kern="100" baseline="0" dirty="0" smtClean="0">
                          <a:effectLst/>
                          <a:latin typeface="Times New Roman"/>
                          <a:ea typeface="华文细黑"/>
                          <a:cs typeface="Times New Roman"/>
                        </a:rPr>
                        <a:t>确立</a:t>
                      </a:r>
                      <a:endParaRPr lang="en-US" altLang="zh-CN" sz="2800" kern="100" baseline="0" dirty="0" smtClean="0">
                        <a:effectLst/>
                        <a:latin typeface="Times New Roman"/>
                        <a:ea typeface="华文细黑"/>
                        <a:cs typeface="Times New Roman"/>
                      </a:endParaRPr>
                    </a:p>
                    <a:p>
                      <a:pPr indent="72000" algn="just">
                        <a:lnSpc>
                          <a:spcPct val="140000"/>
                        </a:lnSpc>
                        <a:spcAft>
                          <a:spcPts val="0"/>
                        </a:spcAft>
                      </a:pPr>
                      <a:r>
                        <a:rPr lang="zh-CN" sz="2800" kern="100" baseline="0" dirty="0" smtClean="0">
                          <a:effectLst/>
                          <a:latin typeface="Times New Roman"/>
                          <a:ea typeface="华文细黑"/>
                          <a:cs typeface="Times New Roman"/>
                        </a:rPr>
                        <a:t>起来</a:t>
                      </a:r>
                      <a:endParaRPr lang="zh-CN" sz="2800" kern="100" baseline="0" dirty="0">
                        <a:effectLst/>
                        <a:latin typeface="宋体"/>
                        <a:cs typeface="Courier New"/>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55294332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矩形 3"/>
          <p:cNvSpPr/>
          <p:nvPr/>
        </p:nvSpPr>
        <p:spPr>
          <a:xfrm>
            <a:off x="198676" y="5460410"/>
            <a:ext cx="4852610" cy="523220"/>
          </a:xfrm>
          <a:prstGeom prst="rect">
            <a:avLst/>
          </a:prstGeom>
        </p:spPr>
        <p:txBody>
          <a:bodyPr wrap="none">
            <a:spAutoFit/>
          </a:bodyPr>
          <a:lstStyle/>
          <a:p>
            <a:pPr lvl="0"/>
            <a:r>
              <a:rPr lang="zh-CN" altLang="en-US" sz="2800" b="1" kern="100" dirty="0" smtClean="0">
                <a:solidFill>
                  <a:srgbClr val="00B050"/>
                </a:solidFill>
                <a:latin typeface="华文细黑" pitchFamily="2" charset="-122"/>
                <a:ea typeface="华文细黑" pitchFamily="2" charset="-122"/>
                <a:cs typeface="Times New Roman"/>
              </a:rPr>
              <a:t>答案</a:t>
            </a:r>
            <a:r>
              <a:rPr lang="zh-CN" altLang="en-US" sz="2800" kern="100" dirty="0" smtClean="0">
                <a:solidFill>
                  <a:prstClr val="black"/>
                </a:solidFill>
                <a:latin typeface="Times New Roman"/>
                <a:ea typeface="华文细黑"/>
                <a:cs typeface="Times New Roman"/>
              </a:rPr>
              <a:t>　</a:t>
            </a:r>
            <a:r>
              <a:rPr lang="zh-CN" altLang="zh-CN" sz="2800" kern="100" dirty="0">
                <a:solidFill>
                  <a:prstClr val="black"/>
                </a:solidFill>
                <a:latin typeface="Times New Roman"/>
                <a:ea typeface="华文细黑"/>
                <a:cs typeface="Times New Roman"/>
              </a:rPr>
              <a:t>公民政治，抽签选举。</a:t>
            </a:r>
            <a:endParaRPr lang="zh-CN" altLang="zh-CN" sz="1050" kern="100" dirty="0">
              <a:solidFill>
                <a:prstClr val="black"/>
              </a:solidFill>
              <a:latin typeface="宋体"/>
              <a:cs typeface="Courier New"/>
            </a:endParaRPr>
          </a:p>
        </p:txBody>
      </p:sp>
      <p:sp>
        <p:nvSpPr>
          <p:cNvPr id="12" name="圆角矩形 11">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5" name="矩形 4"/>
          <p:cNvSpPr/>
          <p:nvPr/>
        </p:nvSpPr>
        <p:spPr>
          <a:xfrm>
            <a:off x="189345" y="872864"/>
            <a:ext cx="11873194" cy="2031325"/>
          </a:xfrm>
          <a:prstGeom prst="rect">
            <a:avLst/>
          </a:prstGeom>
        </p:spPr>
        <p:txBody>
          <a:bodyPr>
            <a:spAutoFit/>
          </a:bodyPr>
          <a:lstStyle/>
          <a:p>
            <a:pPr algn="just">
              <a:lnSpc>
                <a:spcPct val="150000"/>
              </a:lnSpc>
              <a:spcAft>
                <a:spcPts val="0"/>
              </a:spcAft>
            </a:pPr>
            <a:r>
              <a:rPr lang="en-US" altLang="zh-CN" sz="2800" kern="100" dirty="0" smtClean="0">
                <a:latin typeface="Times New Roman"/>
                <a:ea typeface="华文细黑"/>
                <a:cs typeface="Courier New"/>
              </a:rPr>
              <a:t>1</a:t>
            </a:r>
            <a:r>
              <a:rPr lang="en-US" altLang="zh-CN" sz="2800" kern="100" dirty="0">
                <a:latin typeface="Times New Roman"/>
                <a:ea typeface="华文细黑"/>
                <a:cs typeface="Courier New"/>
              </a:rPr>
              <a:t>.</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据统计，当时希腊共有</a:t>
            </a:r>
            <a:r>
              <a:rPr lang="en-US" altLang="zh-CN" sz="2800" kern="100" dirty="0">
                <a:latin typeface="Times New Roman"/>
                <a:ea typeface="华文细黑"/>
                <a:cs typeface="Courier New"/>
              </a:rPr>
              <a:t>300</a:t>
            </a:r>
            <a:r>
              <a:rPr lang="zh-CN" altLang="zh-CN" sz="2800" kern="100" dirty="0">
                <a:latin typeface="Times New Roman"/>
                <a:ea typeface="华文细黑"/>
                <a:cs typeface="Times New Roman"/>
              </a:rPr>
              <a:t>多个城邦，其中</a:t>
            </a:r>
            <a:r>
              <a:rPr lang="en-US" altLang="zh-CN" sz="2800" kern="100" dirty="0">
                <a:latin typeface="Times New Roman"/>
                <a:ea typeface="华文细黑"/>
                <a:cs typeface="Courier New"/>
              </a:rPr>
              <a:t>90%</a:t>
            </a:r>
            <a:r>
              <a:rPr lang="zh-CN" altLang="zh-CN" sz="2800" kern="100" dirty="0">
                <a:latin typeface="Times New Roman"/>
                <a:ea typeface="华文细黑"/>
                <a:cs typeface="Times New Roman"/>
              </a:rPr>
              <a:t>左右的小邦都是弹丸之地，人口不超过几千，面积不过几十平方千米或更小。</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这段材料说明希腊城邦的特点是什么</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13" name="矩形 12"/>
          <p:cNvSpPr/>
          <p:nvPr/>
        </p:nvSpPr>
        <p:spPr>
          <a:xfrm>
            <a:off x="189345" y="2781722"/>
            <a:ext cx="3561303" cy="738664"/>
          </a:xfrm>
          <a:prstGeom prst="rect">
            <a:avLst/>
          </a:prstGeom>
        </p:spPr>
        <p:txBody>
          <a:bodyPr wrap="square">
            <a:spAutoFit/>
          </a:bodyPr>
          <a:lstStyle/>
          <a:p>
            <a:pPr lvl="0" algn="just">
              <a:lnSpc>
                <a:spcPct val="150000"/>
              </a:lnSpc>
            </a:pPr>
            <a:r>
              <a:rPr lang="zh-CN" altLang="zh-CN" sz="2800" b="1" kern="100" dirty="0" smtClean="0">
                <a:solidFill>
                  <a:srgbClr val="00B050"/>
                </a:solidFill>
                <a:latin typeface="华文细黑" pitchFamily="2" charset="-122"/>
                <a:ea typeface="华文细黑" pitchFamily="2" charset="-122"/>
                <a:cs typeface="Times New Roman"/>
              </a:rPr>
              <a:t>答案</a:t>
            </a:r>
            <a:r>
              <a:rPr lang="zh-CN" altLang="zh-CN" sz="2800" kern="100" dirty="0" smtClean="0">
                <a:latin typeface="Times New Roman"/>
                <a:ea typeface="华文细黑"/>
                <a:cs typeface="Times New Roman"/>
              </a:rPr>
              <a:t>　</a:t>
            </a:r>
            <a:r>
              <a:rPr lang="zh-CN" altLang="zh-CN" sz="2800" kern="100" dirty="0" smtClean="0">
                <a:solidFill>
                  <a:prstClr val="black"/>
                </a:solidFill>
                <a:latin typeface="Times New Roman"/>
                <a:ea typeface="华文细黑"/>
                <a:cs typeface="Times New Roman"/>
              </a:rPr>
              <a:t>小国寡民</a:t>
            </a:r>
            <a:r>
              <a:rPr lang="zh-CN" altLang="zh-CN" sz="2800" kern="100" dirty="0">
                <a:solidFill>
                  <a:prstClr val="black"/>
                </a:solidFill>
                <a:latin typeface="Times New Roman"/>
                <a:ea typeface="华文细黑"/>
                <a:cs typeface="Times New Roman"/>
              </a:rPr>
              <a:t>。</a:t>
            </a:r>
            <a:endParaRPr lang="zh-CN" altLang="zh-CN" sz="1050" kern="100" dirty="0">
              <a:solidFill>
                <a:prstClr val="black"/>
              </a:solidFill>
              <a:latin typeface="宋体"/>
              <a:cs typeface="Courier New"/>
            </a:endParaRPr>
          </a:p>
        </p:txBody>
      </p:sp>
      <p:sp>
        <p:nvSpPr>
          <p:cNvPr id="9" name="矩形 8"/>
          <p:cNvSpPr/>
          <p:nvPr/>
        </p:nvSpPr>
        <p:spPr>
          <a:xfrm>
            <a:off x="189345" y="261442"/>
            <a:ext cx="1739579" cy="627672"/>
          </a:xfrm>
          <a:prstGeom prst="rect">
            <a:avLst/>
          </a:prstGeom>
        </p:spPr>
        <p:txBody>
          <a:bodyPr wrap="none">
            <a:spAutoFit/>
          </a:bodyPr>
          <a:lstStyle/>
          <a:p>
            <a:pPr>
              <a:lnSpc>
                <a:spcPct val="150000"/>
              </a:lnSpc>
            </a:pPr>
            <a:r>
              <a:rPr lang="en-US" altLang="zh-CN" sz="2600" kern="100" dirty="0" smtClean="0">
                <a:solidFill>
                  <a:srgbClr val="C00000"/>
                </a:solidFill>
                <a:latin typeface="方正大黑简体" pitchFamily="65" charset="-122"/>
                <a:ea typeface="方正大黑简体" pitchFamily="65" charset="-122"/>
                <a:cs typeface="Times New Roman"/>
              </a:rPr>
              <a:t>[</a:t>
            </a:r>
            <a:r>
              <a:rPr lang="zh-CN" altLang="en-US" sz="2600" kern="100" dirty="0" smtClean="0">
                <a:solidFill>
                  <a:srgbClr val="C00000"/>
                </a:solidFill>
                <a:latin typeface="方正大黑简体" pitchFamily="65" charset="-122"/>
                <a:ea typeface="方正大黑简体" pitchFamily="65" charset="-122"/>
                <a:cs typeface="Times New Roman"/>
              </a:rPr>
              <a:t>史料实证</a:t>
            </a:r>
            <a:r>
              <a:rPr lang="en-US" altLang="zh-CN" sz="2600" kern="100" dirty="0" smtClean="0">
                <a:solidFill>
                  <a:srgbClr val="C00000"/>
                </a:solidFill>
                <a:latin typeface="方正大黑简体" pitchFamily="65" charset="-122"/>
                <a:ea typeface="方正大黑简体" pitchFamily="65" charset="-122"/>
                <a:cs typeface="Times New Roman"/>
              </a:rPr>
              <a:t>]</a:t>
            </a:r>
            <a:endParaRPr lang="zh-CN" altLang="en-US" sz="2600" kern="100" dirty="0">
              <a:solidFill>
                <a:srgbClr val="C00000"/>
              </a:solidFill>
              <a:latin typeface="方正大黑简体" pitchFamily="65" charset="-122"/>
              <a:ea typeface="方正大黑简体" pitchFamily="65" charset="-122"/>
              <a:cs typeface="Times New Roman"/>
            </a:endParaRPr>
          </a:p>
        </p:txBody>
      </p:sp>
      <p:sp>
        <p:nvSpPr>
          <p:cNvPr id="10" name="矩形 9"/>
          <p:cNvSpPr/>
          <p:nvPr/>
        </p:nvSpPr>
        <p:spPr>
          <a:xfrm>
            <a:off x="198676" y="3414693"/>
            <a:ext cx="11873194" cy="2031325"/>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人是善变无常的、优柔寡断的、浅薄无知的、容易被操弄的，而政治是</a:t>
            </a:r>
            <a:r>
              <a:rPr lang="zh-CN" altLang="zh-CN" sz="2800" kern="100" spc="-100" dirty="0">
                <a:latin typeface="Times New Roman"/>
                <a:ea typeface="华文细黑"/>
                <a:cs typeface="Times New Roman"/>
              </a:rPr>
              <a:t>一种精细的艺术，需要智慧和良好判断，这不是每个公民都拥有的特质。</a:t>
            </a:r>
            <a:r>
              <a:rPr lang="en-US" altLang="zh-CN" sz="2800" kern="100" spc="-100" dirty="0">
                <a:latin typeface="宋体"/>
                <a:ea typeface="华文细黑"/>
                <a:cs typeface="Times New Roman"/>
              </a:rPr>
              <a:t>”</a:t>
            </a:r>
            <a:endParaRPr lang="zh-CN" altLang="zh-CN" sz="1050" kern="100" spc="-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这里批判的是雅典民主政治中的什么问题</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xmlns="" val="27037655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4"/>
                                        </p:tgtEl>
                                      </p:cBhvr>
                                    </p:animEffect>
                                    <p:set>
                                      <p:cBhvr>
                                        <p:cTn id="20"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4" grpId="0"/>
      <p:bldP spid="4" grpId="1"/>
      <p:bldP spid="13" grpId="0"/>
      <p:bldP spid="1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表格 9"/>
          <p:cNvGraphicFramePr>
            <a:graphicFrameLocks noGrp="1"/>
          </p:cNvGraphicFramePr>
          <p:nvPr>
            <p:extLst>
              <p:ext uri="{D42A27DB-BD31-4B8C-83A1-F6EECF244321}">
                <p14:modId xmlns:p14="http://schemas.microsoft.com/office/powerpoint/2010/main" xmlns="" val="4223695452"/>
              </p:ext>
            </p:extLst>
          </p:nvPr>
        </p:nvGraphicFramePr>
        <p:xfrm>
          <a:off x="622598" y="981522"/>
          <a:ext cx="10801200" cy="3888432"/>
        </p:xfrm>
        <a:graphic>
          <a:graphicData uri="http://schemas.openxmlformats.org/drawingml/2006/table">
            <a:tbl>
              <a:tblPr/>
              <a:tblGrid>
                <a:gridCol w="1944216"/>
                <a:gridCol w="8856984"/>
              </a:tblGrid>
              <a:tr h="936104">
                <a:tc>
                  <a:txBody>
                    <a:bodyPr/>
                    <a:lstStyle/>
                    <a:p>
                      <a:pPr algn="ctr">
                        <a:lnSpc>
                          <a:spcPct val="150000"/>
                        </a:lnSpc>
                        <a:spcAft>
                          <a:spcPts val="0"/>
                        </a:spcAft>
                      </a:pPr>
                      <a:r>
                        <a:rPr lang="zh-CN" sz="2800" b="0" kern="100" baseline="0" dirty="0">
                          <a:solidFill>
                            <a:srgbClr val="C00000"/>
                          </a:solidFill>
                          <a:effectLst/>
                          <a:latin typeface="方正大黑简体" pitchFamily="65" charset="-122"/>
                          <a:ea typeface="方正大黑简体" pitchFamily="65" charset="-122"/>
                          <a:cs typeface="Times New Roman"/>
                        </a:rPr>
                        <a:t>时期</a:t>
                      </a:r>
                      <a:endParaRPr lang="zh-CN" sz="2800" b="0" kern="100" baseline="0" dirty="0">
                        <a:solidFill>
                          <a:srgbClr val="C00000"/>
                        </a:solidFill>
                        <a:effectLst/>
                        <a:latin typeface="方正大黑简体" pitchFamily="65" charset="-122"/>
                        <a:ea typeface="方正大黑简体" pitchFamily="65" charset="-122"/>
                        <a:cs typeface="Courier New"/>
                      </a:endParaRPr>
                    </a:p>
                  </a:txBody>
                  <a:tcPr marL="11025" marR="11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b="0" kern="100" baseline="0" dirty="0">
                          <a:solidFill>
                            <a:srgbClr val="C00000"/>
                          </a:solidFill>
                          <a:effectLst/>
                          <a:latin typeface="方正大黑简体" pitchFamily="65" charset="-122"/>
                          <a:ea typeface="方正大黑简体" pitchFamily="65" charset="-122"/>
                          <a:cs typeface="Times New Roman"/>
                        </a:rPr>
                        <a:t>核心考点</a:t>
                      </a:r>
                      <a:endParaRPr lang="zh-CN" sz="2800" b="0" kern="100" baseline="0" dirty="0">
                        <a:solidFill>
                          <a:srgbClr val="C00000"/>
                        </a:solidFill>
                        <a:effectLst/>
                        <a:latin typeface="方正大黑简体" pitchFamily="65" charset="-122"/>
                        <a:ea typeface="方正大黑简体" pitchFamily="65" charset="-122"/>
                        <a:cs typeface="Courier New"/>
                      </a:endParaRPr>
                    </a:p>
                  </a:txBody>
                  <a:tcPr marL="11025" marR="11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52328">
                <a:tc>
                  <a:txBody>
                    <a:bodyPr/>
                    <a:lstStyle/>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前</a:t>
                      </a:r>
                      <a:r>
                        <a:rPr lang="en-US" sz="2800" kern="100" dirty="0" smtClean="0">
                          <a:effectLst/>
                          <a:latin typeface="Times New Roman"/>
                          <a:ea typeface="华文细黑"/>
                          <a:cs typeface="Courier New"/>
                        </a:rPr>
                        <a:t>5</a:t>
                      </a:r>
                      <a:r>
                        <a:rPr lang="zh-CN" sz="2800" kern="100" dirty="0" smtClean="0">
                          <a:effectLst/>
                          <a:latin typeface="Times New Roman"/>
                          <a:ea typeface="华文细黑"/>
                          <a:cs typeface="Times New Roman"/>
                        </a:rPr>
                        <a:t>世纪至</a:t>
                      </a:r>
                      <a:r>
                        <a:rPr lang="en-US" altLang="zh-CN" sz="2800" kern="100" dirty="0" smtClean="0">
                          <a:effectLst/>
                          <a:latin typeface="Times New Roman"/>
                          <a:ea typeface="华文细黑"/>
                          <a:cs typeface="Times New Roman"/>
                        </a:rPr>
                        <a:t> </a:t>
                      </a: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前</a:t>
                      </a:r>
                      <a:r>
                        <a:rPr lang="en-US" sz="2800" kern="100" dirty="0" smtClean="0">
                          <a:effectLst/>
                          <a:latin typeface="Times New Roman"/>
                          <a:ea typeface="华文细黑"/>
                          <a:cs typeface="Courier New"/>
                        </a:rPr>
                        <a:t>4</a:t>
                      </a:r>
                      <a:r>
                        <a:rPr lang="zh-CN" sz="2800" kern="100" dirty="0" smtClean="0">
                          <a:effectLst/>
                          <a:latin typeface="Times New Roman"/>
                          <a:ea typeface="华文细黑"/>
                          <a:cs typeface="Times New Roman"/>
                        </a:rPr>
                        <a:t>世纪</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defTabSz="1219170" rtl="0" eaLnBrk="1" fontAlgn="auto" latinLnBrk="0" hangingPunct="1">
                        <a:lnSpc>
                          <a:spcPct val="150000"/>
                        </a:lnSpc>
                        <a:spcBef>
                          <a:spcPts val="0"/>
                        </a:spcBef>
                        <a:spcAft>
                          <a:spcPts val="0"/>
                        </a:spcAft>
                        <a:buClrTx/>
                        <a:buSzTx/>
                        <a:buFontTx/>
                        <a:buNone/>
                        <a:tabLst/>
                        <a:defRPr/>
                      </a:pPr>
                      <a:r>
                        <a:rPr lang="zh-CN" altLang="zh-CN" sz="2800" b="1" kern="100" dirty="0" smtClean="0">
                          <a:latin typeface="Times New Roman"/>
                          <a:ea typeface="华文细黑"/>
                          <a:cs typeface="Times New Roman"/>
                        </a:rPr>
                        <a:t>古希腊民主从鼎盛走向衰落</a:t>
                      </a:r>
                      <a:endParaRPr lang="zh-CN" altLang="zh-CN" sz="1050" b="1" kern="100" dirty="0" smtClean="0">
                        <a:latin typeface="宋体"/>
                        <a:cs typeface="Courier New"/>
                      </a:endParaRPr>
                    </a:p>
                    <a:p>
                      <a:pPr algn="just">
                        <a:lnSpc>
                          <a:spcPct val="150000"/>
                        </a:lnSpc>
                        <a:spcAft>
                          <a:spcPts val="0"/>
                        </a:spcAft>
                      </a:pPr>
                      <a:r>
                        <a:rPr lang="en-US" sz="2800" kern="100" dirty="0" smtClean="0">
                          <a:effectLst/>
                          <a:latin typeface="Times New Roman"/>
                          <a:ea typeface="华文细黑"/>
                          <a:cs typeface="Courier New"/>
                        </a:rPr>
                        <a:t>(</a:t>
                      </a:r>
                      <a:r>
                        <a:rPr lang="en-US" sz="2800" kern="100" dirty="0">
                          <a:effectLst/>
                          <a:latin typeface="Times New Roman"/>
                          <a:ea typeface="华文细黑"/>
                          <a:cs typeface="Courier New"/>
                        </a:rPr>
                        <a:t>1)</a:t>
                      </a:r>
                      <a:r>
                        <a:rPr lang="zh-CN" sz="2800" kern="100" dirty="0">
                          <a:effectLst/>
                          <a:latin typeface="Times New Roman"/>
                          <a:ea typeface="华文细黑"/>
                          <a:cs typeface="Times New Roman"/>
                        </a:rPr>
                        <a:t>前</a:t>
                      </a:r>
                      <a:r>
                        <a:rPr lang="en-US" sz="2800" kern="100" dirty="0">
                          <a:effectLst/>
                          <a:latin typeface="Times New Roman"/>
                          <a:ea typeface="华文细黑"/>
                          <a:cs typeface="Courier New"/>
                        </a:rPr>
                        <a:t>5</a:t>
                      </a:r>
                      <a:r>
                        <a:rPr lang="zh-CN" sz="2800" kern="100" dirty="0">
                          <a:effectLst/>
                          <a:latin typeface="Times New Roman"/>
                          <a:ea typeface="华文细黑"/>
                          <a:cs typeface="Times New Roman"/>
                        </a:rPr>
                        <a:t>世纪，伯利</a:t>
                      </a:r>
                      <a:r>
                        <a:rPr lang="en-US" sz="2800" kern="100" dirty="0">
                          <a:effectLst/>
                          <a:latin typeface="Times New Roman"/>
                          <a:ea typeface="华文细黑"/>
                          <a:cs typeface="Courier New"/>
                        </a:rPr>
                        <a:t>(</a:t>
                      </a:r>
                      <a:r>
                        <a:rPr lang="zh-CN" sz="2800" kern="100" dirty="0">
                          <a:effectLst/>
                          <a:latin typeface="Times New Roman"/>
                          <a:ea typeface="华文细黑"/>
                          <a:cs typeface="Times New Roman"/>
                        </a:rPr>
                        <a:t>里</a:t>
                      </a:r>
                      <a:r>
                        <a:rPr lang="en-US" sz="2800" kern="100" dirty="0">
                          <a:effectLst/>
                          <a:latin typeface="Times New Roman"/>
                          <a:ea typeface="华文细黑"/>
                          <a:cs typeface="Courier New"/>
                        </a:rPr>
                        <a:t>)</a:t>
                      </a:r>
                      <a:r>
                        <a:rPr lang="zh-CN" sz="2800" kern="100" dirty="0">
                          <a:effectLst/>
                          <a:latin typeface="Times New Roman"/>
                          <a:ea typeface="华文细黑"/>
                          <a:cs typeface="Times New Roman"/>
                        </a:rPr>
                        <a:t>克里</a:t>
                      </a:r>
                      <a:r>
                        <a:rPr lang="en-US" sz="2800" kern="100" dirty="0">
                          <a:effectLst/>
                          <a:latin typeface="Times New Roman"/>
                          <a:ea typeface="华文细黑"/>
                          <a:cs typeface="Courier New"/>
                        </a:rPr>
                        <a:t>(</a:t>
                      </a:r>
                      <a:r>
                        <a:rPr lang="zh-CN" sz="2800" kern="100" dirty="0">
                          <a:effectLst/>
                          <a:latin typeface="Times New Roman"/>
                          <a:ea typeface="华文细黑"/>
                          <a:cs typeface="Times New Roman"/>
                        </a:rPr>
                        <a:t>利</a:t>
                      </a:r>
                      <a:r>
                        <a:rPr lang="en-US" sz="2800" kern="100" dirty="0">
                          <a:effectLst/>
                          <a:latin typeface="Times New Roman"/>
                          <a:ea typeface="华文细黑"/>
                          <a:cs typeface="Courier New"/>
                        </a:rPr>
                        <a:t>)</a:t>
                      </a:r>
                      <a:r>
                        <a:rPr lang="zh-CN" sz="2800" kern="100" dirty="0">
                          <a:effectLst/>
                          <a:latin typeface="Times New Roman"/>
                          <a:ea typeface="华文细黑"/>
                          <a:cs typeface="Times New Roman"/>
                        </a:rPr>
                        <a:t>执政时，进一步扩大</a:t>
                      </a:r>
                      <a:r>
                        <a:rPr lang="zh-CN" sz="2800" kern="100" dirty="0" smtClean="0">
                          <a:effectLst/>
                          <a:latin typeface="Times New Roman"/>
                          <a:ea typeface="华文细黑"/>
                          <a:cs typeface="Times New Roman"/>
                        </a:rPr>
                        <a:t>公民</a:t>
                      </a:r>
                      <a:r>
                        <a:rPr lang="en-US" altLang="zh-CN" sz="2800" kern="100" dirty="0" smtClean="0">
                          <a:effectLst/>
                          <a:latin typeface="Times New Roman"/>
                          <a:ea typeface="华文细黑"/>
                          <a:cs typeface="Times New Roman"/>
                        </a:rPr>
                        <a:t> </a:t>
                      </a: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权利</a:t>
                      </a:r>
                      <a:r>
                        <a:rPr lang="zh-CN" sz="2800" kern="100" dirty="0">
                          <a:effectLst/>
                          <a:latin typeface="Times New Roman"/>
                          <a:ea typeface="华文细黑"/>
                          <a:cs typeface="Times New Roman"/>
                        </a:rPr>
                        <a:t>，鼓励公民参政，雅典民主政治进入</a:t>
                      </a:r>
                      <a:r>
                        <a:rPr lang="en-US" sz="2800" kern="100" dirty="0">
                          <a:effectLst/>
                          <a:latin typeface="宋体"/>
                          <a:ea typeface="华文细黑"/>
                          <a:cs typeface="Times New Roman"/>
                        </a:rPr>
                        <a:t>“</a:t>
                      </a:r>
                      <a:r>
                        <a:rPr lang="zh-CN" sz="2800" kern="100" dirty="0">
                          <a:effectLst/>
                          <a:latin typeface="Times New Roman"/>
                          <a:ea typeface="华文细黑"/>
                          <a:cs typeface="Times New Roman"/>
                        </a:rPr>
                        <a:t>黄金时期</a:t>
                      </a:r>
                      <a:r>
                        <a:rPr lang="en-US" sz="2800" kern="100" dirty="0">
                          <a:effectLst/>
                          <a:latin typeface="宋体"/>
                          <a:ea typeface="华文细黑"/>
                          <a:cs typeface="Times New Roman"/>
                        </a:rPr>
                        <a:t>”</a:t>
                      </a:r>
                      <a:endParaRPr lang="zh-CN" sz="1050" kern="100" dirty="0">
                        <a:effectLst/>
                        <a:latin typeface="宋体"/>
                        <a:cs typeface="Courier New"/>
                      </a:endParaRPr>
                    </a:p>
                    <a:p>
                      <a:pPr algn="just">
                        <a:lnSpc>
                          <a:spcPct val="150000"/>
                        </a:lnSpc>
                        <a:spcAft>
                          <a:spcPts val="0"/>
                        </a:spcAft>
                      </a:pPr>
                      <a:r>
                        <a:rPr lang="en-US" sz="2800" kern="100" dirty="0" smtClean="0">
                          <a:effectLst/>
                          <a:latin typeface="Times New Roman"/>
                          <a:ea typeface="华文细黑"/>
                          <a:cs typeface="Courier New"/>
                        </a:rPr>
                        <a:t> (</a:t>
                      </a:r>
                      <a:r>
                        <a:rPr lang="en-US" sz="2800" kern="100" dirty="0">
                          <a:effectLst/>
                          <a:latin typeface="Times New Roman"/>
                          <a:ea typeface="华文细黑"/>
                          <a:cs typeface="Courier New"/>
                        </a:rPr>
                        <a:t>2)</a:t>
                      </a:r>
                      <a:r>
                        <a:rPr lang="zh-CN" sz="2800" kern="100" dirty="0">
                          <a:effectLst/>
                          <a:latin typeface="Times New Roman"/>
                          <a:ea typeface="华文细黑"/>
                          <a:cs typeface="Times New Roman"/>
                        </a:rPr>
                        <a:t>前</a:t>
                      </a:r>
                      <a:r>
                        <a:rPr lang="en-US" sz="2800" kern="100" dirty="0">
                          <a:effectLst/>
                          <a:latin typeface="Times New Roman"/>
                          <a:ea typeface="华文细黑"/>
                          <a:cs typeface="Courier New"/>
                        </a:rPr>
                        <a:t>4</a:t>
                      </a:r>
                      <a:r>
                        <a:rPr lang="zh-CN" sz="2800" kern="100" dirty="0">
                          <a:effectLst/>
                          <a:latin typeface="Times New Roman"/>
                          <a:ea typeface="华文细黑"/>
                          <a:cs typeface="Times New Roman"/>
                        </a:rPr>
                        <a:t>世纪，遭马其顿入侵，雅典民主衰落</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4" name="圆角矩形 3">
            <a:hlinkClick r:id="rId2" action="ppaction://hlinksldjump"/>
          </p:cNvPr>
          <p:cNvSpPr/>
          <p:nvPr/>
        </p:nvSpPr>
        <p:spPr>
          <a:xfrm>
            <a:off x="11063758" y="6663993"/>
            <a:ext cx="1126655"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归纳总结</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84028156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1282281"/>
            <a:ext cx="12190413" cy="3803697"/>
          </a:xfrm>
          <a:prstGeom prst="rect">
            <a:avLst/>
          </a:prstGeom>
          <a:solidFill>
            <a:schemeClr val="bg1">
              <a:lumMod val="95000"/>
            </a:schemeClr>
          </a:solidFill>
          <a:ln>
            <a:noFill/>
          </a:ln>
        </p:spPr>
        <p:style>
          <a:lnRef idx="1">
            <a:schemeClr val="accent3"/>
          </a:lnRef>
          <a:fillRef idx="2">
            <a:schemeClr val="accent3"/>
          </a:fillRef>
          <a:effectRef idx="1">
            <a:schemeClr val="accent3"/>
          </a:effectRef>
          <a:fontRef idx="minor">
            <a:schemeClr val="dk1"/>
          </a:fontRef>
        </p:style>
        <p:txBody>
          <a:bodyPr lIns="121917" tIns="60958" rIns="121917" bIns="60958" rtlCol="0" anchor="ctr"/>
          <a:lstStyle/>
          <a:p>
            <a:pPr algn="ctr"/>
            <a:endParaRPr lang="zh-CN" altLang="en-US"/>
          </a:p>
        </p:txBody>
      </p:sp>
      <p:grpSp>
        <p:nvGrpSpPr>
          <p:cNvPr id="9" name="组合 8"/>
          <p:cNvGrpSpPr/>
          <p:nvPr/>
        </p:nvGrpSpPr>
        <p:grpSpPr>
          <a:xfrm>
            <a:off x="9891275" y="-26590"/>
            <a:ext cx="1852816" cy="880109"/>
            <a:chOff x="11613" y="920823"/>
            <a:chExt cx="1168330" cy="733424"/>
          </a:xfrm>
        </p:grpSpPr>
        <p:pic>
          <p:nvPicPr>
            <p:cNvPr id="10" name="图片 9"/>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1613" y="920823"/>
              <a:ext cx="1168330" cy="733424"/>
            </a:xfrm>
            <a:prstGeom prst="rect">
              <a:avLst/>
            </a:prstGeom>
          </p:spPr>
        </p:pic>
        <p:sp>
          <p:nvSpPr>
            <p:cNvPr id="11" name="TextBox 10"/>
            <p:cNvSpPr txBox="1"/>
            <p:nvPr/>
          </p:nvSpPr>
          <p:spPr>
            <a:xfrm>
              <a:off x="22451" y="991413"/>
              <a:ext cx="1086818" cy="461665"/>
            </a:xfrm>
            <a:prstGeom prst="rect">
              <a:avLst/>
            </a:prstGeom>
            <a:noFill/>
          </p:spPr>
          <p:txBody>
            <a:bodyPr wrap="none" rtlCol="0">
              <a:spAutoFit/>
            </a:bodyPr>
            <a:lstStyle/>
            <a:p>
              <a:r>
                <a:rPr lang="zh-CN" altLang="en-US" sz="3000" dirty="0" smtClean="0">
                  <a:solidFill>
                    <a:schemeClr val="bg1"/>
                  </a:solidFill>
                  <a:latin typeface="黑体" panose="02010600030101010101" pitchFamily="2" charset="-122"/>
                  <a:ea typeface="黑体" panose="02010600030101010101" pitchFamily="2" charset="-122"/>
                </a:rPr>
                <a:t>归纳总结</a:t>
              </a:r>
              <a:endParaRPr lang="zh-CN" altLang="en-US" sz="3000" dirty="0">
                <a:solidFill>
                  <a:schemeClr val="bg1"/>
                </a:solidFill>
                <a:latin typeface="黑体" panose="02010600030101010101" pitchFamily="2" charset="-122"/>
                <a:ea typeface="黑体" panose="02010600030101010101" pitchFamily="2" charset="-122"/>
              </a:endParaRPr>
            </a:p>
          </p:txBody>
        </p:sp>
      </p:grpSp>
      <p:sp>
        <p:nvSpPr>
          <p:cNvPr id="12" name="矩形 11"/>
          <p:cNvSpPr/>
          <p:nvPr/>
        </p:nvSpPr>
        <p:spPr>
          <a:xfrm>
            <a:off x="320308" y="1570313"/>
            <a:ext cx="11480921" cy="3241398"/>
          </a:xfrm>
          <a:prstGeom prst="rect">
            <a:avLst/>
          </a:prstGeom>
        </p:spPr>
        <p:txBody>
          <a:bodyPr wrap="square" lIns="91438" tIns="45719" rIns="91438" bIns="45719">
            <a:spAutoFit/>
          </a:bodyPr>
          <a:lstStyle/>
          <a:p>
            <a:pPr algn="just">
              <a:lnSpc>
                <a:spcPct val="150000"/>
              </a:lnSpc>
              <a:spcAft>
                <a:spcPts val="0"/>
              </a:spcAft>
            </a:pPr>
            <a:r>
              <a:rPr lang="zh-CN" altLang="zh-CN" sz="2800" kern="100" dirty="0">
                <a:latin typeface="Times New Roman"/>
                <a:ea typeface="华文细黑"/>
                <a:cs typeface="Times New Roman"/>
              </a:rPr>
              <a:t>公元前</a:t>
            </a:r>
            <a:r>
              <a:rPr lang="en-US" altLang="zh-CN" sz="2800" kern="100" dirty="0">
                <a:latin typeface="Times New Roman"/>
                <a:ea typeface="华文细黑"/>
              </a:rPr>
              <a:t>8</a:t>
            </a:r>
            <a:r>
              <a:rPr lang="zh-CN" altLang="zh-CN" sz="2800" kern="100" dirty="0">
                <a:latin typeface="Times New Roman"/>
                <a:ea typeface="华文细黑"/>
                <a:cs typeface="Times New Roman"/>
              </a:rPr>
              <a:t>～前</a:t>
            </a:r>
            <a:r>
              <a:rPr lang="en-US" altLang="zh-CN" sz="2800" kern="100" dirty="0">
                <a:latin typeface="Times New Roman"/>
                <a:ea typeface="华文细黑"/>
              </a:rPr>
              <a:t>5</a:t>
            </a:r>
            <a:r>
              <a:rPr lang="zh-CN" altLang="zh-CN" sz="2800" kern="100" dirty="0">
                <a:latin typeface="Times New Roman"/>
                <a:ea typeface="华文细黑"/>
                <a:cs typeface="Times New Roman"/>
              </a:rPr>
              <a:t>世纪，在工商业奴隶主和平民与贵族奴隶主的矛盾不断激化的情况下，梭伦改革奠定了雅典民主政治的基础。在克利斯提尼改革和伯利克里改革继续打击贵族特权、完善民主机构及鼓励公民参政等措施推动下，雅典的民主政治达到顶峰。它铸就了雅典的辉煌，为近现代西方资产阶级代议制奠定了基础。　</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44480994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34566" y="730814"/>
            <a:ext cx="11480921" cy="6052937"/>
          </a:xfrm>
          <a:prstGeom prst="rect">
            <a:avLst/>
          </a:prstGeom>
        </p:spPr>
        <p:txBody>
          <a:bodyPr wrap="square" lIns="91438" tIns="45719" rIns="91438" bIns="45719">
            <a:spAutoFit/>
          </a:bodyPr>
          <a:lstStyle/>
          <a:p>
            <a:pPr algn="just">
              <a:lnSpc>
                <a:spcPct val="140000"/>
              </a:lnSpc>
              <a:spcAft>
                <a:spcPts val="0"/>
              </a:spcAft>
            </a:pPr>
            <a:r>
              <a:rPr lang="en-US" altLang="zh-CN" sz="2800" b="1" kern="100" dirty="0" smtClean="0">
                <a:latin typeface="Times New Roman"/>
                <a:ea typeface="华文细黑"/>
                <a:cs typeface="Courier New"/>
              </a:rPr>
              <a:t>1</a:t>
            </a:r>
            <a:r>
              <a:rPr lang="en-US" altLang="zh-CN" sz="2800" b="1" kern="100" dirty="0" smtClean="0">
                <a:latin typeface="Times New Roman"/>
                <a:ea typeface="华文细黑"/>
                <a:cs typeface="Times New Roman"/>
              </a:rPr>
              <a:t>.</a:t>
            </a:r>
            <a:r>
              <a:rPr lang="zh-CN" altLang="zh-CN" sz="2800" b="1" kern="100" dirty="0" smtClean="0">
                <a:latin typeface="Times New Roman"/>
                <a:ea typeface="华文细黑"/>
                <a:cs typeface="Times New Roman"/>
              </a:rPr>
              <a:t>雅典民主政治认识上的六个误区</a:t>
            </a:r>
            <a:endParaRPr lang="zh-CN" altLang="zh-CN" sz="1050" b="1" kern="100" dirty="0" smtClean="0">
              <a:latin typeface="宋体"/>
              <a:cs typeface="Courier New"/>
            </a:endParaRPr>
          </a:p>
          <a:p>
            <a:pPr algn="just">
              <a:lnSpc>
                <a:spcPct val="140000"/>
              </a:lnSpc>
              <a:spcAft>
                <a:spcPts val="0"/>
              </a:spcAft>
            </a:pPr>
            <a:r>
              <a:rPr lang="en-US" altLang="zh-CN" sz="2800" kern="100" dirty="0" smtClean="0">
                <a:latin typeface="Times New Roman"/>
                <a:ea typeface="华文细黑"/>
                <a:cs typeface="Courier New"/>
              </a:rPr>
              <a:t>(1)</a:t>
            </a:r>
            <a:r>
              <a:rPr lang="zh-CN" altLang="zh-CN" sz="2800" kern="100" dirty="0" smtClean="0">
                <a:latin typeface="Times New Roman"/>
                <a:ea typeface="华文细黑"/>
                <a:cs typeface="Times New Roman"/>
              </a:rPr>
              <a:t>从民主运作形式上看</a:t>
            </a:r>
            <a:endParaRPr lang="zh-CN" altLang="zh-CN" sz="105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过于泛滥的直接民主成为政治腐败、社会动乱的隐患，不可误认为直接民主是最理想和完美无缺的运作方式。</a:t>
            </a:r>
            <a:endParaRPr lang="zh-CN" altLang="zh-CN" sz="1050" kern="100" dirty="0" smtClean="0">
              <a:latin typeface="宋体"/>
              <a:cs typeface="Courier New"/>
            </a:endParaRPr>
          </a:p>
          <a:p>
            <a:pPr algn="just">
              <a:lnSpc>
                <a:spcPct val="140000"/>
              </a:lnSpc>
              <a:spcAft>
                <a:spcPts val="0"/>
              </a:spcAft>
            </a:pPr>
            <a:r>
              <a:rPr lang="en-US" altLang="zh-CN" sz="2800" kern="100" dirty="0" smtClean="0">
                <a:latin typeface="Times New Roman"/>
                <a:ea typeface="华文细黑"/>
                <a:cs typeface="Courier New"/>
              </a:rPr>
              <a:t>(2)</a:t>
            </a:r>
            <a:r>
              <a:rPr lang="zh-CN" altLang="zh-CN" sz="2800" kern="100" dirty="0" smtClean="0">
                <a:latin typeface="Times New Roman"/>
                <a:ea typeface="华文细黑"/>
                <a:cs typeface="Times New Roman"/>
              </a:rPr>
              <a:t>从局限性上看</a:t>
            </a:r>
            <a:endParaRPr lang="zh-CN" altLang="zh-CN" sz="105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雅典民主只是</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成年男性公民的民主</a:t>
            </a:r>
            <a:r>
              <a:rPr lang="en-US" altLang="zh-CN" sz="2800" kern="100" dirty="0" smtClean="0">
                <a:latin typeface="宋体"/>
                <a:ea typeface="华文细黑"/>
                <a:cs typeface="Times New Roman"/>
              </a:rPr>
              <a:t>”</a:t>
            </a:r>
            <a:r>
              <a:rPr lang="zh-CN" altLang="zh-CN" sz="2800" kern="100" dirty="0" smtClean="0">
                <a:latin typeface="Times New Roman"/>
                <a:ea typeface="华文细黑"/>
                <a:cs typeface="Times New Roman"/>
              </a:rPr>
              <a:t>，不能说成是全体雅典男性居民的民主。</a:t>
            </a:r>
            <a:endParaRPr lang="en-US" altLang="zh-CN" sz="2800" kern="100" dirty="0" smtClean="0">
              <a:latin typeface="Times New Roman"/>
              <a:ea typeface="华文细黑"/>
              <a:cs typeface="Times New Roman"/>
            </a:endParaRPr>
          </a:p>
          <a:p>
            <a:pPr lvl="0" algn="just">
              <a:lnSpc>
                <a:spcPct val="140000"/>
              </a:lnSpc>
            </a:pPr>
            <a:r>
              <a:rPr lang="en-US" altLang="zh-CN" sz="2800" kern="100" dirty="0" smtClean="0">
                <a:solidFill>
                  <a:prstClr val="black"/>
                </a:solidFill>
                <a:latin typeface="Times New Roman"/>
                <a:ea typeface="华文细黑"/>
                <a:cs typeface="Courier New"/>
              </a:rPr>
              <a:t>(3)</a:t>
            </a:r>
            <a:r>
              <a:rPr lang="zh-CN" altLang="zh-CN" sz="2800" kern="100" dirty="0" smtClean="0">
                <a:solidFill>
                  <a:prstClr val="black"/>
                </a:solidFill>
                <a:latin typeface="Times New Roman"/>
                <a:ea typeface="华文细黑"/>
                <a:cs typeface="Times New Roman"/>
              </a:rPr>
              <a:t>从实质上看</a:t>
            </a:r>
            <a:endParaRPr lang="zh-CN" altLang="zh-CN" sz="1050" kern="100" dirty="0" smtClean="0">
              <a:solidFill>
                <a:prstClr val="black"/>
              </a:solidFill>
              <a:latin typeface="宋体"/>
              <a:cs typeface="Courier New"/>
            </a:endParaRPr>
          </a:p>
          <a:p>
            <a:pPr lvl="0" algn="just">
              <a:lnSpc>
                <a:spcPct val="140000"/>
              </a:lnSpc>
            </a:pPr>
            <a:r>
              <a:rPr lang="zh-CN" altLang="zh-CN" sz="2800" kern="100" dirty="0" smtClean="0">
                <a:solidFill>
                  <a:prstClr val="black"/>
                </a:solidFill>
                <a:latin typeface="Times New Roman"/>
                <a:ea typeface="华文细黑"/>
                <a:cs typeface="Times New Roman"/>
              </a:rPr>
              <a:t>雅典民主政治实质上是奴隶主贵族阶级的专政，不可误认为是封建地主阶级的专政。</a:t>
            </a:r>
            <a:endParaRPr lang="zh-CN" altLang="zh-CN" sz="1050" kern="100" dirty="0">
              <a:solidFill>
                <a:prstClr val="black"/>
              </a:solidFill>
              <a:latin typeface="宋体"/>
              <a:cs typeface="Courier New"/>
            </a:endParaRPr>
          </a:p>
        </p:txBody>
      </p:sp>
      <p:sp>
        <p:nvSpPr>
          <p:cNvPr id="4" name="矩形 3"/>
          <p:cNvSpPr/>
          <p:nvPr/>
        </p:nvSpPr>
        <p:spPr>
          <a:xfrm>
            <a:off x="0" y="261442"/>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考点深化</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188302518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74925" y="117426"/>
            <a:ext cx="11480921" cy="6656179"/>
          </a:xfrm>
          <a:prstGeom prst="rect">
            <a:avLst/>
          </a:prstGeom>
        </p:spPr>
        <p:txBody>
          <a:bodyPr wrap="square" lIns="91438" tIns="45719" rIns="91438" bIns="45719">
            <a:spAutoFit/>
          </a:bodyPr>
          <a:lstStyle/>
          <a:p>
            <a:pPr lvl="0" algn="just">
              <a:lnSpc>
                <a:spcPct val="140000"/>
              </a:lnSpc>
            </a:pPr>
            <a:r>
              <a:rPr lang="en-US" altLang="zh-CN" sz="2800" kern="100" dirty="0" smtClean="0">
                <a:solidFill>
                  <a:prstClr val="black"/>
                </a:solidFill>
                <a:latin typeface="Times New Roman"/>
                <a:ea typeface="华文细黑"/>
                <a:cs typeface="Courier New"/>
              </a:rPr>
              <a:t>(</a:t>
            </a:r>
            <a:r>
              <a:rPr lang="en-US" altLang="zh-CN" sz="2800" kern="100" dirty="0">
                <a:solidFill>
                  <a:prstClr val="black"/>
                </a:solidFill>
                <a:latin typeface="Times New Roman"/>
                <a:ea typeface="华文细黑"/>
                <a:cs typeface="Courier New"/>
              </a:rPr>
              <a:t>4)</a:t>
            </a:r>
            <a:r>
              <a:rPr lang="zh-CN" altLang="zh-CN" sz="2800" kern="100" dirty="0">
                <a:solidFill>
                  <a:prstClr val="black"/>
                </a:solidFill>
                <a:latin typeface="Times New Roman"/>
                <a:ea typeface="华文细黑"/>
                <a:cs typeface="Times New Roman"/>
              </a:rPr>
              <a:t>从影响上看</a:t>
            </a:r>
            <a:endParaRPr lang="zh-CN" altLang="zh-CN" sz="1050" kern="100" dirty="0">
              <a:solidFill>
                <a:prstClr val="black"/>
              </a:solidFill>
              <a:latin typeface="宋体"/>
              <a:cs typeface="Courier New"/>
            </a:endParaRPr>
          </a:p>
          <a:p>
            <a:pPr lvl="0" algn="just">
              <a:lnSpc>
                <a:spcPct val="140000"/>
              </a:lnSpc>
            </a:pPr>
            <a:r>
              <a:rPr lang="zh-CN" altLang="zh-CN" sz="2800" kern="100" dirty="0">
                <a:solidFill>
                  <a:prstClr val="black"/>
                </a:solidFill>
                <a:latin typeface="Times New Roman"/>
                <a:ea typeface="华文细黑"/>
                <a:cs typeface="Times New Roman"/>
              </a:rPr>
              <a:t>雅典民主的理论与实践为近代西方政治制度奠定了最初的基础，不可误认为其为近代欧美国家的立法和司法提供了完备的体系</a:t>
            </a:r>
            <a:r>
              <a:rPr lang="zh-CN" altLang="zh-CN" sz="2800" kern="100" dirty="0" smtClean="0">
                <a:solidFill>
                  <a:prstClr val="black"/>
                </a:solidFill>
                <a:latin typeface="Times New Roman"/>
                <a:ea typeface="华文细黑"/>
                <a:cs typeface="Times New Roman"/>
              </a:rPr>
              <a:t>。</a:t>
            </a:r>
            <a:endParaRPr lang="en-US" altLang="zh-CN" sz="2800" kern="100" dirty="0" smtClean="0">
              <a:solidFill>
                <a:prstClr val="black"/>
              </a:solidFill>
              <a:latin typeface="Times New Roman"/>
              <a:ea typeface="华文细黑"/>
              <a:cs typeface="Times New Roman"/>
            </a:endParaRPr>
          </a:p>
          <a:p>
            <a:pPr algn="just">
              <a:lnSpc>
                <a:spcPct val="140000"/>
              </a:lnSpc>
              <a:spcAft>
                <a:spcPts val="0"/>
              </a:spcAf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对于</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陶片放逐法</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40000"/>
              </a:lnSpc>
              <a:spcAft>
                <a:spcPts val="0"/>
              </a:spcAft>
            </a:pPr>
            <a:r>
              <a:rPr lang="zh-CN" altLang="zh-CN" sz="2800" kern="100" dirty="0">
                <a:latin typeface="Times New Roman"/>
                <a:ea typeface="华文细黑"/>
                <a:cs typeface="Times New Roman"/>
              </a:rPr>
              <a:t>不宜夸大其维护民主政治的积极作用，还应看到它极易成为排除异己、进行政治斗争的工具，使持有不同政治观点的政治家被流放，不利于国家经济和政治的健康发展。</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关注两个概念的区别</a:t>
            </a:r>
            <a:endParaRPr lang="zh-CN" altLang="zh-CN" sz="1050" kern="100" dirty="0">
              <a:latin typeface="宋体"/>
              <a:cs typeface="Courier New"/>
            </a:endParaRPr>
          </a:p>
          <a:p>
            <a:pPr algn="just">
              <a:lnSpc>
                <a:spcPct val="140000"/>
              </a:lnSpc>
              <a:spcAft>
                <a:spcPts val="0"/>
              </a:spcAft>
            </a:pP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人民主权</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指主权归属，主要表现为公民大会、五百人会议和公民陪审法庭等机构；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轮番而治</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指管理形式，主要表现是选举制、任期制等民主运作方式</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xmlns="" val="22035295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74925" y="759105"/>
            <a:ext cx="11480921" cy="5262977"/>
          </a:xfrm>
          <a:prstGeom prst="rect">
            <a:avLst/>
          </a:prstGeom>
        </p:spPr>
        <p:txBody>
          <a:bodyPr wrap="square" lIns="91438" tIns="45719" rIns="91438" bIns="45719">
            <a:spAutoFit/>
          </a:bodyPr>
          <a:lstStyle/>
          <a:p>
            <a:pPr algn="just">
              <a:lnSpc>
                <a:spcPct val="150000"/>
              </a:lnSpc>
              <a:spcAft>
                <a:spcPts val="0"/>
              </a:spcAft>
            </a:pPr>
            <a:r>
              <a:rPr lang="en-US" altLang="zh-CN" sz="2800" b="1" kern="100" dirty="0">
                <a:latin typeface="Times New Roman"/>
                <a:ea typeface="华文细黑"/>
                <a:cs typeface="Courier New"/>
              </a:rPr>
              <a:t>2.</a:t>
            </a:r>
            <a:r>
              <a:rPr lang="zh-CN" altLang="zh-CN" sz="2800" b="1" kern="100" dirty="0">
                <a:latin typeface="Times New Roman"/>
                <a:ea typeface="华文细黑"/>
                <a:cs typeface="Times New Roman"/>
              </a:rPr>
              <a:t>从文明的多样性看东西方古政治文明的差异</a:t>
            </a:r>
            <a:endParaRPr lang="zh-CN" altLang="zh-CN" sz="1050" b="1" kern="100" dirty="0">
              <a:latin typeface="宋体"/>
              <a:cs typeface="Courier New"/>
            </a:endParaRPr>
          </a:p>
          <a:p>
            <a:pPr>
              <a:lnSpc>
                <a:spcPct val="150000"/>
              </a:lnSpc>
            </a:pPr>
            <a:r>
              <a:rPr lang="zh-CN" altLang="zh-CN" sz="2800" kern="100" dirty="0">
                <a:latin typeface="Times New Roman"/>
                <a:ea typeface="华文细黑"/>
                <a:cs typeface="Times New Roman"/>
              </a:rPr>
              <a:t>古代中国的中央集权体制、古希腊雅典的民主政治与两个地区的自然环境与社会经济有很大关系。古代中国文明属于大河文明，拥有广阔平原，自然经济发达，容易形成中央集权体制。而古希腊地区属于海洋文明</a:t>
            </a:r>
            <a:r>
              <a:rPr lang="en-US" altLang="zh-CN" sz="2800" kern="100" dirty="0">
                <a:latin typeface="Times New Roman"/>
                <a:ea typeface="华文细黑"/>
              </a:rPr>
              <a:t>(</a:t>
            </a:r>
            <a:r>
              <a:rPr lang="zh-CN" altLang="zh-CN" sz="2800" kern="100" dirty="0">
                <a:latin typeface="Times New Roman"/>
                <a:ea typeface="华文细黑"/>
                <a:cs typeface="Times New Roman"/>
              </a:rPr>
              <a:t>地中海</a:t>
            </a:r>
            <a:r>
              <a:rPr lang="en-US" altLang="zh-CN" sz="2800" kern="100" dirty="0">
                <a:latin typeface="Times New Roman"/>
                <a:ea typeface="华文细黑"/>
              </a:rPr>
              <a:t>)</a:t>
            </a:r>
            <a:r>
              <a:rPr lang="zh-CN" altLang="zh-CN" sz="2800" kern="100" dirty="0">
                <a:latin typeface="Times New Roman"/>
                <a:ea typeface="华文细黑"/>
                <a:cs typeface="Times New Roman"/>
              </a:rPr>
              <a:t>，工商业发达，较早地接受平等互利的观念，容易形成民主传统。雅典民主政治、中国古代的中央集权体制都是人类文明重要成果，人类文明史上没有完美无瑕的政治制度，都有存在的合理性和时代、阶级的局限性。</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82145592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69285" y="1452569"/>
            <a:ext cx="11480921" cy="3970316"/>
          </a:xfrm>
          <a:prstGeom prst="rect">
            <a:avLst/>
          </a:prstGeom>
        </p:spPr>
        <p:txBody>
          <a:bodyPr wrap="square" lIns="91438" tIns="45719" rIns="91438" bIns="45719">
            <a:spAutoFit/>
          </a:bodyPr>
          <a:lstStyle/>
          <a:p>
            <a:pPr algn="just">
              <a:lnSpc>
                <a:spcPct val="150000"/>
              </a:lnSpc>
              <a:spcAft>
                <a:spcPts val="0"/>
              </a:spcAft>
            </a:pPr>
            <a:r>
              <a:rPr lang="zh-CN" altLang="zh-CN" sz="2800" b="1" kern="100" dirty="0">
                <a:solidFill>
                  <a:srgbClr val="C00000"/>
                </a:solidFill>
                <a:latin typeface="Times New Roman"/>
                <a:ea typeface="华文细黑"/>
                <a:cs typeface="Times New Roman"/>
              </a:rPr>
              <a:t>例题</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(2016·</a:t>
            </a:r>
            <a:r>
              <a:rPr lang="zh-CN" altLang="zh-CN" sz="2800" kern="100" dirty="0">
                <a:latin typeface="Times New Roman"/>
                <a:ea typeface="华文细黑"/>
                <a:cs typeface="Times New Roman"/>
              </a:rPr>
              <a:t>新课标全国甲卷文综</a:t>
            </a:r>
            <a:r>
              <a:rPr lang="en-US" altLang="zh-CN" sz="2800" kern="100" dirty="0">
                <a:latin typeface="Times New Roman"/>
                <a:ea typeface="华文细黑"/>
                <a:cs typeface="Courier New"/>
              </a:rPr>
              <a:t>·32)</a:t>
            </a:r>
            <a:r>
              <a:rPr lang="zh-CN" altLang="zh-CN" sz="2800" kern="100" dirty="0">
                <a:latin typeface="Times New Roman"/>
                <a:ea typeface="华文细黑"/>
                <a:cs typeface="Times New Roman"/>
              </a:rPr>
              <a:t>公元前</a:t>
            </a: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世纪剧作家阿里斯托芬提到，雅典政府有时让行使警察职能的公共奴隶，用染成红色的绳子驱使公民去参加公民大会。若有人因此在衣服上留下红色痕迹，他将被处以罚款。这反映出在当时的雅典</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公民大会形同虚设</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民众失去政治热情</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C.</a:t>
            </a:r>
            <a:r>
              <a:rPr lang="zh-CN" altLang="zh-CN" sz="2800" kern="100" dirty="0">
                <a:latin typeface="Times New Roman"/>
                <a:ea typeface="华文细黑"/>
                <a:cs typeface="Times New Roman"/>
              </a:rPr>
              <a:t>参政是公民的义务</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zh-CN" altLang="zh-CN" sz="2800" kern="100" dirty="0">
                <a:latin typeface="Times New Roman"/>
                <a:ea typeface="华文细黑"/>
                <a:cs typeface="Times New Roman"/>
              </a:rPr>
              <a:t>政府丧失民众信任</a:t>
            </a:r>
            <a:endParaRPr lang="zh-CN" altLang="zh-CN" sz="1050" kern="100" dirty="0">
              <a:effectLst/>
              <a:latin typeface="宋体"/>
              <a:cs typeface="Courier New"/>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TextBox 8"/>
          <p:cNvSpPr txBox="1"/>
          <p:nvPr/>
        </p:nvSpPr>
        <p:spPr>
          <a:xfrm>
            <a:off x="190550" y="4805204"/>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231110" y="3576450"/>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1" name="圆角矩形 10">
            <a:hlinkClick r:id="rId3"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8" name="矩形 7"/>
          <p:cNvSpPr/>
          <p:nvPr/>
        </p:nvSpPr>
        <p:spPr>
          <a:xfrm>
            <a:off x="0" y="477458"/>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考向导析</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26460446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9" grpId="0"/>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xmlns="" val="1807445077"/>
              </p:ext>
            </p:extLst>
          </p:nvPr>
        </p:nvGraphicFramePr>
        <p:xfrm>
          <a:off x="766614" y="632970"/>
          <a:ext cx="10297144" cy="5605136"/>
        </p:xfrm>
        <a:graphic>
          <a:graphicData uri="http://schemas.openxmlformats.org/drawingml/2006/table">
            <a:tbl>
              <a:tblPr/>
              <a:tblGrid>
                <a:gridCol w="1224136"/>
                <a:gridCol w="9073008"/>
              </a:tblGrid>
              <a:tr h="2796824">
                <a:tc>
                  <a:txBody>
                    <a:bodyPr/>
                    <a:lstStyle/>
                    <a:p>
                      <a:pPr algn="ctr">
                        <a:lnSpc>
                          <a:spcPct val="150000"/>
                        </a:lnSpc>
                        <a:spcAft>
                          <a:spcPts val="0"/>
                        </a:spcAft>
                      </a:pPr>
                      <a:r>
                        <a:rPr lang="zh-CN" sz="2800" kern="100" baseline="0" dirty="0">
                          <a:effectLst/>
                          <a:latin typeface="Times New Roman"/>
                          <a:ea typeface="华文细黑"/>
                          <a:cs typeface="Times New Roman"/>
                        </a:rPr>
                        <a:t>问题</a:t>
                      </a:r>
                      <a:endParaRPr lang="zh-CN" sz="2800" kern="100" baseline="0" dirty="0">
                        <a:effectLst/>
                        <a:latin typeface="宋体"/>
                        <a:cs typeface="Courier New"/>
                      </a:endParaRPr>
                    </a:p>
                    <a:p>
                      <a:pPr algn="ctr">
                        <a:lnSpc>
                          <a:spcPct val="150000"/>
                        </a:lnSpc>
                        <a:spcAft>
                          <a:spcPts val="0"/>
                        </a:spcAft>
                      </a:pPr>
                      <a:r>
                        <a:rPr lang="zh-CN" sz="2800" kern="100" baseline="0" dirty="0">
                          <a:effectLst/>
                          <a:latin typeface="Times New Roman"/>
                          <a:ea typeface="华文细黑"/>
                          <a:cs typeface="Times New Roman"/>
                        </a:rPr>
                        <a:t>诊断</a:t>
                      </a:r>
                      <a:endParaRPr lang="zh-CN" sz="2800" kern="100" baseline="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72000" algn="just">
                        <a:lnSpc>
                          <a:spcPct val="150000"/>
                        </a:lnSpc>
                        <a:spcAft>
                          <a:spcPts val="0"/>
                        </a:spcAft>
                      </a:pPr>
                      <a:r>
                        <a:rPr lang="zh-CN" sz="2800" kern="100" baseline="0" dirty="0">
                          <a:effectLst/>
                          <a:latin typeface="Times New Roman"/>
                          <a:ea typeface="华文细黑"/>
                          <a:cs typeface="Times New Roman"/>
                        </a:rPr>
                        <a:t>本题是典型的材料型选择题，只要能准确理解材料内涵</a:t>
                      </a:r>
                      <a:r>
                        <a:rPr lang="zh-CN" sz="2800" kern="100" baseline="0" dirty="0" smtClean="0">
                          <a:effectLst/>
                          <a:latin typeface="Times New Roman"/>
                          <a:ea typeface="华文细黑"/>
                          <a:cs typeface="Times New Roman"/>
                        </a:rPr>
                        <a:t>，</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就</a:t>
                      </a:r>
                      <a:r>
                        <a:rPr lang="zh-CN" sz="2800" kern="100" baseline="0" dirty="0">
                          <a:effectLst/>
                          <a:latin typeface="Times New Roman"/>
                          <a:ea typeface="华文细黑"/>
                          <a:cs typeface="Times New Roman"/>
                        </a:rPr>
                        <a:t>能正确作答。政府要求民众参加公民大会，民众必须</a:t>
                      </a:r>
                      <a:r>
                        <a:rPr lang="zh-CN" sz="2800" kern="100" baseline="0" dirty="0" smtClean="0">
                          <a:effectLst/>
                          <a:latin typeface="Times New Roman"/>
                          <a:ea typeface="华文细黑"/>
                          <a:cs typeface="Times New Roman"/>
                        </a:rPr>
                        <a:t>参</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加</a:t>
                      </a:r>
                      <a:r>
                        <a:rPr lang="zh-CN" sz="2800" kern="100" baseline="0" dirty="0">
                          <a:effectLst/>
                          <a:latin typeface="Times New Roman"/>
                          <a:ea typeface="华文细黑"/>
                          <a:cs typeface="Times New Roman"/>
                        </a:rPr>
                        <a:t>，否则处以罚款，说明参政是公民的义务，既然是义务</a:t>
                      </a:r>
                      <a:r>
                        <a:rPr lang="zh-CN" sz="2800" kern="100" baseline="0" dirty="0" smtClean="0">
                          <a:effectLst/>
                          <a:latin typeface="Times New Roman"/>
                          <a:ea typeface="华文细黑"/>
                          <a:cs typeface="Times New Roman"/>
                        </a:rPr>
                        <a:t>，</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就</a:t>
                      </a:r>
                      <a:r>
                        <a:rPr lang="zh-CN" sz="2800" kern="100" baseline="0" dirty="0">
                          <a:effectLst/>
                          <a:latin typeface="Times New Roman"/>
                          <a:ea typeface="华文细黑"/>
                          <a:cs typeface="Times New Roman"/>
                        </a:rPr>
                        <a:t>必须参加。</a:t>
                      </a:r>
                      <a:endParaRPr lang="zh-CN" sz="2800" kern="100" baseline="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08312">
                <a:tc>
                  <a:txBody>
                    <a:bodyPr/>
                    <a:lstStyle/>
                    <a:p>
                      <a:pPr algn="ctr">
                        <a:lnSpc>
                          <a:spcPct val="150000"/>
                        </a:lnSpc>
                        <a:spcAft>
                          <a:spcPts val="0"/>
                        </a:spcAft>
                      </a:pPr>
                      <a:r>
                        <a:rPr lang="zh-CN" sz="2800" kern="100" baseline="0" dirty="0">
                          <a:effectLst/>
                          <a:latin typeface="Times New Roman"/>
                          <a:ea typeface="华文细黑"/>
                          <a:cs typeface="Times New Roman"/>
                        </a:rPr>
                        <a:t>方向</a:t>
                      </a:r>
                      <a:endParaRPr lang="zh-CN" sz="2800" kern="100" baseline="0" dirty="0">
                        <a:effectLst/>
                        <a:latin typeface="宋体"/>
                        <a:cs typeface="Courier New"/>
                      </a:endParaRPr>
                    </a:p>
                    <a:p>
                      <a:pPr algn="ctr">
                        <a:lnSpc>
                          <a:spcPct val="150000"/>
                        </a:lnSpc>
                        <a:spcAft>
                          <a:spcPts val="0"/>
                        </a:spcAft>
                      </a:pPr>
                      <a:r>
                        <a:rPr lang="zh-CN" sz="2800" kern="100" baseline="0" dirty="0">
                          <a:effectLst/>
                          <a:latin typeface="Times New Roman"/>
                          <a:ea typeface="华文细黑"/>
                          <a:cs typeface="Times New Roman"/>
                        </a:rPr>
                        <a:t>研判</a:t>
                      </a:r>
                      <a:endParaRPr lang="zh-CN" sz="2800" kern="100" baseline="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72000" algn="just">
                        <a:lnSpc>
                          <a:spcPct val="150000"/>
                        </a:lnSpc>
                        <a:spcAft>
                          <a:spcPts val="0"/>
                        </a:spcAft>
                      </a:pPr>
                      <a:r>
                        <a:rPr lang="zh-CN" sz="2800" kern="100" baseline="0" dirty="0">
                          <a:effectLst/>
                          <a:latin typeface="Times New Roman"/>
                          <a:ea typeface="华文细黑"/>
                          <a:cs typeface="Times New Roman"/>
                        </a:rPr>
                        <a:t>通过上面的分析，我们可以看出每一个选项的排除或者</a:t>
                      </a:r>
                      <a:r>
                        <a:rPr lang="zh-CN" sz="2800" kern="100" baseline="0" dirty="0" smtClean="0">
                          <a:effectLst/>
                          <a:latin typeface="Times New Roman"/>
                          <a:ea typeface="华文细黑"/>
                          <a:cs typeface="Times New Roman"/>
                        </a:rPr>
                        <a:t>选</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择</a:t>
                      </a:r>
                      <a:r>
                        <a:rPr lang="zh-CN" sz="2800" kern="100" baseline="0" dirty="0">
                          <a:effectLst/>
                          <a:latin typeface="Times New Roman"/>
                          <a:ea typeface="华文细黑"/>
                          <a:cs typeface="Times New Roman"/>
                        </a:rPr>
                        <a:t>，都离不开材料中的主题意思</a:t>
                      </a:r>
                      <a:r>
                        <a:rPr lang="en-US" sz="2800" kern="100" baseline="0" dirty="0">
                          <a:effectLst/>
                          <a:latin typeface="Times New Roman"/>
                          <a:ea typeface="华文细黑"/>
                          <a:cs typeface="Courier New"/>
                        </a:rPr>
                        <a:t>——</a:t>
                      </a:r>
                      <a:r>
                        <a:rPr lang="zh-CN" sz="2800" kern="100" baseline="0" dirty="0">
                          <a:effectLst/>
                          <a:latin typeface="Times New Roman"/>
                          <a:ea typeface="华文细黑"/>
                          <a:cs typeface="Times New Roman"/>
                        </a:rPr>
                        <a:t>政府驱使公民参加</a:t>
                      </a:r>
                      <a:r>
                        <a:rPr lang="zh-CN" sz="2800" kern="100" baseline="0" dirty="0" smtClean="0">
                          <a:effectLst/>
                          <a:latin typeface="Times New Roman"/>
                          <a:ea typeface="华文细黑"/>
                          <a:cs typeface="Times New Roman"/>
                        </a:rPr>
                        <a:t>公</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民</a:t>
                      </a:r>
                      <a:r>
                        <a:rPr lang="zh-CN" sz="2800" kern="100" baseline="0" dirty="0">
                          <a:effectLst/>
                          <a:latin typeface="Times New Roman"/>
                          <a:ea typeface="华文细黑"/>
                          <a:cs typeface="Times New Roman"/>
                        </a:rPr>
                        <a:t>大会。这种选择题属于主题型选择题，每一个选项都</a:t>
                      </a:r>
                      <a:r>
                        <a:rPr lang="zh-CN" sz="2800" kern="100" baseline="0" dirty="0" smtClean="0">
                          <a:effectLst/>
                          <a:latin typeface="Times New Roman"/>
                          <a:ea typeface="华文细黑"/>
                          <a:cs typeface="Times New Roman"/>
                        </a:rPr>
                        <a:t>离</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不</a:t>
                      </a:r>
                      <a:r>
                        <a:rPr lang="zh-CN" sz="2800" kern="100" baseline="0" dirty="0">
                          <a:effectLst/>
                          <a:latin typeface="Times New Roman"/>
                          <a:ea typeface="华文细黑"/>
                          <a:cs typeface="Times New Roman"/>
                        </a:rPr>
                        <a:t>开一个中心，只是角度不同而已。</a:t>
                      </a:r>
                      <a:endParaRPr lang="zh-CN" sz="2800" kern="100" baseline="0" dirty="0">
                        <a:effectLst/>
                        <a:latin typeface="宋体"/>
                        <a:cs typeface="Courier New"/>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59761926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矩形 5"/>
          <p:cNvSpPr/>
          <p:nvPr/>
        </p:nvSpPr>
        <p:spPr>
          <a:xfrm>
            <a:off x="261973" y="1341494"/>
            <a:ext cx="11692388" cy="3888500"/>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立意：雅典民主制的弊端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普鲁塔克《希腊罗马名人传》记录了政治家阿里斯提德被自己忠实信奉的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贝壳法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放逐的故事。如一位目不识丁的平民因为听烦了阿里斯提德的名字就要求把这个名字刻在贝壳上。这表明雅典</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民主权利曾被公民滥用</a:t>
            </a:r>
            <a:r>
              <a:rPr lang="en-US" altLang="zh-CN" sz="2800" kern="100" dirty="0">
                <a:latin typeface="Times New Roman"/>
                <a:ea typeface="华文细黑"/>
                <a:cs typeface="Courier New"/>
              </a:rPr>
              <a:t>  	B.</a:t>
            </a:r>
            <a:r>
              <a:rPr lang="zh-CN" altLang="zh-CN" sz="2800" kern="100" dirty="0">
                <a:latin typeface="Times New Roman"/>
                <a:ea typeface="华文细黑"/>
                <a:cs typeface="Times New Roman"/>
              </a:rPr>
              <a:t>公民对政治家极度厌恶</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公民法律意识普遍淡薄</a:t>
            </a:r>
            <a:r>
              <a:rPr lang="en-US" altLang="zh-CN" sz="2800" kern="100" dirty="0">
                <a:latin typeface="Times New Roman"/>
                <a:ea typeface="华文细黑"/>
                <a:cs typeface="Courier New"/>
              </a:rPr>
              <a:t>  	D.</a:t>
            </a:r>
            <a:r>
              <a:rPr lang="zh-CN" altLang="zh-CN" sz="2800" kern="100" dirty="0">
                <a:latin typeface="Times New Roman"/>
                <a:ea typeface="华文细黑"/>
                <a:cs typeface="Times New Roman"/>
              </a:rPr>
              <a:t>公民参政意识十分强烈</a:t>
            </a:r>
            <a:endParaRPr lang="zh-CN" altLang="zh-CN" sz="1050" kern="100" dirty="0">
              <a:effectLst/>
              <a:latin typeface="宋体"/>
              <a:cs typeface="Courier New"/>
            </a:endParaRPr>
          </a:p>
        </p:txBody>
      </p:sp>
      <p:sp>
        <p:nvSpPr>
          <p:cNvPr id="11" name="TextBox 10"/>
          <p:cNvSpPr txBox="1"/>
          <p:nvPr/>
        </p:nvSpPr>
        <p:spPr>
          <a:xfrm>
            <a:off x="105272" y="4069102"/>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1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17324" y="3467118"/>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4" name="圆角矩形 13">
            <a:hlinkClick r:id="rId3"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16" name="Rectangle 21">
            <a:hlinkClick r:id="rId4" action="ppaction://hlinksldjump"/>
          </p:cNvPr>
          <p:cNvSpPr>
            <a:spLocks noChangeArrowheads="1"/>
          </p:cNvSpPr>
          <p:nvPr/>
        </p:nvSpPr>
        <p:spPr bwMode="auto">
          <a:xfrm>
            <a:off x="1055812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7" name="Rectangle 21">
            <a:hlinkClick r:id="rId5" action="ppaction://hlinksldjump"/>
          </p:cNvPr>
          <p:cNvSpPr>
            <a:spLocks noChangeArrowheads="1"/>
          </p:cNvSpPr>
          <p:nvPr/>
        </p:nvSpPr>
        <p:spPr bwMode="auto">
          <a:xfrm>
            <a:off x="1099083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8" name="Rectangle 21">
            <a:hlinkClick r:id="rId6" action="ppaction://hlinksldjump"/>
          </p:cNvPr>
          <p:cNvSpPr>
            <a:spLocks noChangeArrowheads="1"/>
          </p:cNvSpPr>
          <p:nvPr/>
        </p:nvSpPr>
        <p:spPr bwMode="auto">
          <a:xfrm>
            <a:off x="1142355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3" name="矩形 12"/>
          <p:cNvSpPr/>
          <p:nvPr/>
        </p:nvSpPr>
        <p:spPr>
          <a:xfrm>
            <a:off x="0" y="549466"/>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命题猜想</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305002652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61973" y="693490"/>
            <a:ext cx="11692388" cy="5262979"/>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陶片放逐法是克里斯提尼创立的民主方式，人们把威胁者的名字刻在陶片或贝壳上，因为公民自身的素质和个人喜好，容易造成权力的滥用和误用，材料信息即体现了这一内容，故</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项正确</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陶</a:t>
            </a:r>
            <a:r>
              <a:rPr lang="zh-CN" altLang="zh-CN" sz="2800" kern="100" dirty="0">
                <a:latin typeface="Times New Roman"/>
                <a:ea typeface="华文细黑"/>
                <a:cs typeface="Times New Roman"/>
              </a:rPr>
              <a:t>片放逐法是一种以</a:t>
            </a:r>
            <a:r>
              <a:rPr lang="zh-CN" altLang="zh-CN" sz="2800" kern="100" dirty="0" smtClean="0">
                <a:latin typeface="Times New Roman"/>
                <a:ea typeface="华文细黑"/>
                <a:cs typeface="Times New Roman"/>
              </a:rPr>
              <a:t>民主的</a:t>
            </a:r>
            <a:r>
              <a:rPr lang="zh-CN" altLang="zh-CN" sz="2800" kern="100" dirty="0">
                <a:latin typeface="Times New Roman"/>
                <a:ea typeface="华文细黑"/>
                <a:cs typeface="Times New Roman"/>
              </a:rPr>
              <a:t>方式反对民主敌人的有效方法，是雅典民主的运作方式，公民积极参加，故</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雅典</a:t>
            </a:r>
            <a:r>
              <a:rPr lang="zh-CN" altLang="zh-CN" sz="2800" kern="100" dirty="0">
                <a:latin typeface="Times New Roman"/>
                <a:ea typeface="华文细黑"/>
                <a:cs typeface="Times New Roman"/>
              </a:rPr>
              <a:t>民主政治的繁荣体现在公民具有普遍的法律意识，故</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公民</a:t>
            </a:r>
            <a:r>
              <a:rPr lang="zh-CN" altLang="zh-CN" sz="2800" kern="100" dirty="0">
                <a:latin typeface="Times New Roman"/>
                <a:ea typeface="华文细黑"/>
                <a:cs typeface="Times New Roman"/>
              </a:rPr>
              <a:t>参政意识十分强烈是雅典民主政治的表现，但不符合题干信息，故</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项错误。</a:t>
            </a:r>
            <a:endParaRPr lang="zh-CN" altLang="zh-CN" sz="1050" kern="100" dirty="0">
              <a:effectLst/>
              <a:latin typeface="宋体"/>
              <a:cs typeface="Courier New"/>
            </a:endParaRPr>
          </a:p>
        </p:txBody>
      </p:sp>
      <p:sp>
        <p:nvSpPr>
          <p:cNvPr id="3" name="Rectangle 21">
            <a:hlinkClick r:id="rId2" action="ppaction://hlinksldjump"/>
          </p:cNvPr>
          <p:cNvSpPr>
            <a:spLocks noChangeArrowheads="1"/>
          </p:cNvSpPr>
          <p:nvPr/>
        </p:nvSpPr>
        <p:spPr bwMode="auto">
          <a:xfrm>
            <a:off x="1055812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4" name="Rectangle 21">
            <a:hlinkClick r:id="rId3" action="ppaction://hlinksldjump"/>
          </p:cNvPr>
          <p:cNvSpPr>
            <a:spLocks noChangeArrowheads="1"/>
          </p:cNvSpPr>
          <p:nvPr/>
        </p:nvSpPr>
        <p:spPr bwMode="auto">
          <a:xfrm>
            <a:off x="1099083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5" name="Rectangle 21">
            <a:hlinkClick r:id="rId4" action="ppaction://hlinksldjump"/>
          </p:cNvPr>
          <p:cNvSpPr>
            <a:spLocks noChangeArrowheads="1"/>
          </p:cNvSpPr>
          <p:nvPr/>
        </p:nvSpPr>
        <p:spPr bwMode="auto">
          <a:xfrm>
            <a:off x="1142355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Tree>
    <p:extLst>
      <p:ext uri="{BB962C8B-B14F-4D97-AF65-F5344CB8AC3E}">
        <p14:creationId xmlns:p14="http://schemas.microsoft.com/office/powerpoint/2010/main" xmlns="" val="157047429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1973" y="746756"/>
            <a:ext cx="11692388" cy="5181162"/>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立意：理解材料中的观点</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关于古希腊民主政治的实质，威尔斯在《世界史纲》中指出：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民主的近代观念和希腊城邦的民主大不相同</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当时的民主就是平民的政府。这是全体公民的政府，是多数人的政府以区别于少数人的政府。</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对材料的观点理解正确的是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参与民主人数多少是古代与近代民主之异</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古希腊民主是全体公民的民主</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近代的民主是少数人的政府</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古希腊的民主优于近代的</a:t>
            </a:r>
            <a:r>
              <a:rPr lang="zh-CN" altLang="zh-CN" sz="2800" kern="100" dirty="0" smtClean="0">
                <a:latin typeface="Times New Roman"/>
                <a:ea typeface="华文细黑"/>
                <a:cs typeface="Times New Roman"/>
              </a:rPr>
              <a:t>民主</a:t>
            </a:r>
            <a:endParaRPr lang="zh-CN" altLang="zh-CN" sz="1050" kern="100" dirty="0">
              <a:latin typeface="宋体"/>
              <a:cs typeface="Courier New"/>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8" name="TextBox 7"/>
          <p:cNvSpPr txBox="1"/>
          <p:nvPr/>
        </p:nvSpPr>
        <p:spPr>
          <a:xfrm>
            <a:off x="82630" y="4085124"/>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1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35367" y="2869752"/>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Rectangle 21">
            <a:hlinkClick r:id="rId4" action="ppaction://hlinksldjump"/>
          </p:cNvPr>
          <p:cNvSpPr>
            <a:spLocks noChangeArrowheads="1"/>
          </p:cNvSpPr>
          <p:nvPr/>
        </p:nvSpPr>
        <p:spPr bwMode="auto">
          <a:xfrm>
            <a:off x="1055812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rId5" action="ppaction://hlinksldjump"/>
          </p:cNvPr>
          <p:cNvSpPr>
            <a:spLocks noChangeArrowheads="1"/>
          </p:cNvSpPr>
          <p:nvPr/>
        </p:nvSpPr>
        <p:spPr bwMode="auto">
          <a:xfrm>
            <a:off x="1099083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2" name="Rectangle 21">
            <a:hlinkClick r:id="rId6" action="ppaction://hlinksldjump"/>
          </p:cNvPr>
          <p:cNvSpPr>
            <a:spLocks noChangeArrowheads="1"/>
          </p:cNvSpPr>
          <p:nvPr/>
        </p:nvSpPr>
        <p:spPr bwMode="auto">
          <a:xfrm>
            <a:off x="1142355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Tree>
    <p:extLst>
      <p:ext uri="{BB962C8B-B14F-4D97-AF65-F5344CB8AC3E}">
        <p14:creationId xmlns:p14="http://schemas.microsoft.com/office/powerpoint/2010/main" xmlns="" val="3781854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8" grpId="0"/>
      <p:bldP spid="8" grpId="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35466" y="907704"/>
            <a:ext cx="11692388" cy="3242170"/>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项没有理解古希腊民主政治实质，故排除</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en-US" altLang="zh-CN" sz="2800" kern="100" dirty="0" smtClean="0">
                <a:latin typeface="宋体"/>
                <a:ea typeface="华文细黑"/>
                <a:cs typeface="Times New Roman"/>
              </a:rPr>
              <a:t>“</a:t>
            </a:r>
            <a:r>
              <a:rPr lang="zh-CN" altLang="zh-CN" sz="2800" kern="100" dirty="0">
                <a:latin typeface="Times New Roman"/>
                <a:ea typeface="华文细黑"/>
                <a:cs typeface="Times New Roman"/>
              </a:rPr>
              <a:t>民主的近代观念和希腊城邦的民主大不相同</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这是全体公民的政府，是多数人的政府以区别于少数人的政府</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作者重在强调古希腊民主是全体公民的民主，故</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项正确</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en-US" altLang="zh-CN" sz="2800" kern="100" dirty="0" smtClean="0">
                <a:latin typeface="Times New Roman"/>
                <a:ea typeface="华文细黑"/>
                <a:cs typeface="Courier New"/>
              </a:rPr>
              <a:t>C</a:t>
            </a:r>
            <a:r>
              <a:rPr lang="zh-CN" altLang="zh-CN" sz="2800" kern="100" dirty="0">
                <a:latin typeface="Times New Roman"/>
                <a:ea typeface="华文细黑"/>
                <a:cs typeface="Times New Roman"/>
              </a:rPr>
              <a:t>项对材料理解片面，</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项在题干材料没有体现，均排除。</a:t>
            </a:r>
            <a:endParaRPr lang="zh-CN" altLang="zh-CN" sz="1050" kern="100" dirty="0">
              <a:effectLst/>
              <a:latin typeface="宋体"/>
              <a:cs typeface="Courier New"/>
            </a:endParaRPr>
          </a:p>
        </p:txBody>
      </p:sp>
      <p:sp>
        <p:nvSpPr>
          <p:cNvPr id="3" name="Rectangle 21">
            <a:hlinkClick r:id="rId2" action="ppaction://hlinksldjump"/>
          </p:cNvPr>
          <p:cNvSpPr>
            <a:spLocks noChangeArrowheads="1"/>
          </p:cNvSpPr>
          <p:nvPr/>
        </p:nvSpPr>
        <p:spPr bwMode="auto">
          <a:xfrm>
            <a:off x="1055812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4" name="Rectangle 21">
            <a:hlinkClick r:id="rId3" action="ppaction://hlinksldjump"/>
          </p:cNvPr>
          <p:cNvSpPr>
            <a:spLocks noChangeArrowheads="1"/>
          </p:cNvSpPr>
          <p:nvPr/>
        </p:nvSpPr>
        <p:spPr bwMode="auto">
          <a:xfrm>
            <a:off x="1099083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5" name="Rectangle 21">
            <a:hlinkClick r:id="rId4" action="ppaction://hlinksldjump"/>
          </p:cNvPr>
          <p:cNvSpPr>
            <a:spLocks noChangeArrowheads="1"/>
          </p:cNvSpPr>
          <p:nvPr/>
        </p:nvSpPr>
        <p:spPr bwMode="auto">
          <a:xfrm>
            <a:off x="1142355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Tree>
    <p:extLst>
      <p:ext uri="{BB962C8B-B14F-4D97-AF65-F5344CB8AC3E}">
        <p14:creationId xmlns:p14="http://schemas.microsoft.com/office/powerpoint/2010/main" xmlns="" val="95060636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1973" y="549474"/>
            <a:ext cx="11692388" cy="5827493"/>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立意：从材料中提取有效信息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戴维</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赫尔德在《民主的模式》中写道：</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雅典民主的标志是对公民美德的普遍认同</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在这样的共同体中，公民享有权利和义务，但这些权利并没有分散到个体手中，而义务也不是一个以维护公民个人利益为目的的国家来推行的。事实上，他们只有公共的权利和义务。</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据此判断，在雅典</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个人的权利得到充分保障</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法律维护少数人对多数人的专政</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城邦的意志和利益高于一切</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公民参与城邦事务的权利受到</a:t>
            </a:r>
            <a:r>
              <a:rPr lang="zh-CN" altLang="zh-CN" sz="2800" kern="100" dirty="0" smtClean="0">
                <a:latin typeface="Times New Roman"/>
                <a:ea typeface="华文细黑"/>
                <a:cs typeface="Times New Roman"/>
              </a:rPr>
              <a:t>限制</a:t>
            </a:r>
            <a:endParaRPr lang="zh-CN" altLang="zh-CN" sz="1050" kern="100" dirty="0">
              <a:latin typeface="宋体"/>
              <a:cs typeface="Courier New"/>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8" name="圆角矩形 7">
            <a:hlinkClick r:id="rId2" action="ppaction://hlinksldjump"/>
          </p:cNvPr>
          <p:cNvSpPr/>
          <p:nvPr/>
        </p:nvSpPr>
        <p:spPr>
          <a:xfrm>
            <a:off x="10271670"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5" name="TextBox 4"/>
          <p:cNvSpPr txBox="1"/>
          <p:nvPr/>
        </p:nvSpPr>
        <p:spPr>
          <a:xfrm>
            <a:off x="107983" y="5158553"/>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93121" y="3337403"/>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圆角矩形 9">
            <a:hlinkClick r:id="rId4" action="ppaction://hlinksldjump"/>
          </p:cNvPr>
          <p:cNvSpPr/>
          <p:nvPr/>
        </p:nvSpPr>
        <p:spPr>
          <a:xfrm>
            <a:off x="11407688" y="6655296"/>
            <a:ext cx="792000"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CC"/>
                </a:solidFill>
                <a:latin typeface="黑体" pitchFamily="49" charset="-122"/>
                <a:ea typeface="黑体" pitchFamily="49" charset="-122"/>
              </a:rPr>
              <a:t>返回</a:t>
            </a:r>
            <a:endParaRPr lang="zh-CN" altLang="en-US" sz="1400" dirty="0">
              <a:solidFill>
                <a:srgbClr val="0000CC"/>
              </a:solidFill>
              <a:latin typeface="黑体" pitchFamily="49" charset="-122"/>
              <a:ea typeface="黑体" pitchFamily="49" charset="-122"/>
            </a:endParaRPr>
          </a:p>
        </p:txBody>
      </p:sp>
      <p:sp>
        <p:nvSpPr>
          <p:cNvPr id="9" name="Rectangle 21">
            <a:hlinkClick r:id="rId5" action="ppaction://hlinksldjump"/>
          </p:cNvPr>
          <p:cNvSpPr>
            <a:spLocks noChangeArrowheads="1"/>
          </p:cNvSpPr>
          <p:nvPr/>
        </p:nvSpPr>
        <p:spPr bwMode="auto">
          <a:xfrm>
            <a:off x="1055812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rId6" action="ppaction://hlinksldjump"/>
          </p:cNvPr>
          <p:cNvSpPr>
            <a:spLocks noChangeArrowheads="1"/>
          </p:cNvSpPr>
          <p:nvPr/>
        </p:nvSpPr>
        <p:spPr bwMode="auto">
          <a:xfrm>
            <a:off x="1099083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2" name="Rectangle 21">
            <a:hlinkClick r:id="rId7" action="ppaction://hlinksldjump"/>
          </p:cNvPr>
          <p:cNvSpPr>
            <a:spLocks noChangeArrowheads="1"/>
          </p:cNvSpPr>
          <p:nvPr/>
        </p:nvSpPr>
        <p:spPr bwMode="auto">
          <a:xfrm>
            <a:off x="1142355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Tree>
    <p:extLst>
      <p:ext uri="{BB962C8B-B14F-4D97-AF65-F5344CB8AC3E}">
        <p14:creationId xmlns:p14="http://schemas.microsoft.com/office/powerpoint/2010/main" xmlns="" val="25759786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5" grpId="0"/>
      <p:bldP spid="5" grpId="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61973" y="833955"/>
            <a:ext cx="11692388" cy="2595839"/>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由题干材料</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权利并没有分散到个体手中</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只有公共的权利和义务</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可知，雅典民主制强调公民的集体利益，故</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正确、</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en-US" altLang="zh-CN" sz="2800" kern="100" dirty="0" smtClean="0">
                <a:latin typeface="Times New Roman"/>
                <a:ea typeface="华文细黑"/>
                <a:cs typeface="Courier New"/>
              </a:rPr>
              <a:t>B</a:t>
            </a:r>
            <a:r>
              <a:rPr lang="zh-CN" altLang="zh-CN" sz="2800" kern="100" dirty="0">
                <a:latin typeface="Times New Roman"/>
                <a:ea typeface="华文细黑"/>
                <a:cs typeface="Times New Roman"/>
              </a:rPr>
              <a:t>在题干材料中没有体现</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en-US" altLang="zh-CN" sz="2800" kern="100" dirty="0" smtClean="0">
                <a:latin typeface="Times New Roman"/>
                <a:ea typeface="华文细黑"/>
                <a:cs typeface="Courier New"/>
              </a:rPr>
              <a:t>D</a:t>
            </a:r>
            <a:r>
              <a:rPr lang="zh-CN" altLang="zh-CN" sz="2800" kern="100" dirty="0">
                <a:latin typeface="Times New Roman"/>
                <a:ea typeface="华文细黑"/>
                <a:cs typeface="Times New Roman"/>
              </a:rPr>
              <a:t>中</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权利受到限制</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的表述与题干所述相反。</a:t>
            </a:r>
            <a:endParaRPr lang="zh-CN" altLang="zh-CN" sz="1050" kern="100" dirty="0">
              <a:effectLst/>
              <a:latin typeface="宋体"/>
              <a:cs typeface="Courier New"/>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a:hlinkClick r:id="rId2" action="ppaction://hlinksldjump"/>
          </p:cNvPr>
          <p:cNvSpPr/>
          <p:nvPr/>
        </p:nvSpPr>
        <p:spPr>
          <a:xfrm>
            <a:off x="11407688" y="6655296"/>
            <a:ext cx="792000"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CC"/>
                </a:solidFill>
                <a:latin typeface="黑体" pitchFamily="49" charset="-122"/>
                <a:ea typeface="黑体" pitchFamily="49" charset="-122"/>
              </a:rPr>
              <a:t>返回</a:t>
            </a:r>
            <a:endParaRPr lang="zh-CN" altLang="en-US" sz="1400" dirty="0">
              <a:solidFill>
                <a:srgbClr val="0000CC"/>
              </a:solidFill>
              <a:latin typeface="黑体" pitchFamily="49" charset="-122"/>
              <a:ea typeface="黑体" pitchFamily="49" charset="-122"/>
            </a:endParaRPr>
          </a:p>
        </p:txBody>
      </p:sp>
      <p:sp>
        <p:nvSpPr>
          <p:cNvPr id="7" name="Rectangle 21">
            <a:hlinkClick r:id="rId3" action="ppaction://hlinksldjump"/>
          </p:cNvPr>
          <p:cNvSpPr>
            <a:spLocks noChangeArrowheads="1"/>
          </p:cNvSpPr>
          <p:nvPr/>
        </p:nvSpPr>
        <p:spPr bwMode="auto">
          <a:xfrm>
            <a:off x="1055812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8" name="Rectangle 21">
            <a:hlinkClick r:id="rId4" action="ppaction://hlinksldjump"/>
          </p:cNvPr>
          <p:cNvSpPr>
            <a:spLocks noChangeArrowheads="1"/>
          </p:cNvSpPr>
          <p:nvPr/>
        </p:nvSpPr>
        <p:spPr bwMode="auto">
          <a:xfrm>
            <a:off x="1099083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rId5" action="ppaction://hlinksldjump"/>
          </p:cNvPr>
          <p:cNvSpPr>
            <a:spLocks noChangeArrowheads="1"/>
          </p:cNvSpPr>
          <p:nvPr/>
        </p:nvSpPr>
        <p:spPr bwMode="auto">
          <a:xfrm>
            <a:off x="1142355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Tree>
    <p:extLst>
      <p:ext uri="{BB962C8B-B14F-4D97-AF65-F5344CB8AC3E}">
        <p14:creationId xmlns:p14="http://schemas.microsoft.com/office/powerpoint/2010/main" xmlns="" val="399692631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 y="-27384"/>
            <a:ext cx="12190414" cy="55133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37"/>
          <p:cNvSpPr txBox="1"/>
          <p:nvPr/>
        </p:nvSpPr>
        <p:spPr>
          <a:xfrm>
            <a:off x="0" y="15801"/>
            <a:ext cx="11790987" cy="461665"/>
          </a:xfrm>
          <a:prstGeom prst="rect">
            <a:avLst/>
          </a:prstGeom>
          <a:noFill/>
        </p:spPr>
        <p:txBody>
          <a:bodyPr wrap="square" rtlCol="0">
            <a:spAutoFit/>
          </a:bodyPr>
          <a:lstStyle/>
          <a:p>
            <a:pPr algn="ctr"/>
            <a:r>
              <a:rPr lang="zh-CN" altLang="en-US" b="1" kern="0" dirty="0" smtClean="0">
                <a:solidFill>
                  <a:schemeClr val="bg1"/>
                </a:solidFill>
                <a:latin typeface="微软雅黑" pitchFamily="34" charset="-122"/>
                <a:ea typeface="微软雅黑" pitchFamily="34" charset="-122"/>
              </a:rPr>
              <a:t>考点</a:t>
            </a:r>
            <a:r>
              <a:rPr lang="en-US" altLang="zh-CN" b="1" kern="0" dirty="0" smtClean="0">
                <a:solidFill>
                  <a:schemeClr val="bg1"/>
                </a:solidFill>
                <a:latin typeface="Times New Roman" pitchFamily="18" charset="0"/>
                <a:ea typeface="Times New Roman" pitchFamily="18" charset="0"/>
                <a:cs typeface="Times New Roman" pitchFamily="18" charset="0"/>
              </a:rPr>
              <a:t>2</a:t>
            </a:r>
            <a:r>
              <a:rPr lang="zh-CN" altLang="en-US" b="1" kern="0" dirty="0">
                <a:solidFill>
                  <a:schemeClr val="bg1"/>
                </a:solidFill>
                <a:latin typeface="微软雅黑" pitchFamily="34" charset="-122"/>
                <a:ea typeface="微软雅黑" pitchFamily="34" charset="-122"/>
              </a:rPr>
              <a:t> </a:t>
            </a:r>
            <a:r>
              <a:rPr lang="zh-CN" altLang="en-US" b="1" kern="0" dirty="0" smtClean="0">
                <a:solidFill>
                  <a:schemeClr val="bg1"/>
                </a:solidFill>
                <a:latin typeface="微软雅黑" pitchFamily="34" charset="-122"/>
                <a:ea typeface="微软雅黑" pitchFamily="34" charset="-122"/>
              </a:rPr>
              <a:t>   </a:t>
            </a:r>
            <a:r>
              <a:rPr lang="zh-CN" altLang="zh-CN" b="1" kern="0" dirty="0" smtClean="0">
                <a:solidFill>
                  <a:schemeClr val="bg1"/>
                </a:solidFill>
                <a:latin typeface="微软雅黑" pitchFamily="34" charset="-122"/>
                <a:ea typeface="微软雅黑" pitchFamily="34" charset="-122"/>
              </a:rPr>
              <a:t>古代</a:t>
            </a:r>
            <a:r>
              <a:rPr lang="zh-CN" altLang="zh-CN" b="1" kern="0" dirty="0">
                <a:solidFill>
                  <a:schemeClr val="bg1"/>
                </a:solidFill>
                <a:latin typeface="微软雅黑" pitchFamily="34" charset="-122"/>
                <a:ea typeface="微软雅黑" pitchFamily="34" charset="-122"/>
              </a:rPr>
              <a:t>罗马的法律</a:t>
            </a:r>
            <a:endParaRPr lang="zh-CN" altLang="en-US" b="1" kern="0" dirty="0">
              <a:solidFill>
                <a:schemeClr val="bg1"/>
              </a:solidFill>
              <a:latin typeface="微软雅黑" pitchFamily="34" charset="-122"/>
              <a:ea typeface="微软雅黑" pitchFamily="34" charset="-122"/>
            </a:endParaRPr>
          </a:p>
        </p:txBody>
      </p:sp>
      <p:sp>
        <p:nvSpPr>
          <p:cNvPr id="12" name="矩形 11"/>
          <p:cNvSpPr/>
          <p:nvPr/>
        </p:nvSpPr>
        <p:spPr>
          <a:xfrm>
            <a:off x="0" y="909514"/>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知识主线</a:t>
            </a:r>
            <a:endParaRPr lang="zh-CN" altLang="en-US" dirty="0">
              <a:solidFill>
                <a:schemeClr val="bg1"/>
              </a:solidFill>
              <a:latin typeface="微软雅黑" pitchFamily="34" charset="-122"/>
              <a:ea typeface="微软雅黑" pitchFamily="34" charset="-122"/>
            </a:endParaRPr>
          </a:p>
        </p:txBody>
      </p:sp>
      <p:graphicFrame>
        <p:nvGraphicFramePr>
          <p:cNvPr id="3" name="表格 2"/>
          <p:cNvGraphicFramePr>
            <a:graphicFrameLocks noGrp="1"/>
          </p:cNvGraphicFramePr>
          <p:nvPr>
            <p:extLst>
              <p:ext uri="{D42A27DB-BD31-4B8C-83A1-F6EECF244321}">
                <p14:modId xmlns:p14="http://schemas.microsoft.com/office/powerpoint/2010/main" xmlns="" val="1966661750"/>
              </p:ext>
            </p:extLst>
          </p:nvPr>
        </p:nvGraphicFramePr>
        <p:xfrm>
          <a:off x="694606" y="2061642"/>
          <a:ext cx="10585176" cy="3672408"/>
        </p:xfrm>
        <a:graphic>
          <a:graphicData uri="http://schemas.openxmlformats.org/drawingml/2006/table">
            <a:tbl>
              <a:tblPr/>
              <a:tblGrid>
                <a:gridCol w="2016224"/>
                <a:gridCol w="8568952"/>
              </a:tblGrid>
              <a:tr h="503061">
                <a:tc>
                  <a:txBody>
                    <a:bodyPr/>
                    <a:lstStyle/>
                    <a:p>
                      <a:pPr marL="0" algn="ctr" defTabSz="1219170" rtl="0" eaLnBrk="1" latinLnBrk="0" hangingPunct="1">
                        <a:lnSpc>
                          <a:spcPct val="140000"/>
                        </a:lnSpc>
                        <a:spcAft>
                          <a:spcPts val="0"/>
                        </a:spcAft>
                      </a:pPr>
                      <a:r>
                        <a:rPr lang="zh-CN" sz="2700" b="0" kern="100" baseline="0" dirty="0">
                          <a:solidFill>
                            <a:srgbClr val="C00000"/>
                          </a:solidFill>
                          <a:effectLst/>
                          <a:latin typeface="方正大黑简体" pitchFamily="65" charset="-122"/>
                          <a:ea typeface="方正大黑简体" pitchFamily="65" charset="-122"/>
                          <a:cs typeface="Times New Roman"/>
                        </a:rPr>
                        <a:t>时期</a:t>
                      </a: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800" kern="100" baseline="0" dirty="0" smtClean="0">
                          <a:solidFill>
                            <a:srgbClr val="C00000"/>
                          </a:solidFill>
                          <a:latin typeface="方正大黑简体" pitchFamily="65" charset="-122"/>
                          <a:ea typeface="方正大黑简体" pitchFamily="65" charset="-122"/>
                          <a:cs typeface="Times New Roman"/>
                        </a:rPr>
                        <a:t>                   </a:t>
                      </a:r>
                      <a:r>
                        <a:rPr lang="zh-CN" sz="2700" b="0" kern="100" baseline="0" dirty="0" smtClean="0">
                          <a:solidFill>
                            <a:srgbClr val="C00000"/>
                          </a:solidFill>
                          <a:effectLst/>
                          <a:latin typeface="方正大黑简体" pitchFamily="65" charset="-122"/>
                          <a:ea typeface="方正大黑简体" pitchFamily="65" charset="-122"/>
                          <a:cs typeface="Times New Roman"/>
                        </a:rPr>
                        <a:t>核心</a:t>
                      </a:r>
                      <a:r>
                        <a:rPr lang="zh-CN" sz="2700" b="0" kern="100" baseline="0" dirty="0">
                          <a:solidFill>
                            <a:srgbClr val="C00000"/>
                          </a:solidFill>
                          <a:effectLst/>
                          <a:latin typeface="方正大黑简体" pitchFamily="65" charset="-122"/>
                          <a:ea typeface="方正大黑简体" pitchFamily="65" charset="-122"/>
                          <a:cs typeface="Times New Roman"/>
                        </a:rPr>
                        <a:t>考点</a:t>
                      </a: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32328">
                <a:tc>
                  <a:txBody>
                    <a:bodyPr/>
                    <a:lstStyle/>
                    <a:p>
                      <a:pPr algn="ctr">
                        <a:lnSpc>
                          <a:spcPct val="150000"/>
                        </a:lnSpc>
                        <a:spcAft>
                          <a:spcPts val="0"/>
                        </a:spcAft>
                      </a:pPr>
                      <a:r>
                        <a:rPr lang="zh-CN" sz="2800" kern="100" baseline="0" dirty="0">
                          <a:effectLst/>
                          <a:latin typeface="Times New Roman"/>
                          <a:ea typeface="华文细黑"/>
                          <a:cs typeface="Times New Roman"/>
                        </a:rPr>
                        <a:t>共和国时期</a:t>
                      </a:r>
                      <a:endParaRPr lang="zh-CN" sz="2800" kern="100" baseline="0" dirty="0">
                        <a:effectLst/>
                        <a:latin typeface="宋体"/>
                        <a:cs typeface="Courier New"/>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b="1" kern="100" baseline="0" dirty="0" smtClean="0">
                          <a:effectLst/>
                          <a:latin typeface="Times New Roman"/>
                          <a:ea typeface="华文细黑"/>
                          <a:cs typeface="Times New Roman"/>
                        </a:rPr>
                        <a:t>起源</a:t>
                      </a:r>
                      <a:r>
                        <a:rPr lang="en-US" sz="2800" b="1" kern="100" baseline="0" dirty="0">
                          <a:effectLst/>
                          <a:latin typeface="Times New Roman"/>
                          <a:ea typeface="华文细黑"/>
                          <a:cs typeface="Courier New"/>
                        </a:rPr>
                        <a:t>——</a:t>
                      </a:r>
                      <a:r>
                        <a:rPr lang="zh-CN" sz="2800" b="1" kern="100" baseline="0" dirty="0">
                          <a:effectLst/>
                          <a:latin typeface="Times New Roman"/>
                          <a:ea typeface="华文细黑"/>
                          <a:cs typeface="Times New Roman"/>
                        </a:rPr>
                        <a:t>由习惯法到成文法</a:t>
                      </a:r>
                      <a:endParaRPr lang="zh-CN" sz="2800" b="1" kern="100" baseline="0" dirty="0">
                        <a:effectLst/>
                        <a:latin typeface="宋体"/>
                        <a:cs typeface="Courier New"/>
                      </a:endParaRPr>
                    </a:p>
                    <a:p>
                      <a:pPr algn="just">
                        <a:lnSpc>
                          <a:spcPct val="150000"/>
                        </a:lnSpc>
                        <a:spcAft>
                          <a:spcPts val="0"/>
                        </a:spcAft>
                      </a:pPr>
                      <a:r>
                        <a:rPr lang="en-US" sz="2800" kern="100" baseline="0" dirty="0" smtClean="0">
                          <a:effectLst/>
                          <a:latin typeface="Times New Roman"/>
                          <a:ea typeface="华文细黑"/>
                          <a:cs typeface="Courier New"/>
                        </a:rPr>
                        <a:t> (</a:t>
                      </a:r>
                      <a:r>
                        <a:rPr lang="en-US" sz="2800" kern="100" baseline="0" dirty="0">
                          <a:effectLst/>
                          <a:latin typeface="Times New Roman"/>
                          <a:ea typeface="华文细黑"/>
                          <a:cs typeface="Courier New"/>
                        </a:rPr>
                        <a:t>1)</a:t>
                      </a:r>
                      <a:r>
                        <a:rPr lang="zh-CN" sz="2800" kern="100" baseline="0" dirty="0">
                          <a:effectLst/>
                          <a:latin typeface="Times New Roman"/>
                          <a:ea typeface="华文细黑"/>
                          <a:cs typeface="Times New Roman"/>
                        </a:rPr>
                        <a:t>习惯法：主要存在于王政时期和共和国早期</a:t>
                      </a:r>
                      <a:endParaRPr lang="zh-CN" sz="2800" kern="100" baseline="0" dirty="0">
                        <a:effectLst/>
                        <a:latin typeface="宋体"/>
                        <a:cs typeface="Courier New"/>
                      </a:endParaRPr>
                    </a:p>
                    <a:p>
                      <a:pPr algn="just">
                        <a:lnSpc>
                          <a:spcPct val="150000"/>
                        </a:lnSpc>
                        <a:spcAft>
                          <a:spcPts val="0"/>
                        </a:spcAft>
                      </a:pPr>
                      <a:r>
                        <a:rPr lang="en-US" sz="2800" kern="100" baseline="0" dirty="0" smtClean="0">
                          <a:effectLst/>
                          <a:latin typeface="Times New Roman"/>
                          <a:ea typeface="华文细黑"/>
                          <a:cs typeface="Courier New"/>
                        </a:rPr>
                        <a:t> (</a:t>
                      </a:r>
                      <a:r>
                        <a:rPr lang="en-US" sz="2800" kern="100" baseline="0" dirty="0">
                          <a:effectLst/>
                          <a:latin typeface="Times New Roman"/>
                          <a:ea typeface="华文细黑"/>
                          <a:cs typeface="Courier New"/>
                        </a:rPr>
                        <a:t>2)</a:t>
                      </a:r>
                      <a:r>
                        <a:rPr lang="zh-CN" sz="2800" kern="100" baseline="0" dirty="0">
                          <a:effectLst/>
                          <a:latin typeface="Times New Roman"/>
                          <a:ea typeface="华文细黑"/>
                          <a:cs typeface="Times New Roman"/>
                        </a:rPr>
                        <a:t>成文法：公元前</a:t>
                      </a:r>
                      <a:r>
                        <a:rPr lang="en-US" sz="2800" kern="100" baseline="0" dirty="0">
                          <a:effectLst/>
                          <a:latin typeface="Times New Roman"/>
                          <a:ea typeface="华文细黑"/>
                          <a:cs typeface="Courier New"/>
                        </a:rPr>
                        <a:t>5</a:t>
                      </a:r>
                      <a:r>
                        <a:rPr lang="zh-CN" sz="2800" kern="100" baseline="0" dirty="0">
                          <a:effectLst/>
                          <a:latin typeface="Times New Roman"/>
                          <a:ea typeface="华文细黑"/>
                          <a:cs typeface="Times New Roman"/>
                        </a:rPr>
                        <a:t>世纪中期，《十二铜表法》发表</a:t>
                      </a:r>
                      <a:r>
                        <a:rPr lang="zh-CN" sz="2800" kern="100" baseline="0" dirty="0" smtClean="0">
                          <a:effectLst/>
                          <a:latin typeface="Times New Roman"/>
                          <a:ea typeface="华文细黑"/>
                          <a:cs typeface="Times New Roman"/>
                        </a:rPr>
                        <a:t>，</a:t>
                      </a:r>
                      <a:endParaRPr lang="en-US" altLang="zh-CN" sz="2800" kern="100" baseline="0" dirty="0" smtClean="0">
                        <a:effectLst/>
                        <a:latin typeface="Times New Roman"/>
                        <a:ea typeface="华文细黑"/>
                        <a:cs typeface="Times New Roman"/>
                      </a:endParaRPr>
                    </a:p>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标志</a:t>
                      </a:r>
                      <a:r>
                        <a:rPr lang="zh-CN" sz="2800" kern="100" baseline="0" dirty="0">
                          <a:effectLst/>
                          <a:latin typeface="Times New Roman"/>
                          <a:ea typeface="华文细黑"/>
                          <a:cs typeface="Times New Roman"/>
                        </a:rPr>
                        <a:t>着罗马成文法诞生</a:t>
                      </a:r>
                      <a:endParaRPr lang="zh-CN" sz="2800" kern="100" baseline="0" dirty="0">
                        <a:effectLst/>
                        <a:latin typeface="宋体"/>
                        <a:cs typeface="Courier New"/>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7508042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6663993"/>
            <a:ext cx="12194933" cy="194007"/>
          </a:xfrm>
          <a:prstGeom prst="rect">
            <a:avLst/>
          </a:prstGeom>
          <a:solidFill>
            <a:schemeClr val="accent1">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TextBox 37"/>
          <p:cNvSpPr txBox="1"/>
          <p:nvPr/>
        </p:nvSpPr>
        <p:spPr>
          <a:xfrm>
            <a:off x="0" y="-213739"/>
            <a:ext cx="12190413" cy="743986"/>
          </a:xfrm>
          <a:prstGeom prst="rect">
            <a:avLst/>
          </a:prstGeom>
          <a:noFill/>
        </p:spPr>
        <p:txBody>
          <a:bodyPr wrap="square" rtlCol="0">
            <a:spAutoFit/>
          </a:bodyPr>
          <a:lstStyle/>
          <a:p>
            <a:pPr lvl="0">
              <a:lnSpc>
                <a:spcPct val="150000"/>
              </a:lnSpc>
            </a:pPr>
            <a:r>
              <a:rPr lang="zh-CN" altLang="zh-CN" b="1" kern="0" dirty="0" smtClean="0">
                <a:solidFill>
                  <a:schemeClr val="bg1"/>
                </a:solidFill>
                <a:latin typeface="微软雅黑" pitchFamily="34" charset="-122"/>
                <a:ea typeface="微软雅黑" pitchFamily="34" charset="-122"/>
              </a:rPr>
              <a:t>考点</a:t>
            </a:r>
            <a:r>
              <a:rPr lang="en-US" altLang="zh-CN" b="1" kern="0" dirty="0" smtClean="0">
                <a:solidFill>
                  <a:schemeClr val="bg1"/>
                </a:solidFill>
                <a:latin typeface="Times New Roman" pitchFamily="18" charset="0"/>
                <a:ea typeface="Times New Roman" pitchFamily="18" charset="0"/>
                <a:cs typeface="Times New Roman" pitchFamily="18" charset="0"/>
              </a:rPr>
              <a:t>2</a:t>
            </a:r>
            <a:r>
              <a:rPr lang="en-US" altLang="zh-CN" b="1" kern="0" dirty="0" smtClean="0">
                <a:solidFill>
                  <a:schemeClr val="bg1"/>
                </a:solidFill>
                <a:latin typeface="微软雅黑" pitchFamily="34" charset="-122"/>
                <a:ea typeface="微软雅黑" pitchFamily="34" charset="-122"/>
              </a:rPr>
              <a:t> 	</a:t>
            </a:r>
            <a:r>
              <a:rPr lang="en-US" altLang="zh-CN" sz="3200" b="1" dirty="0" smtClean="0">
                <a:solidFill>
                  <a:srgbClr val="F79646">
                    <a:lumMod val="75000"/>
                  </a:srgbClr>
                </a:solidFill>
                <a:latin typeface="微软雅黑" pitchFamily="34" charset="-122"/>
                <a:ea typeface="微软雅黑" pitchFamily="34" charset="-122"/>
              </a:rPr>
              <a:t>				                     </a:t>
            </a:r>
            <a:r>
              <a:rPr lang="zh-CN" altLang="zh-CN" kern="0" dirty="0" smtClean="0">
                <a:solidFill>
                  <a:schemeClr val="bg1"/>
                </a:solidFill>
                <a:latin typeface="华文新魏" pitchFamily="2" charset="-122"/>
                <a:ea typeface="华文新魏" pitchFamily="2" charset="-122"/>
              </a:rPr>
              <a:t>古代</a:t>
            </a:r>
            <a:r>
              <a:rPr lang="zh-CN" altLang="zh-CN" kern="0" dirty="0">
                <a:solidFill>
                  <a:schemeClr val="bg1"/>
                </a:solidFill>
                <a:latin typeface="华文新魏" pitchFamily="2" charset="-122"/>
                <a:ea typeface="华文新魏" pitchFamily="2" charset="-122"/>
              </a:rPr>
              <a:t>中枢权力体系的变化</a:t>
            </a:r>
          </a:p>
        </p:txBody>
      </p:sp>
      <p:sp>
        <p:nvSpPr>
          <p:cNvPr id="9" name="Rectangle 2"/>
          <p:cNvSpPr>
            <a:spLocks noChangeArrowheads="1"/>
          </p:cNvSpPr>
          <p:nvPr/>
        </p:nvSpPr>
        <p:spPr bwMode="auto">
          <a:xfrm>
            <a:off x="5654675" y="1285875"/>
            <a:ext cx="121904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1" name="圆角矩形 10">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4" name="矩形 13"/>
          <p:cNvSpPr/>
          <p:nvPr/>
        </p:nvSpPr>
        <p:spPr>
          <a:xfrm>
            <a:off x="334566" y="1495026"/>
            <a:ext cx="11359274" cy="2031325"/>
          </a:xfrm>
          <a:prstGeom prst="rect">
            <a:avLst/>
          </a:prstGeom>
        </p:spPr>
        <p:txBody>
          <a:bodyPr wrap="square">
            <a:spAutoFit/>
          </a:bodyPr>
          <a:lstStyle/>
          <a:p>
            <a:pPr algn="just">
              <a:lnSpc>
                <a:spcPct val="150000"/>
              </a:lnSpc>
              <a:spcAft>
                <a:spcPts val="0"/>
              </a:spcAft>
            </a:pPr>
            <a:r>
              <a:rPr lang="en-US" altLang="zh-CN" sz="2800" kern="100" dirty="0" smtClean="0">
                <a:latin typeface="Times New Roman"/>
                <a:ea typeface="华文细黑"/>
                <a:cs typeface="Courier New"/>
              </a:rPr>
              <a:t>1</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《十二铜表法》第八表第十二条：</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如果在夜里行窃的人被人当场杀死，则这种杀人的行为被认为是合法的。</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以上规定反映了该法的实质是什么</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15" name="矩形 14"/>
          <p:cNvSpPr/>
          <p:nvPr/>
        </p:nvSpPr>
        <p:spPr>
          <a:xfrm>
            <a:off x="334566" y="865877"/>
            <a:ext cx="1739579" cy="627672"/>
          </a:xfrm>
          <a:prstGeom prst="rect">
            <a:avLst/>
          </a:prstGeom>
        </p:spPr>
        <p:txBody>
          <a:bodyPr wrap="none">
            <a:spAutoFit/>
          </a:bodyPr>
          <a:lstStyle/>
          <a:p>
            <a:pPr>
              <a:lnSpc>
                <a:spcPct val="150000"/>
              </a:lnSpc>
            </a:pPr>
            <a:r>
              <a:rPr lang="en-US" altLang="zh-CN" sz="2600" kern="100" dirty="0" smtClean="0">
                <a:solidFill>
                  <a:srgbClr val="C00000"/>
                </a:solidFill>
                <a:latin typeface="方正大黑简体" pitchFamily="65" charset="-122"/>
                <a:ea typeface="方正大黑简体" pitchFamily="65" charset="-122"/>
                <a:cs typeface="Times New Roman"/>
              </a:rPr>
              <a:t>[</a:t>
            </a:r>
            <a:r>
              <a:rPr lang="zh-CN" altLang="en-US" sz="2600" kern="100" dirty="0" smtClean="0">
                <a:solidFill>
                  <a:srgbClr val="C00000"/>
                </a:solidFill>
                <a:latin typeface="方正大黑简体" pitchFamily="65" charset="-122"/>
                <a:ea typeface="方正大黑简体" pitchFamily="65" charset="-122"/>
                <a:cs typeface="Times New Roman"/>
              </a:rPr>
              <a:t>史料实证</a:t>
            </a:r>
            <a:r>
              <a:rPr lang="en-US" altLang="zh-CN" sz="2600" kern="100" dirty="0" smtClean="0">
                <a:solidFill>
                  <a:srgbClr val="C00000"/>
                </a:solidFill>
                <a:latin typeface="方正大黑简体" pitchFamily="65" charset="-122"/>
                <a:ea typeface="方正大黑简体" pitchFamily="65" charset="-122"/>
                <a:cs typeface="Times New Roman"/>
              </a:rPr>
              <a:t>]</a:t>
            </a:r>
            <a:endParaRPr lang="zh-CN" altLang="en-US" sz="2600" kern="100" dirty="0">
              <a:solidFill>
                <a:srgbClr val="C00000"/>
              </a:solidFill>
              <a:latin typeface="方正大黑简体" pitchFamily="65" charset="-122"/>
              <a:ea typeface="方正大黑简体" pitchFamily="65" charset="-122"/>
              <a:cs typeface="Times New Roman"/>
            </a:endParaRPr>
          </a:p>
        </p:txBody>
      </p:sp>
      <p:sp>
        <p:nvSpPr>
          <p:cNvPr id="5" name="矩形 4"/>
          <p:cNvSpPr/>
          <p:nvPr/>
        </p:nvSpPr>
        <p:spPr>
          <a:xfrm>
            <a:off x="334566" y="3444718"/>
            <a:ext cx="4493538" cy="738664"/>
          </a:xfrm>
          <a:prstGeom prst="rect">
            <a:avLst/>
          </a:prstGeom>
        </p:spPr>
        <p:txBody>
          <a:bodyPr wrap="none">
            <a:spAutoFit/>
          </a:bodyPr>
          <a:lstStyle/>
          <a:p>
            <a:pPr lvl="0" algn="just">
              <a:lnSpc>
                <a:spcPct val="150000"/>
              </a:lnSpc>
            </a:pPr>
            <a:r>
              <a:rPr lang="zh-CN" altLang="zh-CN" sz="2800" b="1" kern="100" dirty="0">
                <a:solidFill>
                  <a:srgbClr val="00B050"/>
                </a:solidFill>
                <a:latin typeface="Times New Roman"/>
                <a:ea typeface="华文细黑"/>
                <a:cs typeface="Times New Roman"/>
              </a:rPr>
              <a:t>答案</a:t>
            </a:r>
            <a:r>
              <a:rPr lang="zh-CN" altLang="zh-CN" sz="2800" kern="100" dirty="0">
                <a:solidFill>
                  <a:prstClr val="black"/>
                </a:solidFill>
                <a:latin typeface="Times New Roman"/>
                <a:ea typeface="华文细黑"/>
                <a:cs typeface="Times New Roman"/>
              </a:rPr>
              <a:t>　极力保护私有财产。</a:t>
            </a:r>
            <a:endParaRPr lang="zh-CN" altLang="zh-CN" sz="1050" kern="100" dirty="0">
              <a:solidFill>
                <a:prstClr val="black"/>
              </a:solidFill>
              <a:latin typeface="宋体"/>
              <a:cs typeface="Courier New"/>
            </a:endParaRPr>
          </a:p>
        </p:txBody>
      </p:sp>
    </p:spTree>
    <p:extLst>
      <p:ext uri="{BB962C8B-B14F-4D97-AF65-F5344CB8AC3E}">
        <p14:creationId xmlns:p14="http://schemas.microsoft.com/office/powerpoint/2010/main" xmlns="" val="9252593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5" grpId="0"/>
      <p:bldP spid="5"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7"/>
          <p:cNvSpPr txBox="1"/>
          <p:nvPr/>
        </p:nvSpPr>
        <p:spPr>
          <a:xfrm>
            <a:off x="0" y="-213739"/>
            <a:ext cx="12190413" cy="743986"/>
          </a:xfrm>
          <a:prstGeom prst="rect">
            <a:avLst/>
          </a:prstGeom>
          <a:noFill/>
        </p:spPr>
        <p:txBody>
          <a:bodyPr wrap="square" rtlCol="0">
            <a:spAutoFit/>
          </a:bodyPr>
          <a:lstStyle/>
          <a:p>
            <a:pPr lvl="0">
              <a:lnSpc>
                <a:spcPct val="150000"/>
              </a:lnSpc>
            </a:pPr>
            <a:r>
              <a:rPr lang="zh-CN" altLang="zh-CN" b="1" kern="0" dirty="0" smtClean="0">
                <a:solidFill>
                  <a:schemeClr val="bg1"/>
                </a:solidFill>
                <a:latin typeface="微软雅黑" pitchFamily="34" charset="-122"/>
                <a:ea typeface="微软雅黑" pitchFamily="34" charset="-122"/>
              </a:rPr>
              <a:t>考点</a:t>
            </a:r>
            <a:r>
              <a:rPr lang="en-US" altLang="zh-CN" b="1" kern="0" dirty="0" smtClean="0">
                <a:solidFill>
                  <a:schemeClr val="bg1"/>
                </a:solidFill>
                <a:latin typeface="Times New Roman" pitchFamily="18" charset="0"/>
                <a:ea typeface="Times New Roman" pitchFamily="18" charset="0"/>
                <a:cs typeface="Times New Roman" pitchFamily="18" charset="0"/>
              </a:rPr>
              <a:t>2</a:t>
            </a:r>
            <a:r>
              <a:rPr lang="en-US" altLang="zh-CN" b="1" kern="0" dirty="0" smtClean="0">
                <a:solidFill>
                  <a:schemeClr val="bg1"/>
                </a:solidFill>
                <a:latin typeface="微软雅黑" pitchFamily="34" charset="-122"/>
                <a:ea typeface="微软雅黑" pitchFamily="34" charset="-122"/>
              </a:rPr>
              <a:t> 	</a:t>
            </a:r>
            <a:r>
              <a:rPr lang="en-US" altLang="zh-CN" sz="3200" b="1" dirty="0" smtClean="0">
                <a:solidFill>
                  <a:srgbClr val="F79646">
                    <a:lumMod val="75000"/>
                  </a:srgbClr>
                </a:solidFill>
                <a:latin typeface="微软雅黑" pitchFamily="34" charset="-122"/>
                <a:ea typeface="微软雅黑" pitchFamily="34" charset="-122"/>
              </a:rPr>
              <a:t>				                     </a:t>
            </a:r>
            <a:r>
              <a:rPr lang="zh-CN" altLang="zh-CN" kern="0" dirty="0" smtClean="0">
                <a:solidFill>
                  <a:schemeClr val="bg1"/>
                </a:solidFill>
                <a:latin typeface="华文新魏" pitchFamily="2" charset="-122"/>
                <a:ea typeface="华文新魏" pitchFamily="2" charset="-122"/>
              </a:rPr>
              <a:t>古代</a:t>
            </a:r>
            <a:r>
              <a:rPr lang="zh-CN" altLang="zh-CN" kern="0" dirty="0">
                <a:solidFill>
                  <a:schemeClr val="bg1"/>
                </a:solidFill>
                <a:latin typeface="华文新魏" pitchFamily="2" charset="-122"/>
                <a:ea typeface="华文新魏" pitchFamily="2" charset="-122"/>
              </a:rPr>
              <a:t>中枢权力体系的变化</a:t>
            </a:r>
          </a:p>
        </p:txBody>
      </p:sp>
      <p:sp>
        <p:nvSpPr>
          <p:cNvPr id="9" name="Rectangle 2"/>
          <p:cNvSpPr>
            <a:spLocks noChangeArrowheads="1"/>
          </p:cNvSpPr>
          <p:nvPr/>
        </p:nvSpPr>
        <p:spPr bwMode="auto">
          <a:xfrm>
            <a:off x="5654675" y="1285875"/>
            <a:ext cx="121904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graphicFrame>
        <p:nvGraphicFramePr>
          <p:cNvPr id="4" name="表格 3"/>
          <p:cNvGraphicFramePr>
            <a:graphicFrameLocks noGrp="1"/>
          </p:cNvGraphicFramePr>
          <p:nvPr>
            <p:extLst>
              <p:ext uri="{D42A27DB-BD31-4B8C-83A1-F6EECF244321}">
                <p14:modId xmlns:p14="http://schemas.microsoft.com/office/powerpoint/2010/main" xmlns="" val="690660202"/>
              </p:ext>
            </p:extLst>
          </p:nvPr>
        </p:nvGraphicFramePr>
        <p:xfrm>
          <a:off x="334566" y="621482"/>
          <a:ext cx="11521280" cy="6011161"/>
        </p:xfrm>
        <a:graphic>
          <a:graphicData uri="http://schemas.openxmlformats.org/drawingml/2006/table">
            <a:tbl>
              <a:tblPr/>
              <a:tblGrid>
                <a:gridCol w="1692201"/>
                <a:gridCol w="9829079"/>
              </a:tblGrid>
              <a:tr h="824233">
                <a:tc>
                  <a:txBody>
                    <a:bodyPr/>
                    <a:lstStyle/>
                    <a:p>
                      <a:pPr marL="0" algn="ctr" defTabSz="1219170" rtl="0" eaLnBrk="1" latinLnBrk="0" hangingPunct="1">
                        <a:lnSpc>
                          <a:spcPct val="150000"/>
                        </a:lnSpc>
                        <a:spcAft>
                          <a:spcPts val="0"/>
                        </a:spcAft>
                      </a:pPr>
                      <a:r>
                        <a:rPr lang="zh-CN" sz="2600" kern="100" baseline="0" dirty="0">
                          <a:solidFill>
                            <a:srgbClr val="C00000"/>
                          </a:solidFill>
                          <a:latin typeface="方正大黑简体" pitchFamily="65" charset="-122"/>
                          <a:ea typeface="方正大黑简体" pitchFamily="65" charset="-122"/>
                          <a:cs typeface="Times New Roman"/>
                        </a:rPr>
                        <a:t>时期</a:t>
                      </a:r>
                    </a:p>
                  </a:txBody>
                  <a:tcPr marL="14700" marR="147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1219170" rtl="0" eaLnBrk="1" latinLnBrk="0" hangingPunct="1">
                        <a:lnSpc>
                          <a:spcPct val="150000"/>
                        </a:lnSpc>
                        <a:spcAft>
                          <a:spcPts val="0"/>
                        </a:spcAft>
                      </a:pPr>
                      <a:r>
                        <a:rPr lang="zh-CN" sz="2600" kern="100" baseline="0" dirty="0">
                          <a:solidFill>
                            <a:srgbClr val="C00000"/>
                          </a:solidFill>
                          <a:latin typeface="方正大黑简体" pitchFamily="65" charset="-122"/>
                          <a:ea typeface="方正大黑简体" pitchFamily="65" charset="-122"/>
                          <a:cs typeface="Times New Roman"/>
                        </a:rPr>
                        <a:t>核心考点</a:t>
                      </a:r>
                    </a:p>
                  </a:txBody>
                  <a:tcPr marL="14700" marR="147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70704">
                <a:tc>
                  <a:txBody>
                    <a:bodyPr/>
                    <a:lstStyle/>
                    <a:p>
                      <a:pPr algn="ctr">
                        <a:lnSpc>
                          <a:spcPct val="150000"/>
                        </a:lnSpc>
                        <a:spcAft>
                          <a:spcPts val="0"/>
                        </a:spcAft>
                      </a:pPr>
                      <a:r>
                        <a:rPr lang="zh-CN" sz="2600" kern="100" baseline="0" dirty="0">
                          <a:effectLst/>
                          <a:latin typeface="Times New Roman"/>
                          <a:ea typeface="华文细黑"/>
                          <a:cs typeface="Times New Roman"/>
                        </a:rPr>
                        <a:t>帝国时期</a:t>
                      </a:r>
                      <a:endParaRPr lang="zh-CN" sz="2600" kern="100" baseline="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72000" algn="just">
                        <a:lnSpc>
                          <a:spcPct val="150000"/>
                        </a:lnSpc>
                        <a:spcAft>
                          <a:spcPts val="0"/>
                        </a:spcAft>
                      </a:pPr>
                      <a:r>
                        <a:rPr lang="zh-CN" sz="2600" b="1" kern="100" baseline="0" dirty="0" smtClean="0">
                          <a:effectLst/>
                          <a:latin typeface="Times New Roman"/>
                          <a:ea typeface="华文细黑"/>
                          <a:cs typeface="Times New Roman"/>
                        </a:rPr>
                        <a:t>发展</a:t>
                      </a:r>
                      <a:r>
                        <a:rPr lang="en-US" sz="2600" b="1" kern="100" baseline="0" dirty="0" smtClean="0">
                          <a:effectLst/>
                          <a:latin typeface="Times New Roman"/>
                          <a:ea typeface="华文细黑"/>
                          <a:cs typeface="Courier New"/>
                        </a:rPr>
                        <a:t>——</a:t>
                      </a:r>
                      <a:r>
                        <a:rPr lang="zh-CN" sz="2600" b="1" kern="100" baseline="0" dirty="0" smtClean="0">
                          <a:effectLst/>
                          <a:latin typeface="Times New Roman"/>
                          <a:ea typeface="华文细黑"/>
                          <a:cs typeface="Times New Roman"/>
                        </a:rPr>
                        <a:t>由公民法到万民法</a:t>
                      </a:r>
                      <a:endParaRPr lang="zh-CN" sz="2600" b="1" kern="100" baseline="0" dirty="0">
                        <a:effectLst/>
                        <a:latin typeface="宋体"/>
                        <a:cs typeface="Courier New"/>
                      </a:endParaRPr>
                    </a:p>
                    <a:p>
                      <a:pPr indent="72000" algn="just">
                        <a:lnSpc>
                          <a:spcPct val="150000"/>
                        </a:lnSpc>
                        <a:spcAft>
                          <a:spcPts val="0"/>
                        </a:spcAft>
                      </a:pPr>
                      <a:r>
                        <a:rPr lang="en-US" sz="2600" kern="100" baseline="0" dirty="0">
                          <a:effectLst/>
                          <a:latin typeface="Times New Roman"/>
                          <a:ea typeface="华文细黑"/>
                          <a:cs typeface="Courier New"/>
                        </a:rPr>
                        <a:t>(1)</a:t>
                      </a:r>
                      <a:r>
                        <a:rPr lang="zh-CN" sz="2600" kern="100" baseline="0" dirty="0">
                          <a:effectLst/>
                          <a:latin typeface="Times New Roman"/>
                          <a:ea typeface="华文细黑"/>
                          <a:cs typeface="Times New Roman"/>
                        </a:rPr>
                        <a:t>公民法：公元</a:t>
                      </a:r>
                      <a:r>
                        <a:rPr lang="en-US" sz="2600" kern="100" baseline="0" dirty="0">
                          <a:effectLst/>
                          <a:latin typeface="Times New Roman"/>
                          <a:ea typeface="华文细黑"/>
                          <a:cs typeface="Courier New"/>
                        </a:rPr>
                        <a:t>3</a:t>
                      </a:r>
                      <a:r>
                        <a:rPr lang="zh-CN" sz="2600" kern="100" baseline="0" dirty="0">
                          <a:effectLst/>
                          <a:latin typeface="Times New Roman"/>
                          <a:ea typeface="华文细黑"/>
                          <a:cs typeface="Times New Roman"/>
                        </a:rPr>
                        <a:t>世纪之前，罗马法律的适用范围仅限于罗马公民</a:t>
                      </a:r>
                      <a:r>
                        <a:rPr lang="zh-CN" sz="2600" kern="100" baseline="0" dirty="0" smtClean="0">
                          <a:effectLst/>
                          <a:latin typeface="Times New Roman"/>
                          <a:ea typeface="华文细黑"/>
                          <a:cs typeface="Times New Roman"/>
                        </a:rPr>
                        <a:t>，</a:t>
                      </a:r>
                      <a:endParaRPr lang="en-US" altLang="zh-CN" sz="2600" kern="100" baseline="0" dirty="0" smtClean="0">
                        <a:effectLst/>
                        <a:latin typeface="Times New Roman"/>
                        <a:ea typeface="华文细黑"/>
                        <a:cs typeface="Times New Roman"/>
                      </a:endParaRPr>
                    </a:p>
                    <a:p>
                      <a:pPr indent="72000" algn="just">
                        <a:lnSpc>
                          <a:spcPct val="150000"/>
                        </a:lnSpc>
                        <a:spcAft>
                          <a:spcPts val="0"/>
                        </a:spcAft>
                      </a:pPr>
                      <a:r>
                        <a:rPr lang="zh-CN" sz="2600" kern="100" baseline="0" dirty="0" smtClean="0">
                          <a:effectLst/>
                          <a:latin typeface="Times New Roman"/>
                          <a:ea typeface="华文细黑"/>
                          <a:cs typeface="Times New Roman"/>
                        </a:rPr>
                        <a:t>用来</a:t>
                      </a:r>
                      <a:r>
                        <a:rPr lang="zh-CN" sz="2600" kern="100" baseline="0" dirty="0">
                          <a:effectLst/>
                          <a:latin typeface="Times New Roman"/>
                          <a:ea typeface="华文细黑"/>
                          <a:cs typeface="Times New Roman"/>
                        </a:rPr>
                        <a:t>调整罗马公民之间的关系，被称为公民法，具有明显的狭隘性</a:t>
                      </a:r>
                      <a:endParaRPr lang="zh-CN" sz="2600" kern="100" baseline="0" dirty="0">
                        <a:effectLst/>
                        <a:latin typeface="宋体"/>
                        <a:cs typeface="Courier New"/>
                      </a:endParaRPr>
                    </a:p>
                    <a:p>
                      <a:pPr indent="72000" algn="just">
                        <a:lnSpc>
                          <a:spcPct val="150000"/>
                        </a:lnSpc>
                        <a:spcAft>
                          <a:spcPts val="0"/>
                        </a:spcAft>
                      </a:pPr>
                      <a:r>
                        <a:rPr lang="en-US" sz="2600" kern="100" baseline="0" dirty="0">
                          <a:effectLst/>
                          <a:latin typeface="Times New Roman"/>
                          <a:ea typeface="华文细黑"/>
                          <a:cs typeface="Courier New"/>
                        </a:rPr>
                        <a:t>(2)</a:t>
                      </a:r>
                      <a:r>
                        <a:rPr lang="zh-CN" sz="2600" kern="100" baseline="0" dirty="0">
                          <a:effectLst/>
                          <a:latin typeface="Times New Roman"/>
                          <a:ea typeface="华文细黑"/>
                          <a:cs typeface="Times New Roman"/>
                        </a:rPr>
                        <a:t>万民法：</a:t>
                      </a:r>
                      <a:r>
                        <a:rPr lang="en-US" sz="2600" kern="100" baseline="0" dirty="0">
                          <a:effectLst/>
                          <a:latin typeface="Times New Roman"/>
                          <a:ea typeface="华文细黑"/>
                          <a:cs typeface="Courier New"/>
                        </a:rPr>
                        <a:t>3</a:t>
                      </a:r>
                      <a:r>
                        <a:rPr lang="zh-CN" sz="2600" kern="100" baseline="0" dirty="0">
                          <a:effectLst/>
                          <a:latin typeface="Times New Roman"/>
                          <a:ea typeface="华文细黑"/>
                          <a:cs typeface="Times New Roman"/>
                        </a:rPr>
                        <a:t>世纪，罗马帝国境内自由民内部公民与非公民的</a:t>
                      </a:r>
                      <a:r>
                        <a:rPr lang="zh-CN" sz="2600" kern="100" baseline="0" dirty="0" smtClean="0">
                          <a:effectLst/>
                          <a:latin typeface="Times New Roman"/>
                          <a:ea typeface="华文细黑"/>
                          <a:cs typeface="Times New Roman"/>
                        </a:rPr>
                        <a:t>区别</a:t>
                      </a:r>
                      <a:endParaRPr lang="en-US" altLang="zh-CN" sz="2600" kern="100" baseline="0" dirty="0" smtClean="0">
                        <a:effectLst/>
                        <a:latin typeface="Times New Roman"/>
                        <a:ea typeface="华文细黑"/>
                        <a:cs typeface="Times New Roman"/>
                      </a:endParaRPr>
                    </a:p>
                    <a:p>
                      <a:pPr indent="72000" algn="just">
                        <a:lnSpc>
                          <a:spcPct val="150000"/>
                        </a:lnSpc>
                        <a:spcAft>
                          <a:spcPts val="0"/>
                        </a:spcAft>
                      </a:pPr>
                      <a:r>
                        <a:rPr lang="zh-CN" sz="2600" kern="100" baseline="0" dirty="0" smtClean="0">
                          <a:effectLst/>
                          <a:latin typeface="Times New Roman"/>
                          <a:ea typeface="华文细黑"/>
                          <a:cs typeface="Times New Roman"/>
                        </a:rPr>
                        <a:t>不复存在</a:t>
                      </a:r>
                      <a:r>
                        <a:rPr lang="zh-CN" sz="2600" kern="100" baseline="0" dirty="0">
                          <a:effectLst/>
                          <a:latin typeface="Times New Roman"/>
                          <a:ea typeface="华文细黑"/>
                          <a:cs typeface="Times New Roman"/>
                        </a:rPr>
                        <a:t>，万民法成为适用于罗马统治范围内一切自由民的法律</a:t>
                      </a:r>
                      <a:endParaRPr lang="zh-CN" sz="2600" kern="100" baseline="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16224">
                <a:tc>
                  <a:txBody>
                    <a:bodyPr/>
                    <a:lstStyle/>
                    <a:p>
                      <a:pPr algn="just">
                        <a:lnSpc>
                          <a:spcPct val="150000"/>
                        </a:lnSpc>
                        <a:spcAft>
                          <a:spcPts val="0"/>
                        </a:spcAft>
                      </a:pPr>
                      <a:r>
                        <a:rPr lang="en-US" altLang="zh-CN" sz="2600" kern="100" baseline="0" dirty="0" smtClean="0">
                          <a:effectLst/>
                          <a:latin typeface="Times New Roman"/>
                          <a:ea typeface="华文细黑"/>
                          <a:cs typeface="Times New Roman"/>
                        </a:rPr>
                        <a:t> </a:t>
                      </a:r>
                      <a:r>
                        <a:rPr lang="zh-CN" sz="2600" kern="100" baseline="0" dirty="0" smtClean="0">
                          <a:effectLst/>
                          <a:latin typeface="Times New Roman"/>
                          <a:ea typeface="华文细黑"/>
                          <a:cs typeface="Times New Roman"/>
                        </a:rPr>
                        <a:t>东</a:t>
                      </a:r>
                      <a:r>
                        <a:rPr lang="zh-CN" sz="2600" kern="100" baseline="0" dirty="0">
                          <a:effectLst/>
                          <a:latin typeface="Times New Roman"/>
                          <a:ea typeface="华文细黑"/>
                          <a:cs typeface="Times New Roman"/>
                        </a:rPr>
                        <a:t>罗马</a:t>
                      </a:r>
                      <a:r>
                        <a:rPr lang="zh-CN" sz="2600" kern="100" baseline="0" dirty="0" smtClean="0">
                          <a:effectLst/>
                          <a:latin typeface="Times New Roman"/>
                          <a:ea typeface="华文细黑"/>
                          <a:cs typeface="Times New Roman"/>
                        </a:rPr>
                        <a:t>帝</a:t>
                      </a:r>
                      <a:endParaRPr lang="en-US" altLang="zh-CN" sz="2600" kern="100" baseline="0" dirty="0" smtClean="0">
                        <a:effectLst/>
                        <a:latin typeface="Times New Roman"/>
                        <a:ea typeface="华文细黑"/>
                        <a:cs typeface="Times New Roman"/>
                      </a:endParaRPr>
                    </a:p>
                    <a:p>
                      <a:pPr algn="just">
                        <a:lnSpc>
                          <a:spcPct val="150000"/>
                        </a:lnSpc>
                        <a:spcAft>
                          <a:spcPts val="0"/>
                        </a:spcAft>
                      </a:pPr>
                      <a:r>
                        <a:rPr lang="en-US" altLang="zh-CN" sz="2600" kern="100" baseline="0" dirty="0" smtClean="0">
                          <a:effectLst/>
                          <a:latin typeface="Times New Roman"/>
                          <a:ea typeface="华文细黑"/>
                          <a:cs typeface="Times New Roman"/>
                        </a:rPr>
                        <a:t> </a:t>
                      </a:r>
                      <a:r>
                        <a:rPr lang="zh-CN" sz="2600" kern="100" baseline="0" dirty="0" smtClean="0">
                          <a:effectLst/>
                          <a:latin typeface="Times New Roman"/>
                          <a:ea typeface="华文细黑"/>
                          <a:cs typeface="Times New Roman"/>
                        </a:rPr>
                        <a:t>国</a:t>
                      </a:r>
                      <a:r>
                        <a:rPr lang="zh-CN" sz="2600" kern="100" baseline="0" dirty="0">
                          <a:effectLst/>
                          <a:latin typeface="Times New Roman"/>
                          <a:ea typeface="华文细黑"/>
                          <a:cs typeface="Times New Roman"/>
                        </a:rPr>
                        <a:t>时期</a:t>
                      </a:r>
                      <a:endParaRPr lang="zh-CN" sz="2600" kern="100" baseline="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72000" algn="just">
                        <a:lnSpc>
                          <a:spcPct val="150000"/>
                        </a:lnSpc>
                        <a:spcAft>
                          <a:spcPts val="0"/>
                        </a:spcAft>
                      </a:pPr>
                      <a:r>
                        <a:rPr lang="zh-CN" sz="2600" b="1" kern="100" baseline="0" dirty="0">
                          <a:effectLst/>
                          <a:latin typeface="Times New Roman"/>
                          <a:ea typeface="华文细黑"/>
                          <a:cs typeface="Times New Roman"/>
                        </a:rPr>
                        <a:t>完成</a:t>
                      </a:r>
                      <a:r>
                        <a:rPr lang="en-US" sz="2600" b="1" kern="100" baseline="0" dirty="0">
                          <a:effectLst/>
                          <a:latin typeface="Times New Roman"/>
                          <a:ea typeface="华文细黑"/>
                          <a:cs typeface="Courier New"/>
                        </a:rPr>
                        <a:t>——</a:t>
                      </a:r>
                      <a:r>
                        <a:rPr lang="zh-CN" sz="2600" b="1" kern="100" baseline="0" dirty="0">
                          <a:effectLst/>
                          <a:latin typeface="Times New Roman"/>
                          <a:ea typeface="华文细黑"/>
                          <a:cs typeface="Times New Roman"/>
                        </a:rPr>
                        <a:t>编订《民法大全》</a:t>
                      </a:r>
                      <a:endParaRPr lang="zh-CN" sz="2600" b="1" kern="100" baseline="0" dirty="0">
                        <a:effectLst/>
                        <a:latin typeface="宋体"/>
                        <a:cs typeface="Courier New"/>
                      </a:endParaRPr>
                    </a:p>
                    <a:p>
                      <a:pPr indent="72000" algn="just">
                        <a:lnSpc>
                          <a:spcPct val="150000"/>
                        </a:lnSpc>
                        <a:spcAft>
                          <a:spcPts val="0"/>
                        </a:spcAft>
                      </a:pPr>
                      <a:r>
                        <a:rPr lang="en-US" sz="2600" kern="100" baseline="0" dirty="0" smtClean="0">
                          <a:effectLst/>
                          <a:latin typeface="Times New Roman"/>
                          <a:ea typeface="华文细黑"/>
                          <a:cs typeface="Courier New"/>
                        </a:rPr>
                        <a:t>6</a:t>
                      </a:r>
                      <a:r>
                        <a:rPr lang="zh-CN" sz="2600" kern="100" baseline="0" dirty="0">
                          <a:effectLst/>
                          <a:latin typeface="Times New Roman"/>
                          <a:ea typeface="华文细黑"/>
                          <a:cs typeface="Times New Roman"/>
                        </a:rPr>
                        <a:t>世纪，东罗马帝国皇帝查士丁尼组织法学家，把历代的罗马法</a:t>
                      </a:r>
                      <a:r>
                        <a:rPr lang="zh-CN" sz="2600" kern="100" baseline="0" dirty="0" smtClean="0">
                          <a:effectLst/>
                          <a:latin typeface="Times New Roman"/>
                          <a:ea typeface="华文细黑"/>
                          <a:cs typeface="Times New Roman"/>
                        </a:rPr>
                        <a:t>加</a:t>
                      </a:r>
                      <a:endParaRPr lang="en-US" altLang="zh-CN" sz="2600" kern="100" baseline="0" dirty="0" smtClean="0">
                        <a:effectLst/>
                        <a:latin typeface="Times New Roman"/>
                        <a:ea typeface="华文细黑"/>
                        <a:cs typeface="Times New Roman"/>
                      </a:endParaRPr>
                    </a:p>
                    <a:p>
                      <a:pPr indent="72000" algn="just">
                        <a:lnSpc>
                          <a:spcPct val="150000"/>
                        </a:lnSpc>
                        <a:spcAft>
                          <a:spcPts val="0"/>
                        </a:spcAft>
                      </a:pPr>
                      <a:r>
                        <a:rPr lang="zh-CN" sz="2600" kern="100" baseline="0" dirty="0" smtClean="0">
                          <a:effectLst/>
                          <a:latin typeface="Times New Roman"/>
                          <a:ea typeface="华文细黑"/>
                          <a:cs typeface="Times New Roman"/>
                        </a:rPr>
                        <a:t>以</a:t>
                      </a:r>
                      <a:r>
                        <a:rPr lang="zh-CN" sz="2600" kern="100" baseline="0" dirty="0">
                          <a:effectLst/>
                          <a:latin typeface="Times New Roman"/>
                          <a:ea typeface="华文细黑"/>
                          <a:cs typeface="Times New Roman"/>
                        </a:rPr>
                        <a:t>系统化和法典化，汇编成《民法大全》，罗马法体系最终完成</a:t>
                      </a:r>
                      <a:endParaRPr lang="zh-CN" sz="2600" kern="100" baseline="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2"/>
          <p:cNvSpPr>
            <a:spLocks noChangeArrowheads="1"/>
          </p:cNvSpPr>
          <p:nvPr/>
        </p:nvSpPr>
        <p:spPr bwMode="auto">
          <a:xfrm>
            <a:off x="5508625" y="1600200"/>
            <a:ext cx="121904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xmlns="" val="24100112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6663993"/>
            <a:ext cx="12194933" cy="194007"/>
          </a:xfrm>
          <a:prstGeom prst="rect">
            <a:avLst/>
          </a:prstGeom>
          <a:solidFill>
            <a:schemeClr val="accent1">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TextBox 37"/>
          <p:cNvSpPr txBox="1"/>
          <p:nvPr/>
        </p:nvSpPr>
        <p:spPr>
          <a:xfrm>
            <a:off x="0" y="-213739"/>
            <a:ext cx="12190413" cy="743986"/>
          </a:xfrm>
          <a:prstGeom prst="rect">
            <a:avLst/>
          </a:prstGeom>
          <a:noFill/>
        </p:spPr>
        <p:txBody>
          <a:bodyPr wrap="square" rtlCol="0">
            <a:spAutoFit/>
          </a:bodyPr>
          <a:lstStyle/>
          <a:p>
            <a:pPr lvl="0">
              <a:lnSpc>
                <a:spcPct val="150000"/>
              </a:lnSpc>
            </a:pPr>
            <a:r>
              <a:rPr lang="zh-CN" altLang="zh-CN" b="1" kern="0" dirty="0" smtClean="0">
                <a:solidFill>
                  <a:schemeClr val="bg1"/>
                </a:solidFill>
                <a:latin typeface="微软雅黑" pitchFamily="34" charset="-122"/>
                <a:ea typeface="微软雅黑" pitchFamily="34" charset="-122"/>
              </a:rPr>
              <a:t>考点</a:t>
            </a:r>
            <a:r>
              <a:rPr lang="en-US" altLang="zh-CN" b="1" kern="0" dirty="0" smtClean="0">
                <a:solidFill>
                  <a:schemeClr val="bg1"/>
                </a:solidFill>
                <a:latin typeface="Times New Roman" pitchFamily="18" charset="0"/>
                <a:ea typeface="Times New Roman" pitchFamily="18" charset="0"/>
                <a:cs typeface="Times New Roman" pitchFamily="18" charset="0"/>
              </a:rPr>
              <a:t>2</a:t>
            </a:r>
            <a:r>
              <a:rPr lang="en-US" altLang="zh-CN" b="1" kern="0" dirty="0" smtClean="0">
                <a:solidFill>
                  <a:schemeClr val="bg1"/>
                </a:solidFill>
                <a:latin typeface="微软雅黑" pitchFamily="34" charset="-122"/>
                <a:ea typeface="微软雅黑" pitchFamily="34" charset="-122"/>
              </a:rPr>
              <a:t> 	</a:t>
            </a:r>
            <a:r>
              <a:rPr lang="en-US" altLang="zh-CN" sz="3200" b="1" dirty="0" smtClean="0">
                <a:solidFill>
                  <a:srgbClr val="F79646">
                    <a:lumMod val="75000"/>
                  </a:srgbClr>
                </a:solidFill>
                <a:latin typeface="微软雅黑" pitchFamily="34" charset="-122"/>
                <a:ea typeface="微软雅黑" pitchFamily="34" charset="-122"/>
              </a:rPr>
              <a:t>				                     </a:t>
            </a:r>
            <a:r>
              <a:rPr lang="zh-CN" altLang="zh-CN" kern="0" dirty="0" smtClean="0">
                <a:solidFill>
                  <a:schemeClr val="bg1"/>
                </a:solidFill>
                <a:latin typeface="华文新魏" pitchFamily="2" charset="-122"/>
                <a:ea typeface="华文新魏" pitchFamily="2" charset="-122"/>
              </a:rPr>
              <a:t>古代</a:t>
            </a:r>
            <a:r>
              <a:rPr lang="zh-CN" altLang="zh-CN" kern="0" dirty="0">
                <a:solidFill>
                  <a:schemeClr val="bg1"/>
                </a:solidFill>
                <a:latin typeface="华文新魏" pitchFamily="2" charset="-122"/>
                <a:ea typeface="华文新魏" pitchFamily="2" charset="-122"/>
              </a:rPr>
              <a:t>中枢权力体系的变化</a:t>
            </a:r>
          </a:p>
        </p:txBody>
      </p:sp>
      <p:sp>
        <p:nvSpPr>
          <p:cNvPr id="9" name="Rectangle 2"/>
          <p:cNvSpPr>
            <a:spLocks noChangeArrowheads="1"/>
          </p:cNvSpPr>
          <p:nvPr/>
        </p:nvSpPr>
        <p:spPr bwMode="auto">
          <a:xfrm>
            <a:off x="5654675" y="1285875"/>
            <a:ext cx="121904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5" name="Rectangle 2"/>
          <p:cNvSpPr>
            <a:spLocks noChangeArrowheads="1"/>
          </p:cNvSpPr>
          <p:nvPr/>
        </p:nvSpPr>
        <p:spPr bwMode="auto">
          <a:xfrm>
            <a:off x="5508625" y="1600200"/>
            <a:ext cx="12190413"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11" name="矩形 10"/>
          <p:cNvSpPr/>
          <p:nvPr/>
        </p:nvSpPr>
        <p:spPr>
          <a:xfrm>
            <a:off x="414700" y="4064923"/>
            <a:ext cx="10597773" cy="661015"/>
          </a:xfrm>
          <a:prstGeom prst="rect">
            <a:avLst/>
          </a:prstGeom>
        </p:spPr>
        <p:txBody>
          <a:bodyPr wrap="none">
            <a:spAutoFit/>
          </a:bodyPr>
          <a:lstStyle/>
          <a:p>
            <a:pPr lvl="0">
              <a:lnSpc>
                <a:spcPct val="150000"/>
              </a:lnSpc>
            </a:pPr>
            <a:r>
              <a:rPr lang="zh-CN" altLang="zh-CN" sz="2800" b="1" kern="100" dirty="0">
                <a:solidFill>
                  <a:srgbClr val="00B050"/>
                </a:solidFill>
                <a:latin typeface="Times New Roman"/>
                <a:ea typeface="华文细黑"/>
                <a:cs typeface="Times New Roman"/>
              </a:rPr>
              <a:t>答案</a:t>
            </a:r>
            <a:r>
              <a:rPr lang="zh-CN" altLang="zh-CN" sz="2800" kern="100" dirty="0">
                <a:solidFill>
                  <a:prstClr val="black"/>
                </a:solidFill>
                <a:latin typeface="Times New Roman"/>
                <a:ea typeface="华文细黑"/>
                <a:cs typeface="Times New Roman"/>
              </a:rPr>
              <a:t>　罗马疆域的扩大，公民法不适应罗马帝国社会发展的需要。</a:t>
            </a:r>
            <a:endParaRPr lang="en-US" altLang="zh-CN" sz="2800" kern="100" dirty="0">
              <a:solidFill>
                <a:prstClr val="black"/>
              </a:solidFill>
              <a:latin typeface="Times New Roman"/>
              <a:ea typeface="华文细黑"/>
              <a:cs typeface="Times New Roman"/>
            </a:endParaRPr>
          </a:p>
        </p:txBody>
      </p:sp>
      <p:sp>
        <p:nvSpPr>
          <p:cNvPr id="12" name="矩形 11"/>
          <p:cNvSpPr/>
          <p:nvPr/>
        </p:nvSpPr>
        <p:spPr>
          <a:xfrm>
            <a:off x="414700" y="1481843"/>
            <a:ext cx="11297130" cy="2677656"/>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有人说：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万民法是继公民法之后，逐渐形成和发展起来的罗马司法体系的一个重要组成部分，是用来调整罗马公民和异邦人之间以及异邦人和异邦人之间民事法律关系的罗马法律。</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据此判断，万民法取代公民法的主要原因是什么</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15" name="圆角矩形 14">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6" name="矩形 15"/>
          <p:cNvSpPr/>
          <p:nvPr/>
        </p:nvSpPr>
        <p:spPr>
          <a:xfrm>
            <a:off x="414700" y="877242"/>
            <a:ext cx="1739579" cy="627672"/>
          </a:xfrm>
          <a:prstGeom prst="rect">
            <a:avLst/>
          </a:prstGeom>
        </p:spPr>
        <p:txBody>
          <a:bodyPr wrap="none">
            <a:spAutoFit/>
          </a:bodyPr>
          <a:lstStyle/>
          <a:p>
            <a:pPr>
              <a:lnSpc>
                <a:spcPct val="150000"/>
              </a:lnSpc>
            </a:pPr>
            <a:r>
              <a:rPr lang="en-US" altLang="zh-CN" sz="2600" kern="100" dirty="0" smtClean="0">
                <a:solidFill>
                  <a:srgbClr val="C00000"/>
                </a:solidFill>
                <a:latin typeface="方正大黑简体" pitchFamily="65" charset="-122"/>
                <a:ea typeface="方正大黑简体" pitchFamily="65" charset="-122"/>
                <a:cs typeface="Times New Roman"/>
              </a:rPr>
              <a:t>[</a:t>
            </a:r>
            <a:r>
              <a:rPr lang="zh-CN" altLang="en-US" sz="2600" kern="100" dirty="0" smtClean="0">
                <a:solidFill>
                  <a:srgbClr val="C00000"/>
                </a:solidFill>
                <a:latin typeface="方正大黑简体" pitchFamily="65" charset="-122"/>
                <a:ea typeface="方正大黑简体" pitchFamily="65" charset="-122"/>
                <a:cs typeface="Times New Roman"/>
              </a:rPr>
              <a:t>史料实证</a:t>
            </a:r>
            <a:r>
              <a:rPr lang="en-US" altLang="zh-CN" sz="2600" kern="100" dirty="0" smtClean="0">
                <a:solidFill>
                  <a:srgbClr val="C00000"/>
                </a:solidFill>
                <a:latin typeface="方正大黑简体" pitchFamily="65" charset="-122"/>
                <a:ea typeface="方正大黑简体" pitchFamily="65" charset="-122"/>
                <a:cs typeface="Times New Roman"/>
              </a:rPr>
              <a:t>]</a:t>
            </a:r>
            <a:endParaRPr lang="zh-CN" altLang="en-US" sz="2600" kern="100" dirty="0">
              <a:solidFill>
                <a:srgbClr val="C00000"/>
              </a:solidFill>
              <a:latin typeface="方正大黑简体" pitchFamily="65" charset="-122"/>
              <a:ea typeface="方正大黑简体" pitchFamily="65" charset="-122"/>
              <a:cs typeface="Times New Roman"/>
            </a:endParaRPr>
          </a:p>
        </p:txBody>
      </p:sp>
      <p:sp>
        <p:nvSpPr>
          <p:cNvPr id="10" name="圆角矩形 9">
            <a:hlinkClick r:id="rId2" action="ppaction://hlinksldjump"/>
          </p:cNvPr>
          <p:cNvSpPr/>
          <p:nvPr/>
        </p:nvSpPr>
        <p:spPr>
          <a:xfrm>
            <a:off x="10081119" y="6663993"/>
            <a:ext cx="1126655"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归纳总结</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40669343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1" grpId="0"/>
      <p:bldP spid="11" grpId="1"/>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0" y="1413570"/>
            <a:ext cx="12190413" cy="3744416"/>
          </a:xfrm>
          <a:prstGeom prst="rect">
            <a:avLst/>
          </a:prstGeom>
          <a:solidFill>
            <a:schemeClr val="bg1">
              <a:lumMod val="95000"/>
            </a:schemeClr>
          </a:solidFill>
          <a:ln>
            <a:noFill/>
          </a:ln>
        </p:spPr>
        <p:style>
          <a:lnRef idx="1">
            <a:schemeClr val="accent3"/>
          </a:lnRef>
          <a:fillRef idx="2">
            <a:schemeClr val="accent3"/>
          </a:fillRef>
          <a:effectRef idx="1">
            <a:schemeClr val="accent3"/>
          </a:effectRef>
          <a:fontRef idx="minor">
            <a:schemeClr val="dk1"/>
          </a:fontRef>
        </p:style>
        <p:txBody>
          <a:bodyPr lIns="121917" tIns="60958" rIns="121917" bIns="60958" rtlCol="0" anchor="ctr"/>
          <a:lstStyle/>
          <a:p>
            <a:pPr algn="ctr"/>
            <a:endParaRPr lang="zh-CN" altLang="en-US"/>
          </a:p>
        </p:txBody>
      </p:sp>
      <p:grpSp>
        <p:nvGrpSpPr>
          <p:cNvPr id="6" name="组合 5"/>
          <p:cNvGrpSpPr/>
          <p:nvPr/>
        </p:nvGrpSpPr>
        <p:grpSpPr>
          <a:xfrm>
            <a:off x="9891275" y="-26590"/>
            <a:ext cx="1852816" cy="880109"/>
            <a:chOff x="11613" y="920823"/>
            <a:chExt cx="1168330" cy="733424"/>
          </a:xfrm>
        </p:grpSpPr>
        <p:pic>
          <p:nvPicPr>
            <p:cNvPr id="7" name="图片 6"/>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1613" y="920823"/>
              <a:ext cx="1168330" cy="733424"/>
            </a:xfrm>
            <a:prstGeom prst="rect">
              <a:avLst/>
            </a:prstGeom>
          </p:spPr>
        </p:pic>
        <p:sp>
          <p:nvSpPr>
            <p:cNvPr id="9" name="TextBox 8"/>
            <p:cNvSpPr txBox="1"/>
            <p:nvPr/>
          </p:nvSpPr>
          <p:spPr>
            <a:xfrm>
              <a:off x="22451" y="991413"/>
              <a:ext cx="1086818" cy="461665"/>
            </a:xfrm>
            <a:prstGeom prst="rect">
              <a:avLst/>
            </a:prstGeom>
            <a:noFill/>
          </p:spPr>
          <p:txBody>
            <a:bodyPr wrap="none" rtlCol="0">
              <a:spAutoFit/>
            </a:bodyPr>
            <a:lstStyle/>
            <a:p>
              <a:r>
                <a:rPr lang="zh-CN" altLang="en-US" sz="3000" dirty="0" smtClean="0">
                  <a:solidFill>
                    <a:schemeClr val="bg1"/>
                  </a:solidFill>
                  <a:latin typeface="黑体" panose="02010600030101010101" pitchFamily="2" charset="-122"/>
                  <a:ea typeface="黑体" panose="02010600030101010101" pitchFamily="2" charset="-122"/>
                </a:rPr>
                <a:t>归纳总结</a:t>
              </a:r>
              <a:endParaRPr lang="zh-CN" altLang="en-US" sz="3000" dirty="0">
                <a:solidFill>
                  <a:schemeClr val="bg1"/>
                </a:solidFill>
                <a:latin typeface="黑体" panose="02010600030101010101" pitchFamily="2" charset="-122"/>
                <a:ea typeface="黑体" panose="02010600030101010101" pitchFamily="2" charset="-122"/>
              </a:endParaRPr>
            </a:p>
          </p:txBody>
        </p:sp>
      </p:grpSp>
      <p:sp>
        <p:nvSpPr>
          <p:cNvPr id="10" name="矩形 9"/>
          <p:cNvSpPr/>
          <p:nvPr/>
        </p:nvSpPr>
        <p:spPr>
          <a:xfrm>
            <a:off x="302917" y="1700564"/>
            <a:ext cx="11480921" cy="3241398"/>
          </a:xfrm>
          <a:prstGeom prst="rect">
            <a:avLst/>
          </a:prstGeom>
        </p:spPr>
        <p:txBody>
          <a:bodyPr wrap="square" lIns="91438" tIns="45719" rIns="91438" bIns="45719">
            <a:spAutoFit/>
          </a:bodyPr>
          <a:lstStyle/>
          <a:p>
            <a:pPr algn="just">
              <a:lnSpc>
                <a:spcPct val="150000"/>
              </a:lnSpc>
              <a:spcAft>
                <a:spcPts val="0"/>
              </a:spcAft>
            </a:pPr>
            <a:r>
              <a:rPr lang="zh-CN" altLang="zh-CN" sz="2800" kern="100" dirty="0">
                <a:latin typeface="Times New Roman"/>
                <a:ea typeface="华文细黑"/>
                <a:cs typeface="Times New Roman"/>
              </a:rPr>
              <a:t>公元前</a:t>
            </a: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世纪以来，在古罗马平民反对贵族专权的斗争中，在古罗马扩张导致的不同民族的矛盾尖锐及经济社会纠纷日益增多的过程中，罗马法经历了由习惯法到成文法、由公民法到万民法、由零散到形成体系的不断完善的过程。缓和了社会矛盾，巩固了帝国统治，为近代西方的资产阶级革命和资本主义立法产生了重要影响。</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5384498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02917" y="1090854"/>
            <a:ext cx="11480921" cy="5180390"/>
          </a:xfrm>
          <a:prstGeom prst="rect">
            <a:avLst/>
          </a:prstGeom>
        </p:spPr>
        <p:txBody>
          <a:bodyPr wrap="square" lIns="91438" tIns="45719" rIns="91438" bIns="45719">
            <a:spAutoFit/>
          </a:bodyPr>
          <a:lstStyle/>
          <a:p>
            <a:pPr algn="just">
              <a:lnSpc>
                <a:spcPct val="150000"/>
              </a:lnSpc>
              <a:spcAft>
                <a:spcPts val="0"/>
              </a:spcAft>
            </a:pPr>
            <a:r>
              <a:rPr lang="en-US" altLang="zh-CN" sz="2800" b="1" kern="100" dirty="0">
                <a:latin typeface="Times New Roman"/>
                <a:ea typeface="华文细黑"/>
                <a:cs typeface="Courier New"/>
              </a:rPr>
              <a:t>1.</a:t>
            </a:r>
            <a:r>
              <a:rPr lang="zh-CN" altLang="zh-CN" sz="2800" b="1" kern="100" dirty="0">
                <a:latin typeface="Times New Roman"/>
                <a:ea typeface="华文细黑"/>
                <a:cs typeface="Times New Roman"/>
              </a:rPr>
              <a:t>罗马法的特征</a:t>
            </a:r>
            <a:endParaRPr lang="zh-CN" altLang="zh-CN" sz="1050" b="1"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从地位上看，罗马法是古罗马政治制度的核心，是欧洲最早的一部比较系统完备的法律体系，是西方政治文明的起源之一。</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从形式上看，罗马法体现出与时俱进、适应时代和形势需要而演变的特点。</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从内容上看，罗马法维护了罗马公民和自由民的社会地位，调整了财产关系，规定奴隶制度和私有财产神圣不可侵犯，具有时代性的特征；内容丰富、体系完善，涉及政治、经济、思想多个领域。</a:t>
            </a:r>
            <a:endParaRPr lang="zh-CN" altLang="zh-CN" sz="1050" kern="100" dirty="0">
              <a:effectLst/>
              <a:latin typeface="宋体"/>
              <a:cs typeface="Courier New"/>
            </a:endParaRPr>
          </a:p>
        </p:txBody>
      </p:sp>
      <p:sp>
        <p:nvSpPr>
          <p:cNvPr id="4" name="矩形 3"/>
          <p:cNvSpPr/>
          <p:nvPr/>
        </p:nvSpPr>
        <p:spPr>
          <a:xfrm>
            <a:off x="0" y="405450"/>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考点深化</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201052558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02917" y="477466"/>
            <a:ext cx="11480921" cy="5909308"/>
          </a:xfrm>
          <a:prstGeom prst="rect">
            <a:avLst/>
          </a:prstGeom>
        </p:spPr>
        <p:txBody>
          <a:bodyPr wrap="square" lIns="91438" tIns="45719" rIns="91438" bIns="45719">
            <a:spAutoFit/>
          </a:bodyPr>
          <a:lstStyle/>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从作用上看，罗马法是维系帝国和巩固统治的强有力的工具，对后世的影响深远。</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从局限上看，罗马法体现出帝国统治者的意志和要求，对于被统治者而言，不可能真正实现法律面前人人平等。因此，其实质是维护少数奴隶主利益的工具，属于奴隶制法律体系。</a:t>
            </a:r>
            <a:endParaRPr lang="zh-CN" altLang="zh-CN" sz="1050" kern="100" dirty="0">
              <a:latin typeface="宋体"/>
              <a:cs typeface="Courier New"/>
            </a:endParaRPr>
          </a:p>
          <a:p>
            <a:pPr algn="just">
              <a:lnSpc>
                <a:spcPct val="150000"/>
              </a:lnSpc>
              <a:spcAft>
                <a:spcPts val="0"/>
              </a:spcAft>
            </a:pPr>
            <a:r>
              <a:rPr lang="en-US" altLang="zh-CN" sz="2800" b="1" kern="100" dirty="0">
                <a:latin typeface="Times New Roman"/>
                <a:ea typeface="华文细黑"/>
                <a:cs typeface="Courier New"/>
              </a:rPr>
              <a:t>2.</a:t>
            </a:r>
            <a:r>
              <a:rPr lang="zh-CN" altLang="zh-CN" sz="2800" b="1" kern="100" dirty="0">
                <a:latin typeface="Times New Roman"/>
                <a:ea typeface="华文细黑"/>
                <a:cs typeface="Times New Roman"/>
              </a:rPr>
              <a:t>从人类文明延续视角看罗马法的影响</a:t>
            </a:r>
            <a:endParaRPr lang="zh-CN" altLang="zh-CN" sz="1050" b="1"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罗马法是现代欧洲大陆法系的基础。西方法律大都继承了罗马法的陪审制度、律师制度及某些诉讼原则，甚至政治制度的某些方面也都源于罗马法。</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40674235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34566" y="769684"/>
            <a:ext cx="11480921" cy="5180390"/>
          </a:xfrm>
          <a:prstGeom prst="rect">
            <a:avLst/>
          </a:prstGeom>
        </p:spPr>
        <p:txBody>
          <a:bodyPr wrap="square" lIns="91438" tIns="45719" rIns="91438" bIns="45719">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近代初期阶段西方资产阶级都根据罗马法中的思想，制定保障自己利益的法律。如美国的</a:t>
            </a:r>
            <a:r>
              <a:rPr lang="en-US" altLang="zh-CN" sz="2800" kern="100" dirty="0">
                <a:latin typeface="Times New Roman"/>
                <a:ea typeface="华文细黑"/>
                <a:cs typeface="Courier New"/>
              </a:rPr>
              <a:t>1787</a:t>
            </a:r>
            <a:r>
              <a:rPr lang="zh-CN" altLang="zh-CN" sz="2800" kern="100" dirty="0">
                <a:latin typeface="Times New Roman"/>
                <a:ea typeface="华文细黑"/>
                <a:cs typeface="Times New Roman"/>
              </a:rPr>
              <a:t>年宪法和《独立宣言》、法国的《人权宣言》《民法典》等，并且从中发展性地提出了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天赋人权</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权利平等</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等口号。</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罗马法中关于买卖、借贷、债权、合同契约、遗产继承以及伤害赔偿等的规定，在日益重视私有财产和人权的今天，更具有现实借鉴意义，现代资本主义法制的发展与罗马法的影响密不可分，罗马法成为现代资本主义法制的先声。</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71512673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6663993"/>
            <a:ext cx="12194933" cy="194007"/>
          </a:xfrm>
          <a:prstGeom prst="rect">
            <a:avLst/>
          </a:prstGeom>
          <a:solidFill>
            <a:schemeClr val="accent1">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矩形 4"/>
          <p:cNvSpPr/>
          <p:nvPr/>
        </p:nvSpPr>
        <p:spPr>
          <a:xfrm>
            <a:off x="334566" y="1053530"/>
            <a:ext cx="11480921" cy="5262977"/>
          </a:xfrm>
          <a:prstGeom prst="rect">
            <a:avLst/>
          </a:prstGeom>
        </p:spPr>
        <p:txBody>
          <a:bodyPr wrap="square" lIns="91438" tIns="45719" rIns="91438" bIns="45719">
            <a:spAutoFit/>
          </a:bodyPr>
          <a:lstStyle/>
          <a:p>
            <a:pPr algn="just">
              <a:lnSpc>
                <a:spcPct val="150000"/>
              </a:lnSpc>
              <a:spcAft>
                <a:spcPts val="0"/>
              </a:spcAft>
            </a:pPr>
            <a:r>
              <a:rPr lang="zh-CN" altLang="zh-CN" sz="2800" b="1" kern="100" dirty="0">
                <a:solidFill>
                  <a:srgbClr val="C00000"/>
                </a:solidFill>
                <a:latin typeface="Times New Roman"/>
                <a:ea typeface="华文细黑"/>
                <a:cs typeface="Times New Roman"/>
              </a:rPr>
              <a:t>例题</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(2016·</a:t>
            </a:r>
            <a:r>
              <a:rPr lang="zh-CN" altLang="zh-CN" sz="2800" kern="100" dirty="0">
                <a:latin typeface="Times New Roman"/>
                <a:ea typeface="华文细黑"/>
                <a:cs typeface="Times New Roman"/>
              </a:rPr>
              <a:t>新课标全国乙卷文综</a:t>
            </a:r>
            <a:r>
              <a:rPr lang="en-US" altLang="zh-CN" sz="2800" kern="100" dirty="0">
                <a:latin typeface="Times New Roman"/>
                <a:ea typeface="华文细黑"/>
                <a:cs typeface="Courier New"/>
              </a:rPr>
              <a:t>·22)</a:t>
            </a:r>
            <a:r>
              <a:rPr lang="zh-CN" altLang="zh-CN" sz="2800" kern="100" dirty="0">
                <a:latin typeface="Times New Roman"/>
                <a:ea typeface="华文细黑"/>
                <a:cs typeface="Times New Roman"/>
              </a:rPr>
              <a:t>德国文学家歌德说，罗马法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如同一只潜入水下的鸭子，虽然一次次将自己隐藏于波光水影之下，但却从来没有消失，而且总是一次次抖擞精神地重新出现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。对此的正确理解应是，罗马法</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是近代欧洲大陆国家法律的基础</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为欧洲近代社会确立了行为规范</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所维护的民主制度历史影响深远</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D.</a:t>
            </a:r>
            <a:r>
              <a:rPr lang="zh-CN" altLang="zh-CN" sz="2800" kern="100" dirty="0">
                <a:latin typeface="Times New Roman"/>
                <a:ea typeface="华文细黑"/>
                <a:cs typeface="Times New Roman"/>
              </a:rPr>
              <a:t>不断地改变了欧洲历史发展方向</a:t>
            </a:r>
            <a:endParaRPr lang="zh-CN" altLang="zh-CN" sz="1050" kern="100" dirty="0">
              <a:effectLst/>
              <a:latin typeface="宋体"/>
              <a:cs typeface="Courier New"/>
            </a:endParaRPr>
          </a:p>
        </p:txBody>
      </p:sp>
      <p:sp>
        <p:nvSpPr>
          <p:cNvPr id="9" name="圆角矩形 8">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7" name="TextBox 6"/>
          <p:cNvSpPr txBox="1"/>
          <p:nvPr/>
        </p:nvSpPr>
        <p:spPr>
          <a:xfrm>
            <a:off x="190550" y="3787761"/>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1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726852" y="3185796"/>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 name="矩形 11"/>
          <p:cNvSpPr/>
          <p:nvPr/>
        </p:nvSpPr>
        <p:spPr>
          <a:xfrm>
            <a:off x="0" y="405450"/>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考向导析</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381284795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7" grpId="0"/>
      <p:bldP spid="7" grpId="1"/>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xmlns="" val="1058457093"/>
              </p:ext>
            </p:extLst>
          </p:nvPr>
        </p:nvGraphicFramePr>
        <p:xfrm>
          <a:off x="622598" y="175717"/>
          <a:ext cx="10585176" cy="6538452"/>
        </p:xfrm>
        <a:graphic>
          <a:graphicData uri="http://schemas.openxmlformats.org/drawingml/2006/table">
            <a:tbl>
              <a:tblPr/>
              <a:tblGrid>
                <a:gridCol w="1440160"/>
                <a:gridCol w="9145016"/>
              </a:tblGrid>
              <a:tr h="3888432">
                <a:tc>
                  <a:txBody>
                    <a:bodyPr/>
                    <a:lstStyle/>
                    <a:p>
                      <a:pPr algn="ctr">
                        <a:lnSpc>
                          <a:spcPct val="150000"/>
                        </a:lnSpc>
                        <a:spcAft>
                          <a:spcPts val="0"/>
                        </a:spcAft>
                      </a:pPr>
                      <a:r>
                        <a:rPr lang="zh-CN" sz="2800" kern="100" baseline="0" dirty="0">
                          <a:effectLst/>
                          <a:latin typeface="Times New Roman"/>
                          <a:ea typeface="华文细黑"/>
                          <a:cs typeface="Times New Roman"/>
                        </a:rPr>
                        <a:t>问题</a:t>
                      </a:r>
                      <a:endParaRPr lang="zh-CN" sz="2800" kern="100" baseline="0" dirty="0">
                        <a:effectLst/>
                        <a:latin typeface="宋体"/>
                        <a:cs typeface="Courier New"/>
                      </a:endParaRPr>
                    </a:p>
                    <a:p>
                      <a:pPr algn="ctr">
                        <a:lnSpc>
                          <a:spcPct val="150000"/>
                        </a:lnSpc>
                        <a:spcAft>
                          <a:spcPts val="0"/>
                        </a:spcAft>
                      </a:pPr>
                      <a:r>
                        <a:rPr lang="zh-CN" sz="2800" kern="100" baseline="0" dirty="0">
                          <a:effectLst/>
                          <a:latin typeface="Times New Roman"/>
                          <a:ea typeface="华文细黑"/>
                          <a:cs typeface="Times New Roman"/>
                        </a:rPr>
                        <a:t>诊断</a:t>
                      </a:r>
                      <a:endParaRPr lang="zh-CN" sz="2800" kern="100" baseline="0" dirty="0">
                        <a:effectLst/>
                        <a:latin typeface="宋体"/>
                        <a:cs typeface="Courier New"/>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72000" algn="just">
                        <a:lnSpc>
                          <a:spcPct val="150000"/>
                        </a:lnSpc>
                        <a:spcAft>
                          <a:spcPts val="0"/>
                        </a:spcAft>
                      </a:pPr>
                      <a:r>
                        <a:rPr lang="zh-CN" sz="2800" kern="100" baseline="0" dirty="0">
                          <a:effectLst/>
                          <a:latin typeface="Times New Roman"/>
                          <a:ea typeface="华文细黑"/>
                          <a:cs typeface="Times New Roman"/>
                        </a:rPr>
                        <a:t>解答本题的关键是理解德国文学家歌德这一句有关</a:t>
                      </a:r>
                      <a:r>
                        <a:rPr lang="zh-CN" sz="2800" kern="100" baseline="0" dirty="0" smtClean="0">
                          <a:effectLst/>
                          <a:latin typeface="Times New Roman"/>
                          <a:ea typeface="华文细黑"/>
                          <a:cs typeface="Times New Roman"/>
                        </a:rPr>
                        <a:t>罗马法</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的</a:t>
                      </a:r>
                      <a:r>
                        <a:rPr lang="zh-CN" sz="2800" kern="100" baseline="0" dirty="0">
                          <a:effectLst/>
                          <a:latin typeface="Times New Roman"/>
                          <a:ea typeface="华文细黑"/>
                          <a:cs typeface="Times New Roman"/>
                        </a:rPr>
                        <a:t>形象的比喻。罗马法就像一个</a:t>
                      </a:r>
                      <a:r>
                        <a:rPr lang="en-US" sz="2800" kern="100" baseline="0" dirty="0">
                          <a:effectLst/>
                          <a:latin typeface="宋体"/>
                          <a:ea typeface="华文细黑"/>
                          <a:cs typeface="Times New Roman"/>
                        </a:rPr>
                        <a:t>“</a:t>
                      </a:r>
                      <a:r>
                        <a:rPr lang="zh-CN" sz="2800" kern="100" baseline="0" dirty="0">
                          <a:effectLst/>
                          <a:latin typeface="Times New Roman"/>
                          <a:ea typeface="华文细黑"/>
                          <a:cs typeface="Times New Roman"/>
                        </a:rPr>
                        <a:t>潜入水下的鸭子</a:t>
                      </a:r>
                      <a:r>
                        <a:rPr lang="en-US" sz="2800" kern="100" baseline="0" dirty="0">
                          <a:effectLst/>
                          <a:latin typeface="宋体"/>
                          <a:ea typeface="华文细黑"/>
                          <a:cs typeface="Times New Roman"/>
                        </a:rPr>
                        <a:t>”“</a:t>
                      </a:r>
                      <a:r>
                        <a:rPr lang="zh-CN" sz="2800" kern="100" baseline="0" dirty="0" smtClean="0">
                          <a:effectLst/>
                          <a:latin typeface="Times New Roman"/>
                          <a:ea typeface="华文细黑"/>
                          <a:cs typeface="Times New Roman"/>
                        </a:rPr>
                        <a:t>一</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次次</a:t>
                      </a:r>
                      <a:r>
                        <a:rPr lang="zh-CN" sz="2800" kern="100" baseline="0" dirty="0">
                          <a:effectLst/>
                          <a:latin typeface="Times New Roman"/>
                          <a:ea typeface="华文细黑"/>
                          <a:cs typeface="Times New Roman"/>
                        </a:rPr>
                        <a:t>抖擞精神地重新出现</a:t>
                      </a:r>
                      <a:r>
                        <a:rPr lang="en-US" sz="2800" kern="100" baseline="0" dirty="0">
                          <a:effectLst/>
                          <a:latin typeface="宋体"/>
                          <a:ea typeface="华文细黑"/>
                          <a:cs typeface="Times New Roman"/>
                        </a:rPr>
                        <a:t>”</a:t>
                      </a:r>
                      <a:r>
                        <a:rPr lang="zh-CN" sz="2800" kern="100" baseline="0" dirty="0">
                          <a:effectLst/>
                          <a:latin typeface="Times New Roman"/>
                          <a:ea typeface="华文细黑"/>
                          <a:cs typeface="Times New Roman"/>
                        </a:rPr>
                        <a:t>，显然这是强调其对后世</a:t>
                      </a:r>
                      <a:r>
                        <a:rPr lang="zh-CN" sz="2800" kern="100" baseline="0" dirty="0" smtClean="0">
                          <a:effectLst/>
                          <a:latin typeface="Times New Roman"/>
                          <a:ea typeface="华文细黑"/>
                          <a:cs typeface="Times New Roman"/>
                        </a:rPr>
                        <a:t>法律</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的</a:t>
                      </a:r>
                      <a:r>
                        <a:rPr lang="zh-CN" sz="2800" kern="100" baseline="0" dirty="0">
                          <a:effectLst/>
                          <a:latin typeface="Times New Roman"/>
                          <a:ea typeface="华文细黑"/>
                          <a:cs typeface="Times New Roman"/>
                        </a:rPr>
                        <a:t>影响，不是直接发挥作用。考生易错选</a:t>
                      </a:r>
                      <a:r>
                        <a:rPr lang="en-US" sz="2800" kern="100" baseline="0" dirty="0">
                          <a:effectLst/>
                          <a:latin typeface="Times New Roman"/>
                          <a:ea typeface="华文细黑"/>
                          <a:cs typeface="Courier New"/>
                        </a:rPr>
                        <a:t>D</a:t>
                      </a:r>
                      <a:r>
                        <a:rPr lang="zh-CN" sz="2800" kern="100" baseline="0" dirty="0">
                          <a:effectLst/>
                          <a:latin typeface="Times New Roman"/>
                          <a:ea typeface="华文细黑"/>
                          <a:cs typeface="Times New Roman"/>
                        </a:rPr>
                        <a:t>项，该迷惑</a:t>
                      </a:r>
                      <a:r>
                        <a:rPr lang="zh-CN" sz="2800" kern="100" baseline="0" dirty="0" smtClean="0">
                          <a:effectLst/>
                          <a:latin typeface="Times New Roman"/>
                          <a:ea typeface="华文细黑"/>
                          <a:cs typeface="Times New Roman"/>
                        </a:rPr>
                        <a:t>项</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的</a:t>
                      </a:r>
                      <a:r>
                        <a:rPr lang="zh-CN" sz="2800" kern="100" baseline="0" dirty="0">
                          <a:effectLst/>
                          <a:latin typeface="Times New Roman"/>
                          <a:ea typeface="华文细黑"/>
                          <a:cs typeface="Times New Roman"/>
                        </a:rPr>
                        <a:t>设置属于高考题中常见的设置方式，与正确选项相似</a:t>
                      </a:r>
                      <a:r>
                        <a:rPr lang="zh-CN" sz="2800" kern="100" baseline="0" dirty="0" smtClean="0">
                          <a:effectLst/>
                          <a:latin typeface="Times New Roman"/>
                          <a:ea typeface="华文细黑"/>
                          <a:cs typeface="Times New Roman"/>
                        </a:rPr>
                        <a:t>，</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但是</a:t>
                      </a:r>
                      <a:r>
                        <a:rPr lang="zh-CN" sz="2800" kern="100" baseline="0" dirty="0">
                          <a:effectLst/>
                          <a:latin typeface="Times New Roman"/>
                          <a:ea typeface="华文细黑"/>
                          <a:cs typeface="Times New Roman"/>
                        </a:rPr>
                        <a:t>夸大了其作用。</a:t>
                      </a:r>
                      <a:endParaRPr lang="zh-CN" sz="2800" kern="100" baseline="0" dirty="0">
                        <a:effectLst/>
                        <a:latin typeface="宋体"/>
                        <a:cs typeface="Courier New"/>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0020">
                <a:tc>
                  <a:txBody>
                    <a:bodyPr/>
                    <a:lstStyle/>
                    <a:p>
                      <a:pPr algn="ctr">
                        <a:lnSpc>
                          <a:spcPct val="150000"/>
                        </a:lnSpc>
                        <a:spcAft>
                          <a:spcPts val="0"/>
                        </a:spcAft>
                      </a:pPr>
                      <a:r>
                        <a:rPr lang="zh-CN" sz="2800" kern="100" baseline="0" dirty="0">
                          <a:effectLst/>
                          <a:latin typeface="Times New Roman"/>
                          <a:ea typeface="华文细黑"/>
                          <a:cs typeface="Times New Roman"/>
                        </a:rPr>
                        <a:t>方向</a:t>
                      </a:r>
                      <a:endParaRPr lang="zh-CN" sz="2800" kern="100" baseline="0" dirty="0">
                        <a:effectLst/>
                        <a:latin typeface="宋体"/>
                        <a:cs typeface="Courier New"/>
                      </a:endParaRPr>
                    </a:p>
                    <a:p>
                      <a:pPr algn="ctr">
                        <a:lnSpc>
                          <a:spcPct val="150000"/>
                        </a:lnSpc>
                        <a:spcAft>
                          <a:spcPts val="0"/>
                        </a:spcAft>
                      </a:pPr>
                      <a:r>
                        <a:rPr lang="zh-CN" sz="2800" kern="100" baseline="0" dirty="0">
                          <a:effectLst/>
                          <a:latin typeface="Times New Roman"/>
                          <a:ea typeface="华文细黑"/>
                          <a:cs typeface="Times New Roman"/>
                        </a:rPr>
                        <a:t>研判</a:t>
                      </a:r>
                      <a:endParaRPr lang="zh-CN" sz="2800" kern="100" baseline="0" dirty="0">
                        <a:effectLst/>
                        <a:latin typeface="宋体"/>
                        <a:cs typeface="Courier New"/>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72000" algn="just">
                        <a:lnSpc>
                          <a:spcPct val="150000"/>
                        </a:lnSpc>
                        <a:spcAft>
                          <a:spcPts val="0"/>
                        </a:spcAft>
                      </a:pPr>
                      <a:r>
                        <a:rPr lang="zh-CN" sz="2800" kern="100" baseline="0" dirty="0">
                          <a:effectLst/>
                          <a:latin typeface="Times New Roman"/>
                          <a:ea typeface="华文细黑"/>
                          <a:cs typeface="Times New Roman"/>
                        </a:rPr>
                        <a:t>高考是选拔性考试，要求考生有敏锐的洞察力和比较</a:t>
                      </a:r>
                      <a:r>
                        <a:rPr lang="zh-CN" sz="2800" kern="100" baseline="0" dirty="0" smtClean="0">
                          <a:effectLst/>
                          <a:latin typeface="Times New Roman"/>
                          <a:ea typeface="华文细黑"/>
                          <a:cs typeface="Times New Roman"/>
                        </a:rPr>
                        <a:t>鉴别</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的</a:t>
                      </a:r>
                      <a:r>
                        <a:rPr lang="zh-CN" sz="2800" kern="100" baseline="0" dirty="0">
                          <a:effectLst/>
                          <a:latin typeface="Times New Roman"/>
                          <a:ea typeface="华文细黑"/>
                          <a:cs typeface="Times New Roman"/>
                        </a:rPr>
                        <a:t>能力。单单是正误方面的判断已经不足以考查考生的</a:t>
                      </a:r>
                      <a:r>
                        <a:rPr lang="zh-CN" sz="2800" kern="100" baseline="0" dirty="0" smtClean="0">
                          <a:effectLst/>
                          <a:latin typeface="Times New Roman"/>
                          <a:ea typeface="华文细黑"/>
                          <a:cs typeface="Times New Roman"/>
                        </a:rPr>
                        <a:t>能</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力</a:t>
                      </a:r>
                      <a:r>
                        <a:rPr lang="zh-CN" sz="2800" kern="100" baseline="0" dirty="0">
                          <a:effectLst/>
                          <a:latin typeface="Times New Roman"/>
                          <a:ea typeface="华文细黑"/>
                          <a:cs typeface="Times New Roman"/>
                        </a:rPr>
                        <a:t>，迷惑选项的设置往往与正确选项形像而神不像，</a:t>
                      </a:r>
                      <a:r>
                        <a:rPr lang="zh-CN" sz="2800" kern="100" baseline="0" dirty="0" smtClean="0">
                          <a:effectLst/>
                          <a:latin typeface="Times New Roman"/>
                          <a:ea typeface="华文细黑"/>
                          <a:cs typeface="Times New Roman"/>
                        </a:rPr>
                        <a:t>或者</a:t>
                      </a:r>
                      <a:endParaRPr lang="en-US" altLang="zh-CN" sz="2800" kern="100" baseline="0" dirty="0" smtClean="0">
                        <a:effectLst/>
                        <a:latin typeface="Times New Roman"/>
                        <a:ea typeface="华文细黑"/>
                        <a:cs typeface="Times New Roman"/>
                      </a:endParaRPr>
                    </a:p>
                    <a:p>
                      <a:pPr indent="72000" algn="just">
                        <a:lnSpc>
                          <a:spcPct val="150000"/>
                        </a:lnSpc>
                        <a:spcAft>
                          <a:spcPts val="0"/>
                        </a:spcAft>
                      </a:pPr>
                      <a:r>
                        <a:rPr lang="zh-CN" sz="2800" kern="100" baseline="0" dirty="0" smtClean="0">
                          <a:effectLst/>
                          <a:latin typeface="Times New Roman"/>
                          <a:ea typeface="华文细黑"/>
                          <a:cs typeface="Times New Roman"/>
                        </a:rPr>
                        <a:t>夸大</a:t>
                      </a:r>
                      <a:r>
                        <a:rPr lang="zh-CN" sz="2800" kern="100" baseline="0" dirty="0">
                          <a:effectLst/>
                          <a:latin typeface="Times New Roman"/>
                          <a:ea typeface="华文细黑"/>
                          <a:cs typeface="Times New Roman"/>
                        </a:rPr>
                        <a:t>，缩小等等。</a:t>
                      </a:r>
                      <a:endParaRPr lang="zh-CN" sz="2800" kern="100" baseline="0" dirty="0">
                        <a:effectLst/>
                        <a:latin typeface="宋体"/>
                        <a:cs typeface="Courier New"/>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00569230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0" y="6663993"/>
            <a:ext cx="12194933" cy="194007"/>
          </a:xfrm>
          <a:prstGeom prst="rect">
            <a:avLst/>
          </a:prstGeom>
          <a:solidFill>
            <a:schemeClr val="accent1">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矩形 5"/>
          <p:cNvSpPr/>
          <p:nvPr/>
        </p:nvSpPr>
        <p:spPr>
          <a:xfrm>
            <a:off x="225877" y="903119"/>
            <a:ext cx="11692388" cy="5181162"/>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立意：关注罗马法中的法律意识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《查士丁尼民法大全》中提到：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任何人不能仅因为思想而受惩罚。判刑时必须始终考虑罪犯的年龄与涉世不深。父亲的罪名或所受惩罚不能玷污儿子的名声，因为每一方的命运均取决于自己的行为，而任何一方不得被指定为另一方所犯罪行为的继承人。世代相传的习俗应受到尊重和服从，但其有效性不应凌驾于理性或法律之上。</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该材料反映罗马法</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注重证据，讲究公正</a:t>
            </a:r>
            <a:r>
              <a:rPr lang="en-US" altLang="zh-CN" sz="2800" kern="100" dirty="0">
                <a:latin typeface="Times New Roman"/>
                <a:ea typeface="华文细黑"/>
                <a:cs typeface="Courier New"/>
              </a:rPr>
              <a:t>  	B.</a:t>
            </a:r>
            <a:r>
              <a:rPr lang="zh-CN" altLang="zh-CN" sz="2800" kern="100" dirty="0">
                <a:latin typeface="Times New Roman"/>
                <a:ea typeface="华文细黑"/>
                <a:cs typeface="Times New Roman"/>
              </a:rPr>
              <a:t>保护私有财产与政治权利</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成文法与习惯法并重</a:t>
            </a:r>
            <a:r>
              <a:rPr lang="en-US" altLang="zh-CN" sz="2800" kern="100" dirty="0">
                <a:latin typeface="Times New Roman"/>
                <a:ea typeface="华文细黑"/>
                <a:cs typeface="Courier New"/>
              </a:rPr>
              <a:t>  	D.</a:t>
            </a:r>
            <a:r>
              <a:rPr lang="zh-CN" altLang="zh-CN" sz="2800" kern="100" dirty="0">
                <a:latin typeface="Times New Roman"/>
                <a:ea typeface="华文细黑"/>
                <a:cs typeface="Times New Roman"/>
              </a:rPr>
              <a:t>倡导法律面前人人</a:t>
            </a:r>
            <a:r>
              <a:rPr lang="zh-CN" altLang="zh-CN" sz="2800" kern="100" dirty="0" smtClean="0">
                <a:latin typeface="Times New Roman"/>
                <a:ea typeface="华文细黑"/>
                <a:cs typeface="Times New Roman"/>
              </a:rPr>
              <a:t>平等</a:t>
            </a:r>
            <a:endParaRPr lang="zh-CN" altLang="zh-CN" sz="1050" kern="100" dirty="0">
              <a:latin typeface="宋体"/>
              <a:cs typeface="Courier New"/>
            </a:endParaRPr>
          </a:p>
        </p:txBody>
      </p:sp>
      <p:sp>
        <p:nvSpPr>
          <p:cNvPr id="8" name="圆角矩形 7">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7" name="TextBox 6"/>
          <p:cNvSpPr txBox="1"/>
          <p:nvPr/>
        </p:nvSpPr>
        <p:spPr>
          <a:xfrm>
            <a:off x="46534" y="4886543"/>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384264" y="4328574"/>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Rectangle 21">
            <a:hlinkClick r:id="rId4"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1" name="Rectangle 21">
            <a:hlinkClick r:id="rId5"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2" name="Rectangle 21">
            <a:hlinkClick r:id="rId6" action="ppaction://hlinksldjump"/>
          </p:cNvPr>
          <p:cNvSpPr>
            <a:spLocks noChangeArrowheads="1"/>
          </p:cNvSpPr>
          <p:nvPr/>
        </p:nvSpPr>
        <p:spPr bwMode="auto">
          <a:xfrm>
            <a:off x="1092107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4" name="矩形 13"/>
          <p:cNvSpPr/>
          <p:nvPr/>
        </p:nvSpPr>
        <p:spPr>
          <a:xfrm>
            <a:off x="0" y="333442"/>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命题猜想</a:t>
            </a:r>
            <a:endParaRPr lang="zh-CN" altLang="en-US" dirty="0">
              <a:solidFill>
                <a:schemeClr val="bg1"/>
              </a:solidFill>
              <a:latin typeface="微软雅黑" pitchFamily="34" charset="-122"/>
              <a:ea typeface="微软雅黑" pitchFamily="34" charset="-122"/>
            </a:endParaRPr>
          </a:p>
        </p:txBody>
      </p:sp>
      <p:sp>
        <p:nvSpPr>
          <p:cNvPr id="13" name="Rectangle 21">
            <a:hlinkClick r:id="rId7" action="ppaction://hlinksldjump"/>
          </p:cNvPr>
          <p:cNvSpPr>
            <a:spLocks noChangeArrowheads="1"/>
          </p:cNvSpPr>
          <p:nvPr/>
        </p:nvSpPr>
        <p:spPr bwMode="auto">
          <a:xfrm>
            <a:off x="11351542"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19623561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7" grpId="0"/>
      <p:bldP spid="7" grpId="1"/>
    </p:bld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33980" y="848032"/>
            <a:ext cx="11692388" cy="4616648"/>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材料</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任何人不能仅因为思想而受惩罚</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反映了罗马法注重证据，材料</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父亲的罪名或所受惩罚不能玷污儿子的名声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体现出罗马法讲究公平公正，故</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项正确</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材料</a:t>
            </a:r>
            <a:r>
              <a:rPr lang="zh-CN" altLang="zh-CN" sz="2800" kern="100" dirty="0">
                <a:latin typeface="Times New Roman"/>
                <a:ea typeface="华文细黑"/>
                <a:cs typeface="Times New Roman"/>
              </a:rPr>
              <a:t>没有涉及保护私有财产与政治权利，故</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依据</a:t>
            </a:r>
            <a:r>
              <a:rPr lang="zh-CN" altLang="zh-CN" sz="2800" kern="100" dirty="0">
                <a:latin typeface="Times New Roman"/>
                <a:ea typeface="华文细黑"/>
                <a:cs typeface="Times New Roman"/>
              </a:rPr>
              <a:t>材料</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世代相传的习俗应受到尊重和服从，但其有效性不应凌驾于理性或法律之上</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可知，</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项与材料不符，错误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材料</a:t>
            </a:r>
            <a:r>
              <a:rPr lang="zh-CN" altLang="zh-CN" sz="2800" kern="100" dirty="0">
                <a:latin typeface="Times New Roman"/>
                <a:ea typeface="华文细黑"/>
                <a:cs typeface="Times New Roman"/>
              </a:rPr>
              <a:t>没有涉及法律面前人人平等，故</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项错误。</a:t>
            </a:r>
            <a:endParaRPr lang="zh-CN" altLang="zh-CN" sz="1050" kern="100" dirty="0">
              <a:effectLst/>
              <a:latin typeface="宋体"/>
              <a:cs typeface="Courier New"/>
            </a:endParaRPr>
          </a:p>
        </p:txBody>
      </p:sp>
      <p:sp>
        <p:nvSpPr>
          <p:cNvPr id="7" name="Rectangle 21">
            <a:hlinkClick r:id="rId2"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1092107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0" name="Rectangle 21">
            <a:hlinkClick r:id="rId5" action="ppaction://hlinksldjump"/>
          </p:cNvPr>
          <p:cNvSpPr>
            <a:spLocks noChangeArrowheads="1"/>
          </p:cNvSpPr>
          <p:nvPr/>
        </p:nvSpPr>
        <p:spPr bwMode="auto">
          <a:xfrm>
            <a:off x="11351542"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404188907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0" y="6663993"/>
            <a:ext cx="12194933" cy="194007"/>
          </a:xfrm>
          <a:prstGeom prst="rect">
            <a:avLst/>
          </a:prstGeom>
          <a:solidFill>
            <a:schemeClr val="accent1">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矩形 5"/>
          <p:cNvSpPr/>
          <p:nvPr/>
        </p:nvSpPr>
        <p:spPr>
          <a:xfrm>
            <a:off x="261973" y="612925"/>
            <a:ext cx="11692388" cy="3323987"/>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立意：对于罗马法</a:t>
            </a:r>
            <a:r>
              <a:rPr lang="zh-CN" altLang="zh-CN" sz="2800" kern="100" dirty="0" smtClean="0">
                <a:latin typeface="Times New Roman"/>
                <a:ea typeface="华文细黑"/>
                <a:cs typeface="Times New Roman"/>
              </a:rPr>
              <a:t>中</a:t>
            </a:r>
            <a:r>
              <a:rPr lang="zh-CN" altLang="en-US" sz="2800" kern="100" dirty="0" smtClean="0">
                <a:latin typeface="Times New Roman"/>
                <a:ea typeface="华文细黑"/>
                <a:cs typeface="Times New Roman"/>
              </a:rPr>
              <a:t>一</a:t>
            </a:r>
            <a:r>
              <a:rPr lang="zh-CN" altLang="zh-CN" sz="2800" kern="100" dirty="0" smtClean="0">
                <a:latin typeface="Times New Roman"/>
                <a:ea typeface="华文细黑"/>
                <a:cs typeface="Times New Roman"/>
              </a:rPr>
              <a:t>系列</a:t>
            </a:r>
            <a:r>
              <a:rPr lang="zh-CN" altLang="zh-CN" sz="2800" kern="100" dirty="0">
                <a:latin typeface="Times New Roman"/>
                <a:ea typeface="华文细黑"/>
                <a:cs typeface="Times New Roman"/>
              </a:rPr>
              <a:t>法律概念的理解</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欧洲中世纪商人法的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跨国平等对待</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这一特征对于外国人来说是一种重要的保护，它使他们不会因在地方法中不享有资格以及因为地方法律、习惯的其他变化莫测的因素而蒙受损害。该特征源于古代罗马的</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习惯法</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公民法</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C</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万民法</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smtClean="0">
                <a:latin typeface="Times New Roman"/>
                <a:ea typeface="华文细黑"/>
                <a:cs typeface="Times New Roman"/>
              </a:rPr>
              <a:t>自然法</a:t>
            </a:r>
            <a:endParaRPr lang="zh-CN" altLang="zh-CN" sz="1050" kern="100" dirty="0">
              <a:latin typeface="宋体"/>
              <a:cs typeface="Courier New"/>
            </a:endParaRPr>
          </a:p>
        </p:txBody>
      </p:sp>
      <p:sp>
        <p:nvSpPr>
          <p:cNvPr id="5" name="圆角矩形 4"/>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7" name="TextBox 6"/>
          <p:cNvSpPr txBox="1"/>
          <p:nvPr/>
        </p:nvSpPr>
        <p:spPr>
          <a:xfrm>
            <a:off x="4980402" y="3313771"/>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75394" y="2744333"/>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 name="矩形 2"/>
          <p:cNvSpPr/>
          <p:nvPr/>
        </p:nvSpPr>
        <p:spPr>
          <a:xfrm>
            <a:off x="261973" y="3915589"/>
            <a:ext cx="11521865" cy="2677656"/>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习惯法、公民法仅仅保障罗马公民的利益，故</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万民</a:t>
            </a:r>
            <a:r>
              <a:rPr lang="zh-CN" altLang="zh-CN" sz="2800" kern="100" dirty="0">
                <a:latin typeface="Times New Roman"/>
                <a:ea typeface="华文细黑"/>
                <a:cs typeface="Times New Roman"/>
              </a:rPr>
              <a:t>法适用于罗马帝国境内一切自由民，能够体现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跨国平等对待</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，故</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正确</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自然法</a:t>
            </a:r>
            <a:r>
              <a:rPr lang="zh-CN" altLang="zh-CN" sz="2800" kern="100" dirty="0">
                <a:latin typeface="Times New Roman"/>
                <a:ea typeface="华文细黑"/>
                <a:cs typeface="Times New Roman"/>
              </a:rPr>
              <a:t>不能体现跨国平等对待，故</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错误。</a:t>
            </a:r>
            <a:endParaRPr lang="zh-CN" altLang="zh-CN" sz="2800" kern="100" dirty="0">
              <a:effectLst/>
              <a:latin typeface="宋体"/>
              <a:cs typeface="Courier New"/>
            </a:endParaRPr>
          </a:p>
        </p:txBody>
      </p:sp>
      <p:sp>
        <p:nvSpPr>
          <p:cNvPr id="12" name="Rectangle 21">
            <a:hlinkClick r:id="rId3"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4"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5" action="ppaction://hlinksldjump"/>
          </p:cNvPr>
          <p:cNvSpPr>
            <a:spLocks noChangeArrowheads="1"/>
          </p:cNvSpPr>
          <p:nvPr/>
        </p:nvSpPr>
        <p:spPr bwMode="auto">
          <a:xfrm>
            <a:off x="1092107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6" action="ppaction://hlinksldjump"/>
          </p:cNvPr>
          <p:cNvSpPr>
            <a:spLocks noChangeArrowheads="1"/>
          </p:cNvSpPr>
          <p:nvPr/>
        </p:nvSpPr>
        <p:spPr bwMode="auto">
          <a:xfrm>
            <a:off x="11351542"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144566554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linds(horizontal)">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linds(horizontal)">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blinds(horizontal)">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3">
                                            <p:txEl>
                                              <p:pRg st="0" end="0"/>
                                            </p:txEl>
                                          </p:spTgt>
                                        </p:tgtEl>
                                      </p:cBhvr>
                                    </p:animEffect>
                                    <p:set>
                                      <p:cBhvr>
                                        <p:cTn id="33" dur="1" fill="hold">
                                          <p:stCondLst>
                                            <p:cond delay="499"/>
                                          </p:stCondLst>
                                        </p:cTn>
                                        <p:tgtEl>
                                          <p:spTgt spid="3">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3">
                                            <p:txEl>
                                              <p:pRg st="1" end="1"/>
                                            </p:txEl>
                                          </p:spTgt>
                                        </p:tgtEl>
                                      </p:cBhvr>
                                    </p:animEffect>
                                    <p:set>
                                      <p:cBhvr>
                                        <p:cTn id="36" dur="1" fill="hold">
                                          <p:stCondLst>
                                            <p:cond delay="499"/>
                                          </p:stCondLst>
                                        </p:cTn>
                                        <p:tgtEl>
                                          <p:spTgt spid="3">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3">
                                            <p:txEl>
                                              <p:pRg st="2" end="2"/>
                                            </p:txEl>
                                          </p:spTgt>
                                        </p:tgtEl>
                                      </p:cBhvr>
                                    </p:animEffect>
                                    <p:set>
                                      <p:cBhvr>
                                        <p:cTn id="39" dur="1" fill="hold">
                                          <p:stCondLst>
                                            <p:cond delay="499"/>
                                          </p:stCondLst>
                                        </p:cTn>
                                        <p:tgtEl>
                                          <p:spTgt spid="3">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7" grpId="0"/>
      <p:bldP spid="7" grpId="1"/>
      <p:bldP spid="3" grpId="0" build="allAtOnce"/>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0" y="6663993"/>
            <a:ext cx="12194933" cy="194007"/>
          </a:xfrm>
          <a:prstGeom prst="rect">
            <a:avLst/>
          </a:prstGeom>
          <a:solidFill>
            <a:schemeClr val="accent1">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矩形 5"/>
          <p:cNvSpPr/>
          <p:nvPr/>
        </p:nvSpPr>
        <p:spPr>
          <a:xfrm>
            <a:off x="415610" y="973386"/>
            <a:ext cx="11224212" cy="4616648"/>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立意：从人类文明延续的角度考查罗马法的影响</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有学者指出，罗马帝国虽然衰亡了，但它却把文明留给了欧洲。这一说法的主要依据是，古罗马</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开创了西方人文思想的先河</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进行了民主政治的最早尝试</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奠定了西方法律传统的基础</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提供了治理大国的成功</a:t>
            </a:r>
            <a:r>
              <a:rPr lang="zh-CN" altLang="zh-CN" sz="2800" kern="100" dirty="0" smtClean="0">
                <a:latin typeface="Times New Roman"/>
                <a:ea typeface="华文细黑"/>
                <a:cs typeface="Times New Roman"/>
              </a:rPr>
              <a:t>经验</a:t>
            </a:r>
            <a:endParaRPr lang="zh-CN" altLang="zh-CN" sz="1050" kern="100" dirty="0">
              <a:latin typeface="宋体"/>
              <a:cs typeface="Courier New"/>
            </a:endParaRPr>
          </a:p>
        </p:txBody>
      </p:sp>
      <p:sp>
        <p:nvSpPr>
          <p:cNvPr id="5" name="圆角矩形 4">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7" name="TextBox 6"/>
          <p:cNvSpPr txBox="1"/>
          <p:nvPr/>
        </p:nvSpPr>
        <p:spPr>
          <a:xfrm>
            <a:off x="244112" y="4323019"/>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52113" y="2446193"/>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5" name="Rectangle 21">
            <a:hlinkClick r:id="rId4"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5"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7" name="Rectangle 21">
            <a:hlinkClick r:id="rId6" action="ppaction://hlinksldjump"/>
          </p:cNvPr>
          <p:cNvSpPr>
            <a:spLocks noChangeArrowheads="1"/>
          </p:cNvSpPr>
          <p:nvPr/>
        </p:nvSpPr>
        <p:spPr bwMode="auto">
          <a:xfrm>
            <a:off x="1092107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8" name="Rectangle 21">
            <a:hlinkClick r:id="rId7" action="ppaction://hlinksldjump"/>
          </p:cNvPr>
          <p:cNvSpPr>
            <a:spLocks noChangeArrowheads="1"/>
          </p:cNvSpPr>
          <p:nvPr/>
        </p:nvSpPr>
        <p:spPr bwMode="auto">
          <a:xfrm>
            <a:off x="11351542"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50741021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p:bldP spid="7" grpId="1"/>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623510" y="1052490"/>
            <a:ext cx="10728280" cy="3323987"/>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古希腊是人文精神的发源地，故</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最早</a:t>
            </a:r>
            <a:r>
              <a:rPr lang="zh-CN" altLang="zh-CN" sz="2800" kern="100" dirty="0">
                <a:latin typeface="Times New Roman"/>
                <a:ea typeface="华文细黑"/>
                <a:cs typeface="Times New Roman"/>
              </a:rPr>
              <a:t>尝试实行民主政治的是古代雅典，故</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罗马法</a:t>
            </a:r>
            <a:r>
              <a:rPr lang="zh-CN" altLang="zh-CN" sz="2800" kern="100" dirty="0">
                <a:latin typeface="Times New Roman"/>
                <a:ea typeface="华文细黑"/>
                <a:cs typeface="Times New Roman"/>
              </a:rPr>
              <a:t>的某些原则为欧洲法律的制定奠定了基础，故</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项正确</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罗马帝国</a:t>
            </a:r>
            <a:r>
              <a:rPr lang="zh-CN" altLang="zh-CN" sz="2800" kern="100" dirty="0">
                <a:latin typeface="Times New Roman"/>
                <a:ea typeface="华文细黑"/>
                <a:cs typeface="Times New Roman"/>
              </a:rPr>
              <a:t>最终衰亡，因此提供了治理大国的成功经验的说法错误，故</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项错误。</a:t>
            </a:r>
            <a:endParaRPr lang="zh-CN" altLang="zh-CN" sz="1050" kern="100" dirty="0">
              <a:effectLst/>
              <a:latin typeface="宋体"/>
              <a:cs typeface="Courier New"/>
            </a:endParaRPr>
          </a:p>
        </p:txBody>
      </p:sp>
      <p:sp>
        <p:nvSpPr>
          <p:cNvPr id="19" name="Rectangle 21">
            <a:hlinkClick r:id="rId2"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0" name="Rectangle 21">
            <a:hlinkClick r:id="rId3"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1" name="Rectangle 21">
            <a:hlinkClick r:id="rId4" action="ppaction://hlinksldjump"/>
          </p:cNvPr>
          <p:cNvSpPr>
            <a:spLocks noChangeArrowheads="1"/>
          </p:cNvSpPr>
          <p:nvPr/>
        </p:nvSpPr>
        <p:spPr bwMode="auto">
          <a:xfrm>
            <a:off x="1092107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2" name="Rectangle 21">
            <a:hlinkClick r:id="rId5" action="ppaction://hlinksldjump"/>
          </p:cNvPr>
          <p:cNvSpPr>
            <a:spLocks noChangeArrowheads="1"/>
          </p:cNvSpPr>
          <p:nvPr/>
        </p:nvSpPr>
        <p:spPr bwMode="auto">
          <a:xfrm>
            <a:off x="11351542"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150810436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2558" y="616828"/>
            <a:ext cx="11692388" cy="5909310"/>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立意：罗马法对后世的深远影响</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阅读材料，回答问题。</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材料一　《法国民法典》规定的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所有法国人都享有民事权利</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的法律原则，正是罗马自然法思想与万民法追求的平等观念在新的历史条件下的继承与发展。</a:t>
            </a:r>
            <a:endParaRPr lang="zh-CN" altLang="zh-CN" sz="1050" kern="100" dirty="0">
              <a:latin typeface="宋体"/>
              <a:cs typeface="Courier New"/>
            </a:endParaRPr>
          </a:p>
          <a:p>
            <a:pPr algn="r">
              <a:lnSpc>
                <a:spcPct val="150000"/>
              </a:lnSpc>
              <a:spcAft>
                <a:spcPts val="0"/>
              </a:spcAft>
            </a:pP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《论罗马法的继受和影响》</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材料二　古代史家所探究的关于古代文明的诸多问题，都和现实世界有着这样或那样的关联。他们对一些具体问题的研究也是对当代现实的一种有意识或者下意识回应与思考</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r">
              <a:lnSpc>
                <a:spcPct val="150000"/>
              </a:lnSpc>
              <a:spcAft>
                <a:spcPts val="0"/>
              </a:spcAft>
            </a:pPr>
            <a:r>
              <a:rPr lang="en-US" altLang="zh-CN" sz="2800" kern="100" dirty="0" smtClean="0">
                <a:latin typeface="Times New Roman"/>
                <a:ea typeface="华文细黑"/>
                <a:cs typeface="Courier New"/>
              </a:rPr>
              <a:t>——</a:t>
            </a:r>
            <a:r>
              <a:rPr lang="zh-CN" altLang="zh-CN" sz="2800" kern="100" dirty="0">
                <a:latin typeface="Times New Roman"/>
                <a:ea typeface="华文细黑"/>
                <a:cs typeface="Times New Roman"/>
              </a:rPr>
              <a:t>黄洋《古代文明研究的现代意义》</a:t>
            </a:r>
            <a:endParaRPr lang="zh-CN" altLang="zh-CN" sz="1050" kern="100" dirty="0">
              <a:effectLst/>
              <a:latin typeface="宋体"/>
              <a:cs typeface="Courier New"/>
            </a:endParaRPr>
          </a:p>
        </p:txBody>
      </p:sp>
      <p:sp>
        <p:nvSpPr>
          <p:cNvPr id="13" name="Rectangle 21">
            <a:hlinkClick r:id="rId2"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1092107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7" name="Rectangle 21">
            <a:hlinkClick r:id="rId5" action="ppaction://hlinksldjump"/>
          </p:cNvPr>
          <p:cNvSpPr>
            <a:spLocks noChangeArrowheads="1"/>
          </p:cNvSpPr>
          <p:nvPr/>
        </p:nvSpPr>
        <p:spPr bwMode="auto">
          <a:xfrm>
            <a:off x="11351542"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xmlns="" val="1434933331"/>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6663993"/>
            <a:ext cx="12194933" cy="194007"/>
          </a:xfrm>
          <a:prstGeom prst="rect">
            <a:avLst/>
          </a:prstGeom>
          <a:solidFill>
            <a:schemeClr val="accent1">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矩形 5"/>
          <p:cNvSpPr/>
          <p:nvPr/>
        </p:nvSpPr>
        <p:spPr>
          <a:xfrm>
            <a:off x="342770" y="621482"/>
            <a:ext cx="11513076" cy="5909310"/>
          </a:xfrm>
          <a:prstGeom prst="rect">
            <a:avLst/>
          </a:prstGeom>
        </p:spPr>
        <p:txBody>
          <a:bodyPr wrap="square">
            <a:spAutoFit/>
          </a:bodyPr>
          <a:lstStyle/>
          <a:p>
            <a:pPr algn="just">
              <a:lnSpc>
                <a:spcPct val="150000"/>
              </a:lnSpc>
              <a:spcAft>
                <a:spcPts val="0"/>
              </a:spcAft>
            </a:pPr>
            <a:r>
              <a:rPr lang="zh-CN" altLang="zh-CN" sz="2800" kern="100" dirty="0">
                <a:latin typeface="Times New Roman"/>
                <a:ea typeface="华文细黑"/>
                <a:cs typeface="Times New Roman"/>
              </a:rPr>
              <a:t>依据材料一简要分析罗马法的影响。并运用材料二的观点谈谈我们研究古代中国和希腊罗马文化的现实意义。</a:t>
            </a:r>
            <a:endParaRPr lang="zh-CN" altLang="zh-CN" sz="1050" kern="100" dirty="0">
              <a:latin typeface="宋体"/>
              <a:cs typeface="Courier New"/>
            </a:endParaRPr>
          </a:p>
          <a:p>
            <a:pPr algn="just">
              <a:lnSpc>
                <a:spcPct val="150000"/>
              </a:lnSpc>
              <a:spcAft>
                <a:spcPts val="0"/>
              </a:spcAft>
            </a:pPr>
            <a:r>
              <a:rPr lang="zh-CN" altLang="zh-CN" sz="2800" b="1" kern="100" dirty="0" smtClean="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第一小问根据材料关键信息及所学知识归纳；第二小问结合古代中国政治文明与古罗马政治文明，紧扣当前国家统一与社会稳定及完善民主发展建设角度回答</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pPr>
            <a:r>
              <a:rPr lang="zh-CN" altLang="zh-CN" sz="2800" b="1" kern="100" dirty="0">
                <a:solidFill>
                  <a:srgbClr val="00B050"/>
                </a:solidFill>
                <a:latin typeface="Times New Roman"/>
                <a:ea typeface="华文细黑"/>
                <a:cs typeface="Times New Roman"/>
              </a:rPr>
              <a:t>答案</a:t>
            </a:r>
            <a:r>
              <a:rPr lang="zh-CN" altLang="zh-CN" sz="2800" kern="100" dirty="0">
                <a:latin typeface="Times New Roman"/>
                <a:ea typeface="华文细黑"/>
                <a:cs typeface="Times New Roman"/>
              </a:rPr>
              <a:t>　影响：罗马法中蕴含的公民人人平等的法律观念具有超越时间、地域和民族的永恒价值；罗马法对近代欧美国家的立法和司法产生了深远影响</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pPr>
            <a:r>
              <a:rPr lang="zh-CN" altLang="zh-CN" sz="2800" kern="100" dirty="0" smtClean="0">
                <a:latin typeface="Times New Roman"/>
                <a:ea typeface="华文细黑"/>
                <a:cs typeface="Times New Roman"/>
              </a:rPr>
              <a:t>现实意义</a:t>
            </a:r>
            <a:r>
              <a:rPr lang="zh-CN" altLang="zh-CN" sz="2800" kern="100" dirty="0">
                <a:latin typeface="Times New Roman"/>
                <a:ea typeface="华文细黑"/>
                <a:cs typeface="Times New Roman"/>
              </a:rPr>
              <a:t>：有助于维护国家统一和社会安定；有助于完善民主法制建设</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5" name="圆角矩形 4">
            <a:hlinkClick r:id="rId2" action="ppaction://hlinksldjump"/>
          </p:cNvPr>
          <p:cNvSpPr/>
          <p:nvPr/>
        </p:nvSpPr>
        <p:spPr>
          <a:xfrm>
            <a:off x="11407688" y="6655296"/>
            <a:ext cx="792000"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CC"/>
                </a:solidFill>
                <a:latin typeface="黑体" pitchFamily="49" charset="-122"/>
                <a:ea typeface="黑体" pitchFamily="49" charset="-122"/>
              </a:rPr>
              <a:t>返回</a:t>
            </a:r>
            <a:endParaRPr lang="zh-CN" altLang="en-US" sz="1400" dirty="0">
              <a:solidFill>
                <a:srgbClr val="0000CC"/>
              </a:solidFill>
              <a:latin typeface="黑体" pitchFamily="49" charset="-122"/>
              <a:ea typeface="黑体" pitchFamily="49" charset="-122"/>
            </a:endParaRPr>
          </a:p>
        </p:txBody>
      </p:sp>
      <p:sp>
        <p:nvSpPr>
          <p:cNvPr id="9" name="Rectangle 21">
            <a:hlinkClick r:id="rId3"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0" name="Rectangle 21">
            <a:hlinkClick r:id="rId4"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2" name="Rectangle 21">
            <a:hlinkClick r:id="rId5" action="ppaction://hlinksldjump"/>
          </p:cNvPr>
          <p:cNvSpPr>
            <a:spLocks noChangeArrowheads="1"/>
          </p:cNvSpPr>
          <p:nvPr/>
        </p:nvSpPr>
        <p:spPr bwMode="auto">
          <a:xfrm>
            <a:off x="10921070"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3" name="Rectangle 21">
            <a:hlinkClick r:id="rId6" action="ppaction://hlinksldjump"/>
          </p:cNvPr>
          <p:cNvSpPr>
            <a:spLocks noChangeArrowheads="1"/>
          </p:cNvSpPr>
          <p:nvPr/>
        </p:nvSpPr>
        <p:spPr bwMode="auto">
          <a:xfrm>
            <a:off x="11351542"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4" name="圆角矩形 13">
            <a:hlinkClick r:id="" action="ppaction://noaction"/>
          </p:cNvPr>
          <p:cNvSpPr/>
          <p:nvPr/>
        </p:nvSpPr>
        <p:spPr>
          <a:xfrm>
            <a:off x="9937103" y="6663993"/>
            <a:ext cx="1126655"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272974632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linds(horizontal)">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blinds(horizontal)">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6">
                                            <p:txEl>
                                              <p:pRg st="1" end="1"/>
                                            </p:txEl>
                                          </p:spTgt>
                                        </p:tgtEl>
                                      </p:cBhvr>
                                    </p:animEffect>
                                    <p:set>
                                      <p:cBhvr>
                                        <p:cTn id="22" dur="1" fill="hold">
                                          <p:stCondLst>
                                            <p:cond delay="499"/>
                                          </p:stCondLst>
                                        </p:cTn>
                                        <p:tgtEl>
                                          <p:spTgt spid="6">
                                            <p:txEl>
                                              <p:pRg st="1" end="1"/>
                                            </p:txEl>
                                          </p:spTgt>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6">
                                            <p:txEl>
                                              <p:pRg st="2" end="2"/>
                                            </p:txEl>
                                          </p:spTgt>
                                        </p:tgtEl>
                                      </p:cBhvr>
                                    </p:animEffect>
                                    <p:set>
                                      <p:cBhvr>
                                        <p:cTn id="25" dur="1" fill="hold">
                                          <p:stCondLst>
                                            <p:cond delay="499"/>
                                          </p:stCondLst>
                                        </p:cTn>
                                        <p:tgtEl>
                                          <p:spTgt spid="6">
                                            <p:txEl>
                                              <p:pRg st="2" end="2"/>
                                            </p:txEl>
                                          </p:spTgt>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500"/>
                                        <p:tgtEl>
                                          <p:spTgt spid="6">
                                            <p:txEl>
                                              <p:pRg st="3" end="3"/>
                                            </p:txEl>
                                          </p:spTgt>
                                        </p:tgtEl>
                                      </p:cBhvr>
                                    </p:animEffect>
                                    <p:set>
                                      <p:cBhvr>
                                        <p:cTn id="28" dur="1" fill="hold">
                                          <p:stCondLst>
                                            <p:cond delay="499"/>
                                          </p:stCondLst>
                                        </p:cTn>
                                        <p:tgtEl>
                                          <p:spTgt spid="6">
                                            <p:txEl>
                                              <p:pRg st="3" end="3"/>
                                            </p:txEl>
                                          </p:spTgt>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
            <a:ext cx="12190413" cy="537810"/>
          </a:xfrm>
          <a:prstGeom prst="rect">
            <a:avLst/>
          </a:prstGeom>
          <a:pattFill prst="ltUpDiag">
            <a:fgClr>
              <a:srgbClr val="FFB757"/>
            </a:fgClr>
            <a:bgClr>
              <a:srgbClr val="FF9400"/>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sz="4400">
              <a:latin typeface="微软雅黑" panose="020B0503020204020204" pitchFamily="34" charset="-122"/>
              <a:ea typeface="微软雅黑" panose="020B0503020204020204" pitchFamily="34" charset="-122"/>
            </a:endParaRPr>
          </a:p>
        </p:txBody>
      </p:sp>
      <p:sp>
        <p:nvSpPr>
          <p:cNvPr id="7" name="矩形 6"/>
          <p:cNvSpPr/>
          <p:nvPr/>
        </p:nvSpPr>
        <p:spPr>
          <a:xfrm>
            <a:off x="0" y="-27384"/>
            <a:ext cx="12190412" cy="58288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latin typeface="微软雅黑 Light" panose="020B0502040204020203" pitchFamily="34" charset="-122"/>
              <a:ea typeface="微软雅黑 Light" panose="020B0502040204020203" pitchFamily="34" charset="-122"/>
            </a:endParaRPr>
          </a:p>
        </p:txBody>
      </p:sp>
      <p:sp>
        <p:nvSpPr>
          <p:cNvPr id="12" name="TextBox 37"/>
          <p:cNvSpPr txBox="1"/>
          <p:nvPr/>
        </p:nvSpPr>
        <p:spPr>
          <a:xfrm>
            <a:off x="0" y="45418"/>
            <a:ext cx="12190413" cy="461665"/>
          </a:xfrm>
          <a:prstGeom prst="rect">
            <a:avLst/>
          </a:prstGeom>
          <a:noFill/>
        </p:spPr>
        <p:txBody>
          <a:bodyPr wrap="square" rtlCol="0">
            <a:spAutoFit/>
          </a:bodyPr>
          <a:lstStyle/>
          <a:p>
            <a:pPr algn="ctr"/>
            <a:r>
              <a:rPr lang="zh-CN" altLang="en-US" b="1" kern="0" dirty="0" smtClean="0">
                <a:solidFill>
                  <a:schemeClr val="bg1"/>
                </a:solidFill>
                <a:latin typeface="微软雅黑" pitchFamily="34" charset="-122"/>
                <a:ea typeface="微软雅黑" pitchFamily="34" charset="-122"/>
              </a:rPr>
              <a:t>考点</a:t>
            </a:r>
            <a:r>
              <a:rPr lang="en-US" altLang="zh-CN" b="1" kern="0" dirty="0" smtClean="0">
                <a:solidFill>
                  <a:schemeClr val="bg1"/>
                </a:solidFill>
                <a:latin typeface="Times New Roman" pitchFamily="18" charset="0"/>
                <a:ea typeface="Times New Roman" pitchFamily="18" charset="0"/>
                <a:cs typeface="Times New Roman" pitchFamily="18" charset="0"/>
              </a:rPr>
              <a:t>3	</a:t>
            </a:r>
            <a:r>
              <a:rPr lang="zh-CN" altLang="zh-CN" b="1" kern="0" dirty="0" smtClean="0">
                <a:solidFill>
                  <a:schemeClr val="bg1"/>
                </a:solidFill>
                <a:latin typeface="微软雅黑" pitchFamily="34" charset="-122"/>
                <a:ea typeface="微软雅黑" pitchFamily="34" charset="-122"/>
              </a:rPr>
              <a:t>西方人</a:t>
            </a:r>
            <a:r>
              <a:rPr lang="zh-CN" altLang="zh-CN" b="1" kern="0" dirty="0">
                <a:solidFill>
                  <a:schemeClr val="bg1"/>
                </a:solidFill>
                <a:latin typeface="微软雅黑" pitchFamily="34" charset="-122"/>
                <a:ea typeface="微软雅黑" pitchFamily="34" charset="-122"/>
              </a:rPr>
              <a:t>文精神的起源</a:t>
            </a:r>
            <a:endParaRPr lang="zh-CN" altLang="en-US" b="1" kern="0" dirty="0">
              <a:solidFill>
                <a:schemeClr val="bg1"/>
              </a:solidFill>
              <a:latin typeface="微软雅黑" pitchFamily="34" charset="-122"/>
              <a:ea typeface="微软雅黑" pitchFamily="34" charset="-122"/>
            </a:endParaRPr>
          </a:p>
        </p:txBody>
      </p:sp>
      <p:sp>
        <p:nvSpPr>
          <p:cNvPr id="9" name="矩形 8"/>
          <p:cNvSpPr/>
          <p:nvPr/>
        </p:nvSpPr>
        <p:spPr>
          <a:xfrm>
            <a:off x="0" y="909506"/>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知识主线</a:t>
            </a:r>
            <a:endParaRPr lang="zh-CN" altLang="en-US" dirty="0">
              <a:solidFill>
                <a:schemeClr val="bg1"/>
              </a:solidFill>
              <a:latin typeface="微软雅黑" pitchFamily="34" charset="-122"/>
              <a:ea typeface="微软雅黑" pitchFamily="34" charset="-122"/>
            </a:endParaRPr>
          </a:p>
        </p:txBody>
      </p:sp>
      <p:graphicFrame>
        <p:nvGraphicFramePr>
          <p:cNvPr id="3" name="表格 2"/>
          <p:cNvGraphicFramePr>
            <a:graphicFrameLocks noGrp="1"/>
          </p:cNvGraphicFramePr>
          <p:nvPr>
            <p:extLst>
              <p:ext uri="{D42A27DB-BD31-4B8C-83A1-F6EECF244321}">
                <p14:modId xmlns:p14="http://schemas.microsoft.com/office/powerpoint/2010/main" xmlns="" val="570060518"/>
              </p:ext>
            </p:extLst>
          </p:nvPr>
        </p:nvGraphicFramePr>
        <p:xfrm>
          <a:off x="334566" y="1773610"/>
          <a:ext cx="11449272" cy="4528040"/>
        </p:xfrm>
        <a:graphic>
          <a:graphicData uri="http://schemas.openxmlformats.org/drawingml/2006/table">
            <a:tbl>
              <a:tblPr/>
              <a:tblGrid>
                <a:gridCol w="1512168"/>
                <a:gridCol w="9937104"/>
              </a:tblGrid>
              <a:tr h="301837">
                <a:tc>
                  <a:txBody>
                    <a:bodyPr/>
                    <a:lstStyle/>
                    <a:p>
                      <a:pPr algn="ctr">
                        <a:lnSpc>
                          <a:spcPct val="150000"/>
                        </a:lnSpc>
                        <a:spcAft>
                          <a:spcPts val="0"/>
                        </a:spcAft>
                      </a:pPr>
                      <a:r>
                        <a:rPr lang="zh-CN" sz="2600" kern="100" baseline="0" dirty="0">
                          <a:solidFill>
                            <a:srgbClr val="C00000"/>
                          </a:solidFill>
                          <a:latin typeface="方正大黑简体" pitchFamily="65" charset="-122"/>
                          <a:ea typeface="方正大黑简体" pitchFamily="65" charset="-122"/>
                          <a:cs typeface="Times New Roman"/>
                        </a:rPr>
                        <a:t>时期</a:t>
                      </a: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baseline="0" dirty="0">
                          <a:solidFill>
                            <a:srgbClr val="C00000"/>
                          </a:solidFill>
                          <a:latin typeface="方正大黑简体" pitchFamily="65" charset="-122"/>
                          <a:ea typeface="方正大黑简体" pitchFamily="65" charset="-122"/>
                          <a:cs typeface="Times New Roman"/>
                        </a:rPr>
                        <a:t>核心考点</a:t>
                      </a: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11020">
                <a:tc>
                  <a:txBody>
                    <a:bodyPr/>
                    <a:lstStyle/>
                    <a:p>
                      <a:pPr algn="ctr">
                        <a:lnSpc>
                          <a:spcPct val="150000"/>
                        </a:lnSpc>
                        <a:spcAft>
                          <a:spcPts val="0"/>
                        </a:spcAft>
                      </a:pPr>
                      <a:r>
                        <a:rPr lang="zh-CN" sz="2600" kern="100" baseline="0" dirty="0">
                          <a:effectLst/>
                          <a:latin typeface="Times New Roman"/>
                          <a:ea typeface="华文细黑"/>
                          <a:cs typeface="Times New Roman"/>
                        </a:rPr>
                        <a:t>前</a:t>
                      </a:r>
                      <a:r>
                        <a:rPr lang="en-US" sz="2600" kern="100" baseline="0" dirty="0">
                          <a:effectLst/>
                          <a:latin typeface="Times New Roman"/>
                          <a:ea typeface="华文细黑"/>
                          <a:cs typeface="Courier New"/>
                        </a:rPr>
                        <a:t>6</a:t>
                      </a:r>
                      <a:r>
                        <a:rPr lang="zh-CN" sz="2600" kern="100" baseline="0" dirty="0">
                          <a:effectLst/>
                          <a:latin typeface="Times New Roman"/>
                          <a:ea typeface="华文细黑"/>
                          <a:cs typeface="Times New Roman"/>
                        </a:rPr>
                        <a:t>世纪</a:t>
                      </a:r>
                      <a:endParaRPr lang="zh-CN" sz="2600" kern="100" baseline="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600" kern="100" baseline="0" dirty="0" smtClean="0">
                          <a:effectLst/>
                          <a:latin typeface="Times New Roman"/>
                          <a:ea typeface="华文细黑"/>
                          <a:cs typeface="Times New Roman"/>
                        </a:rPr>
                        <a:t> </a:t>
                      </a:r>
                      <a:r>
                        <a:rPr lang="zh-CN" sz="2600" b="1" kern="100" baseline="0" dirty="0" smtClean="0">
                          <a:effectLst/>
                          <a:latin typeface="Times New Roman"/>
                          <a:ea typeface="华文细黑"/>
                          <a:cs typeface="Times New Roman"/>
                        </a:rPr>
                        <a:t>泰</a:t>
                      </a:r>
                      <a:r>
                        <a:rPr lang="zh-CN" sz="2600" b="1" kern="100" baseline="0" dirty="0">
                          <a:effectLst/>
                          <a:latin typeface="Times New Roman"/>
                          <a:ea typeface="华文细黑"/>
                          <a:cs typeface="Times New Roman"/>
                        </a:rPr>
                        <a:t>勒斯</a:t>
                      </a:r>
                      <a:r>
                        <a:rPr lang="en-US" sz="2600" b="1" kern="100" baseline="0" dirty="0">
                          <a:effectLst/>
                          <a:latin typeface="Times New Roman"/>
                          <a:ea typeface="华文细黑"/>
                          <a:cs typeface="Courier New"/>
                        </a:rPr>
                        <a:t>——</a:t>
                      </a:r>
                      <a:r>
                        <a:rPr lang="zh-CN" sz="2600" b="1" kern="100" baseline="0" dirty="0">
                          <a:effectLst/>
                          <a:latin typeface="Times New Roman"/>
                          <a:ea typeface="华文细黑"/>
                          <a:cs typeface="Times New Roman"/>
                        </a:rPr>
                        <a:t>奠定基础</a:t>
                      </a:r>
                      <a:endParaRPr lang="zh-CN" sz="2600" b="1" kern="100" baseline="0" dirty="0">
                        <a:effectLst/>
                        <a:latin typeface="宋体"/>
                        <a:cs typeface="Courier New"/>
                      </a:endParaRPr>
                    </a:p>
                    <a:p>
                      <a:pPr algn="just">
                        <a:lnSpc>
                          <a:spcPct val="150000"/>
                        </a:lnSpc>
                        <a:spcAft>
                          <a:spcPts val="0"/>
                        </a:spcAft>
                      </a:pPr>
                      <a:r>
                        <a:rPr lang="en-US" sz="2600" kern="100" baseline="0" dirty="0" smtClean="0">
                          <a:effectLst/>
                          <a:latin typeface="Times New Roman"/>
                          <a:ea typeface="华文细黑"/>
                          <a:cs typeface="Courier New"/>
                        </a:rPr>
                        <a:t> (</a:t>
                      </a:r>
                      <a:r>
                        <a:rPr lang="en-US" sz="2600" kern="100" baseline="0" dirty="0">
                          <a:effectLst/>
                          <a:latin typeface="Times New Roman"/>
                          <a:ea typeface="华文细黑"/>
                          <a:cs typeface="Courier New"/>
                        </a:rPr>
                        <a:t>1)</a:t>
                      </a:r>
                      <a:r>
                        <a:rPr lang="zh-CN" sz="2600" kern="100" baseline="0" dirty="0">
                          <a:effectLst/>
                          <a:latin typeface="Times New Roman"/>
                          <a:ea typeface="华文细黑"/>
                          <a:cs typeface="Times New Roman"/>
                        </a:rPr>
                        <a:t>主要思想：</a:t>
                      </a:r>
                      <a:r>
                        <a:rPr lang="en-US" sz="2600" kern="100" baseline="0" dirty="0">
                          <a:effectLst/>
                          <a:latin typeface="宋体"/>
                          <a:ea typeface="华文细黑"/>
                          <a:cs typeface="Times New Roman"/>
                        </a:rPr>
                        <a:t>“</a:t>
                      </a:r>
                      <a:r>
                        <a:rPr lang="zh-CN" sz="2600" kern="100" baseline="0" dirty="0">
                          <a:effectLst/>
                          <a:latin typeface="Times New Roman"/>
                          <a:ea typeface="华文细黑"/>
                          <a:cs typeface="Times New Roman"/>
                        </a:rPr>
                        <a:t>万物是由水组成的</a:t>
                      </a:r>
                      <a:r>
                        <a:rPr lang="en-US" sz="2600" kern="100" baseline="0" dirty="0">
                          <a:effectLst/>
                          <a:latin typeface="宋体"/>
                          <a:ea typeface="华文细黑"/>
                          <a:cs typeface="Times New Roman"/>
                        </a:rPr>
                        <a:t>”</a:t>
                      </a:r>
                      <a:endParaRPr lang="zh-CN" sz="2600" kern="100" baseline="0" dirty="0">
                        <a:effectLst/>
                        <a:latin typeface="宋体"/>
                        <a:cs typeface="Courier New"/>
                      </a:endParaRPr>
                    </a:p>
                    <a:p>
                      <a:pPr algn="just">
                        <a:lnSpc>
                          <a:spcPct val="150000"/>
                        </a:lnSpc>
                        <a:spcAft>
                          <a:spcPts val="0"/>
                        </a:spcAft>
                      </a:pPr>
                      <a:r>
                        <a:rPr lang="en-US" sz="2600" kern="100" baseline="0" dirty="0" smtClean="0">
                          <a:effectLst/>
                          <a:latin typeface="Times New Roman"/>
                          <a:ea typeface="华文细黑"/>
                          <a:cs typeface="Courier New"/>
                        </a:rPr>
                        <a:t> (</a:t>
                      </a:r>
                      <a:r>
                        <a:rPr lang="en-US" sz="2600" kern="100" baseline="0" dirty="0">
                          <a:effectLst/>
                          <a:latin typeface="Times New Roman"/>
                          <a:ea typeface="华文细黑"/>
                          <a:cs typeface="Courier New"/>
                        </a:rPr>
                        <a:t>2)</a:t>
                      </a:r>
                      <a:r>
                        <a:rPr lang="zh-CN" sz="2600" kern="100" baseline="0" dirty="0">
                          <a:effectLst/>
                          <a:latin typeface="Times New Roman"/>
                          <a:ea typeface="华文细黑"/>
                          <a:cs typeface="Times New Roman"/>
                        </a:rPr>
                        <a:t>主要价值：用水来解释世间万物，体现了朴素的唯物主义思想</a:t>
                      </a:r>
                      <a:endParaRPr lang="zh-CN" sz="2600" kern="100" baseline="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2660">
                <a:tc>
                  <a:txBody>
                    <a:bodyPr/>
                    <a:lstStyle/>
                    <a:p>
                      <a:pPr algn="just">
                        <a:lnSpc>
                          <a:spcPct val="150000"/>
                        </a:lnSpc>
                        <a:spcAft>
                          <a:spcPts val="0"/>
                        </a:spcAft>
                      </a:pPr>
                      <a:r>
                        <a:rPr lang="en-US" altLang="zh-CN" sz="2600" kern="100" baseline="0" dirty="0" smtClean="0">
                          <a:effectLst/>
                          <a:latin typeface="Times New Roman"/>
                          <a:ea typeface="华文细黑"/>
                          <a:cs typeface="Times New Roman"/>
                        </a:rPr>
                        <a:t> </a:t>
                      </a:r>
                      <a:r>
                        <a:rPr lang="zh-CN" sz="2600" kern="100" baseline="0" dirty="0" smtClean="0">
                          <a:effectLst/>
                          <a:latin typeface="Times New Roman"/>
                          <a:ea typeface="华文细黑"/>
                          <a:cs typeface="Times New Roman"/>
                        </a:rPr>
                        <a:t>前</a:t>
                      </a:r>
                      <a:r>
                        <a:rPr lang="en-US" sz="2600" kern="100" baseline="0" dirty="0">
                          <a:effectLst/>
                          <a:latin typeface="Times New Roman"/>
                          <a:ea typeface="华文细黑"/>
                          <a:cs typeface="Courier New"/>
                        </a:rPr>
                        <a:t>5</a:t>
                      </a:r>
                      <a:r>
                        <a:rPr lang="zh-CN" sz="2600" kern="100" baseline="0" dirty="0" smtClean="0">
                          <a:effectLst/>
                          <a:latin typeface="Times New Roman"/>
                          <a:ea typeface="华文细黑"/>
                          <a:cs typeface="Times New Roman"/>
                        </a:rPr>
                        <a:t>世纪</a:t>
                      </a:r>
                      <a:endParaRPr lang="en-US" altLang="zh-CN" sz="2600" kern="100" baseline="0" dirty="0" smtClean="0">
                        <a:effectLst/>
                        <a:latin typeface="Times New Roman"/>
                        <a:ea typeface="华文细黑"/>
                        <a:cs typeface="Times New Roman"/>
                      </a:endParaRPr>
                    </a:p>
                    <a:p>
                      <a:pPr algn="just">
                        <a:lnSpc>
                          <a:spcPct val="150000"/>
                        </a:lnSpc>
                        <a:spcAft>
                          <a:spcPts val="0"/>
                        </a:spcAft>
                      </a:pPr>
                      <a:r>
                        <a:rPr lang="en-US" altLang="zh-CN" sz="2600" kern="100" baseline="0" dirty="0" smtClean="0">
                          <a:effectLst/>
                          <a:latin typeface="Times New Roman"/>
                          <a:ea typeface="华文细黑"/>
                          <a:cs typeface="Times New Roman"/>
                        </a:rPr>
                        <a:t> </a:t>
                      </a:r>
                      <a:r>
                        <a:rPr lang="zh-CN" sz="2600" kern="100" baseline="0" dirty="0" smtClean="0">
                          <a:effectLst/>
                          <a:latin typeface="Times New Roman"/>
                          <a:ea typeface="华文细黑"/>
                          <a:cs typeface="Times New Roman"/>
                        </a:rPr>
                        <a:t>前期</a:t>
                      </a:r>
                      <a:endParaRPr lang="zh-CN" sz="2600" kern="100" baseline="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600" kern="100" baseline="0" dirty="0" smtClean="0">
                          <a:effectLst/>
                          <a:latin typeface="Times New Roman"/>
                          <a:ea typeface="华文细黑"/>
                          <a:cs typeface="Times New Roman"/>
                        </a:rPr>
                        <a:t> </a:t>
                      </a:r>
                      <a:r>
                        <a:rPr lang="zh-CN" sz="2600" b="1" kern="100" baseline="0" dirty="0" smtClean="0">
                          <a:effectLst/>
                          <a:latin typeface="Times New Roman"/>
                          <a:ea typeface="华文细黑"/>
                          <a:cs typeface="Times New Roman"/>
                        </a:rPr>
                        <a:t>普罗泰格拉</a:t>
                      </a:r>
                      <a:r>
                        <a:rPr lang="en-US" sz="2600" b="1" kern="100" baseline="0" dirty="0">
                          <a:effectLst/>
                          <a:latin typeface="Times New Roman"/>
                          <a:ea typeface="华文细黑"/>
                          <a:cs typeface="Courier New"/>
                        </a:rPr>
                        <a:t>——</a:t>
                      </a:r>
                      <a:r>
                        <a:rPr lang="zh-CN" sz="2600" b="1" kern="100" baseline="0" dirty="0">
                          <a:effectLst/>
                          <a:latin typeface="Times New Roman"/>
                          <a:ea typeface="华文细黑"/>
                          <a:cs typeface="Times New Roman"/>
                        </a:rPr>
                        <a:t>最初体现</a:t>
                      </a:r>
                      <a:endParaRPr lang="zh-CN" sz="2600" b="1" kern="100" baseline="0" dirty="0">
                        <a:effectLst/>
                        <a:latin typeface="宋体"/>
                        <a:cs typeface="Courier New"/>
                      </a:endParaRPr>
                    </a:p>
                    <a:p>
                      <a:pPr algn="just">
                        <a:lnSpc>
                          <a:spcPct val="150000"/>
                        </a:lnSpc>
                        <a:spcAft>
                          <a:spcPts val="0"/>
                        </a:spcAft>
                      </a:pPr>
                      <a:r>
                        <a:rPr lang="en-US" sz="2600" kern="100" baseline="0" dirty="0" smtClean="0">
                          <a:effectLst/>
                          <a:latin typeface="Times New Roman"/>
                          <a:ea typeface="华文细黑"/>
                          <a:cs typeface="Courier New"/>
                        </a:rPr>
                        <a:t> (</a:t>
                      </a:r>
                      <a:r>
                        <a:rPr lang="en-US" sz="2600" kern="100" baseline="0" dirty="0">
                          <a:effectLst/>
                          <a:latin typeface="Times New Roman"/>
                          <a:ea typeface="华文细黑"/>
                          <a:cs typeface="Courier New"/>
                        </a:rPr>
                        <a:t>1)</a:t>
                      </a:r>
                      <a:r>
                        <a:rPr lang="zh-CN" sz="2600" kern="100" baseline="0" dirty="0">
                          <a:effectLst/>
                          <a:latin typeface="Times New Roman"/>
                          <a:ea typeface="华文细黑"/>
                          <a:cs typeface="Times New Roman"/>
                        </a:rPr>
                        <a:t>主要思想：</a:t>
                      </a:r>
                      <a:r>
                        <a:rPr lang="en-US" sz="2600" kern="100" baseline="0" dirty="0">
                          <a:effectLst/>
                          <a:latin typeface="宋体"/>
                          <a:ea typeface="华文细黑"/>
                          <a:cs typeface="Times New Roman"/>
                        </a:rPr>
                        <a:t>“</a:t>
                      </a:r>
                      <a:r>
                        <a:rPr lang="zh-CN" sz="2600" kern="100" baseline="0" dirty="0">
                          <a:effectLst/>
                          <a:latin typeface="Times New Roman"/>
                          <a:ea typeface="华文细黑"/>
                          <a:cs typeface="Times New Roman"/>
                        </a:rPr>
                        <a:t>人是万物的尺度</a:t>
                      </a:r>
                      <a:r>
                        <a:rPr lang="en-US" sz="2600" kern="100" baseline="0" dirty="0">
                          <a:effectLst/>
                          <a:latin typeface="宋体"/>
                          <a:ea typeface="华文细黑"/>
                          <a:cs typeface="Times New Roman"/>
                        </a:rPr>
                        <a:t>”</a:t>
                      </a:r>
                      <a:r>
                        <a:rPr lang="zh-CN" sz="2600" kern="100" baseline="0" dirty="0">
                          <a:effectLst/>
                          <a:latin typeface="Times New Roman"/>
                          <a:ea typeface="华文细黑"/>
                          <a:cs typeface="Times New Roman"/>
                        </a:rPr>
                        <a:t>，人的感觉是判断一切的准绳</a:t>
                      </a:r>
                      <a:endParaRPr lang="zh-CN" sz="2600" kern="100" baseline="0" dirty="0">
                        <a:effectLst/>
                        <a:latin typeface="宋体"/>
                        <a:cs typeface="Courier New"/>
                      </a:endParaRPr>
                    </a:p>
                    <a:p>
                      <a:pPr algn="just">
                        <a:lnSpc>
                          <a:spcPct val="150000"/>
                        </a:lnSpc>
                        <a:spcAft>
                          <a:spcPts val="0"/>
                        </a:spcAft>
                      </a:pPr>
                      <a:r>
                        <a:rPr lang="en-US" sz="2600" kern="100" baseline="0" dirty="0" smtClean="0">
                          <a:effectLst/>
                          <a:latin typeface="Times New Roman"/>
                          <a:ea typeface="华文细黑"/>
                          <a:cs typeface="Courier New"/>
                        </a:rPr>
                        <a:t> (</a:t>
                      </a:r>
                      <a:r>
                        <a:rPr lang="en-US" sz="2600" kern="100" baseline="0" dirty="0">
                          <a:effectLst/>
                          <a:latin typeface="Times New Roman"/>
                          <a:ea typeface="华文细黑"/>
                          <a:cs typeface="Courier New"/>
                        </a:rPr>
                        <a:t>2)</a:t>
                      </a:r>
                      <a:r>
                        <a:rPr lang="zh-CN" sz="2600" kern="100" baseline="0" dirty="0">
                          <a:effectLst/>
                          <a:latin typeface="Times New Roman"/>
                          <a:ea typeface="华文细黑"/>
                          <a:cs typeface="Times New Roman"/>
                        </a:rPr>
                        <a:t>主要价值：树立了人的尊严和权威，概括了智者学派的主要思想</a:t>
                      </a:r>
                      <a:endParaRPr lang="zh-CN" sz="2600" kern="100" baseline="0" dirty="0">
                        <a:effectLst/>
                        <a:latin typeface="宋体"/>
                        <a:cs typeface="Courier New"/>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50082401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1" name="圆角矩形 10">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3" name="矩形 2"/>
          <p:cNvSpPr/>
          <p:nvPr/>
        </p:nvSpPr>
        <p:spPr>
          <a:xfrm>
            <a:off x="478582" y="4069860"/>
            <a:ext cx="5798480" cy="656077"/>
          </a:xfrm>
          <a:prstGeom prst="rect">
            <a:avLst/>
          </a:prstGeom>
        </p:spPr>
        <p:txBody>
          <a:bodyPr wrap="square">
            <a:spAutoFit/>
          </a:bodyPr>
          <a:lstStyle/>
          <a:p>
            <a:pPr lvl="0" algn="just">
              <a:lnSpc>
                <a:spcPct val="150000"/>
              </a:lnSpc>
            </a:pPr>
            <a:r>
              <a:rPr lang="zh-CN" altLang="zh-CN" sz="2800" b="1" kern="100" dirty="0">
                <a:solidFill>
                  <a:srgbClr val="00B050"/>
                </a:solidFill>
                <a:latin typeface="Times New Roman"/>
                <a:ea typeface="华文细黑"/>
                <a:cs typeface="Times New Roman"/>
              </a:rPr>
              <a:t>答案</a:t>
            </a:r>
            <a:r>
              <a:rPr lang="zh-CN" altLang="zh-CN" sz="2800" kern="100" dirty="0">
                <a:solidFill>
                  <a:prstClr val="black"/>
                </a:solidFill>
                <a:latin typeface="Times New Roman"/>
                <a:ea typeface="华文细黑"/>
                <a:cs typeface="Times New Roman"/>
              </a:rPr>
              <a:t>　忽视社会道德建设</a:t>
            </a:r>
            <a:r>
              <a:rPr lang="zh-CN" altLang="zh-CN" sz="2800" kern="100" dirty="0" smtClean="0">
                <a:solidFill>
                  <a:prstClr val="black"/>
                </a:solidFill>
                <a:latin typeface="Times New Roman"/>
                <a:ea typeface="华文细黑"/>
                <a:cs typeface="Times New Roman"/>
              </a:rPr>
              <a:t>。</a:t>
            </a:r>
            <a:endParaRPr lang="zh-CN" altLang="zh-CN" sz="1050" kern="100" dirty="0">
              <a:solidFill>
                <a:prstClr val="black"/>
              </a:solidFill>
              <a:latin typeface="宋体"/>
              <a:cs typeface="Courier New"/>
            </a:endParaRPr>
          </a:p>
        </p:txBody>
      </p:sp>
      <p:sp>
        <p:nvSpPr>
          <p:cNvPr id="5" name="矩形 4"/>
          <p:cNvSpPr/>
          <p:nvPr/>
        </p:nvSpPr>
        <p:spPr>
          <a:xfrm>
            <a:off x="478582" y="1462396"/>
            <a:ext cx="11063847" cy="2677656"/>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公元前</a:t>
            </a: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世纪的古希腊智者安提丰认为：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一个人应该以他最有利的方式对待法律。在众目睽睽之下，他应非常尊重法律。但当可以自主而又无人在场的情况下，他可以随本性驱动行事</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从材料可以看出，智者学派的缺陷是什么</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9" name="矩形 8"/>
          <p:cNvSpPr/>
          <p:nvPr/>
        </p:nvSpPr>
        <p:spPr>
          <a:xfrm>
            <a:off x="478582" y="837505"/>
            <a:ext cx="1739579" cy="627672"/>
          </a:xfrm>
          <a:prstGeom prst="rect">
            <a:avLst/>
          </a:prstGeom>
        </p:spPr>
        <p:txBody>
          <a:bodyPr wrap="none">
            <a:spAutoFit/>
          </a:bodyPr>
          <a:lstStyle/>
          <a:p>
            <a:pPr>
              <a:lnSpc>
                <a:spcPct val="150000"/>
              </a:lnSpc>
            </a:pPr>
            <a:r>
              <a:rPr lang="en-US" altLang="zh-CN" sz="2600" kern="100" dirty="0" smtClean="0">
                <a:solidFill>
                  <a:srgbClr val="C00000"/>
                </a:solidFill>
                <a:latin typeface="方正大黑简体" pitchFamily="65" charset="-122"/>
                <a:ea typeface="方正大黑简体" pitchFamily="65" charset="-122"/>
                <a:cs typeface="Times New Roman"/>
              </a:rPr>
              <a:t>[</a:t>
            </a:r>
            <a:r>
              <a:rPr lang="zh-CN" altLang="en-US" sz="2600" kern="100" dirty="0" smtClean="0">
                <a:solidFill>
                  <a:srgbClr val="C00000"/>
                </a:solidFill>
                <a:latin typeface="方正大黑简体" pitchFamily="65" charset="-122"/>
                <a:ea typeface="方正大黑简体" pitchFamily="65" charset="-122"/>
                <a:cs typeface="Times New Roman"/>
              </a:rPr>
              <a:t>史料实证</a:t>
            </a:r>
            <a:r>
              <a:rPr lang="en-US" altLang="zh-CN" sz="2600" kern="100" dirty="0" smtClean="0">
                <a:solidFill>
                  <a:srgbClr val="C00000"/>
                </a:solidFill>
                <a:latin typeface="方正大黑简体" pitchFamily="65" charset="-122"/>
                <a:ea typeface="方正大黑简体" pitchFamily="65" charset="-122"/>
                <a:cs typeface="Times New Roman"/>
              </a:rPr>
              <a:t>]</a:t>
            </a:r>
            <a:endParaRPr lang="zh-CN" altLang="en-US" sz="2600" kern="100" dirty="0">
              <a:solidFill>
                <a:srgbClr val="C00000"/>
              </a:solidFill>
              <a:latin typeface="方正大黑简体" pitchFamily="65" charset="-122"/>
              <a:ea typeface="方正大黑简体" pitchFamily="65" charset="-122"/>
              <a:cs typeface="Times New Roman"/>
            </a:endParaRPr>
          </a:p>
        </p:txBody>
      </p:sp>
    </p:spTree>
    <p:extLst>
      <p:ext uri="{BB962C8B-B14F-4D97-AF65-F5344CB8AC3E}">
        <p14:creationId xmlns:p14="http://schemas.microsoft.com/office/powerpoint/2010/main" xmlns="" val="191864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3" grpId="0"/>
      <p:bldP spid="3"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xmlns="" val="3546428881"/>
              </p:ext>
            </p:extLst>
          </p:nvPr>
        </p:nvGraphicFramePr>
        <p:xfrm>
          <a:off x="838622" y="765498"/>
          <a:ext cx="10369152" cy="5035760"/>
        </p:xfrm>
        <a:graphic>
          <a:graphicData uri="http://schemas.openxmlformats.org/drawingml/2006/table">
            <a:tbl>
              <a:tblPr/>
              <a:tblGrid>
                <a:gridCol w="1376810"/>
                <a:gridCol w="8992342"/>
              </a:tblGrid>
              <a:tr h="700242">
                <a:tc>
                  <a:txBody>
                    <a:bodyPr/>
                    <a:lstStyle/>
                    <a:p>
                      <a:pPr marL="0" algn="ctr" defTabSz="1219170" rtl="0" eaLnBrk="1" latinLnBrk="0" hangingPunct="1">
                        <a:lnSpc>
                          <a:spcPct val="150000"/>
                        </a:lnSpc>
                        <a:spcAft>
                          <a:spcPts val="0"/>
                        </a:spcAft>
                      </a:pPr>
                      <a:r>
                        <a:rPr lang="zh-CN" sz="2800" kern="100" baseline="0" dirty="0">
                          <a:solidFill>
                            <a:srgbClr val="C00000"/>
                          </a:solidFill>
                          <a:latin typeface="方正大黑简体" pitchFamily="65" charset="-122"/>
                          <a:ea typeface="方正大黑简体" pitchFamily="65" charset="-122"/>
                          <a:cs typeface="Times New Roman"/>
                        </a:rPr>
                        <a:t>时期</a:t>
                      </a:r>
                    </a:p>
                  </a:txBody>
                  <a:tcPr marL="6300" marR="63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1219170" rtl="0" eaLnBrk="1" latinLnBrk="0" hangingPunct="1">
                        <a:lnSpc>
                          <a:spcPct val="150000"/>
                        </a:lnSpc>
                        <a:spcAft>
                          <a:spcPts val="0"/>
                        </a:spcAft>
                      </a:pPr>
                      <a:r>
                        <a:rPr lang="zh-CN" sz="2800" kern="100" baseline="0" dirty="0">
                          <a:solidFill>
                            <a:srgbClr val="C00000"/>
                          </a:solidFill>
                          <a:latin typeface="方正大黑简体" pitchFamily="65" charset="-122"/>
                          <a:ea typeface="方正大黑简体" pitchFamily="65" charset="-122"/>
                          <a:cs typeface="Times New Roman"/>
                        </a:rPr>
                        <a:t>核心</a:t>
                      </a:r>
                      <a:r>
                        <a:rPr lang="zh-CN" sz="2800" kern="100" baseline="0" dirty="0" smtClean="0">
                          <a:solidFill>
                            <a:srgbClr val="C00000"/>
                          </a:solidFill>
                          <a:latin typeface="方正大黑简体" pitchFamily="65" charset="-122"/>
                          <a:ea typeface="方正大黑简体" pitchFamily="65" charset="-122"/>
                          <a:cs typeface="Times New Roman"/>
                        </a:rPr>
                        <a:t>考点</a:t>
                      </a:r>
                      <a:endParaRPr lang="zh-CN" sz="2800" kern="100" baseline="0" dirty="0">
                        <a:solidFill>
                          <a:srgbClr val="C00000"/>
                        </a:solidFill>
                        <a:latin typeface="方正大黑简体" pitchFamily="65" charset="-122"/>
                        <a:ea typeface="方正大黑简体" pitchFamily="65" charset="-122"/>
                        <a:cs typeface="Times New Roman"/>
                      </a:endParaRPr>
                    </a:p>
                  </a:txBody>
                  <a:tcPr marL="6300" marR="63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35518">
                <a:tc>
                  <a:txBody>
                    <a:bodyPr/>
                    <a:lstStyle/>
                    <a:p>
                      <a:pPr algn="ctr">
                        <a:lnSpc>
                          <a:spcPct val="150000"/>
                        </a:lnSpc>
                        <a:spcAft>
                          <a:spcPts val="0"/>
                        </a:spcAft>
                      </a:pPr>
                      <a:r>
                        <a:rPr lang="zh-CN" sz="2800" kern="100" dirty="0" smtClean="0">
                          <a:effectLst/>
                          <a:latin typeface="Times New Roman"/>
                          <a:ea typeface="华文细黑"/>
                          <a:cs typeface="Times New Roman"/>
                        </a:rPr>
                        <a:t>前</a:t>
                      </a:r>
                      <a:r>
                        <a:rPr lang="en-US" sz="2800" kern="100" dirty="0" smtClean="0">
                          <a:effectLst/>
                          <a:latin typeface="Times New Roman"/>
                          <a:ea typeface="华文细黑"/>
                          <a:cs typeface="Courier New"/>
                        </a:rPr>
                        <a:t>5</a:t>
                      </a:r>
                      <a:r>
                        <a:rPr lang="zh-CN" sz="2800" kern="100" dirty="0" smtClean="0">
                          <a:effectLst/>
                          <a:latin typeface="Times New Roman"/>
                          <a:ea typeface="华文细黑"/>
                          <a:cs typeface="Times New Roman"/>
                        </a:rPr>
                        <a:t>世纪后期</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800" kern="100" dirty="0" smtClean="0">
                          <a:effectLst/>
                          <a:latin typeface="Times New Roman"/>
                          <a:ea typeface="华文细黑"/>
                          <a:cs typeface="Times New Roman"/>
                        </a:rPr>
                        <a:t> </a:t>
                      </a:r>
                      <a:r>
                        <a:rPr lang="zh-CN" sz="2800" b="1" kern="100" dirty="0" smtClean="0">
                          <a:effectLst/>
                          <a:latin typeface="Times New Roman"/>
                          <a:ea typeface="华文细黑"/>
                          <a:cs typeface="Times New Roman"/>
                        </a:rPr>
                        <a:t>苏格拉底</a:t>
                      </a:r>
                      <a:r>
                        <a:rPr lang="en-US" sz="2800" b="1" kern="100" dirty="0">
                          <a:effectLst/>
                          <a:latin typeface="Times New Roman"/>
                          <a:ea typeface="华文细黑"/>
                          <a:cs typeface="Courier New"/>
                        </a:rPr>
                        <a:t>——</a:t>
                      </a:r>
                      <a:r>
                        <a:rPr lang="zh-CN" sz="2800" b="1" kern="100" dirty="0">
                          <a:effectLst/>
                          <a:latin typeface="Times New Roman"/>
                          <a:ea typeface="华文细黑"/>
                          <a:cs typeface="Times New Roman"/>
                        </a:rPr>
                        <a:t>思想升华</a:t>
                      </a:r>
                      <a:endParaRPr lang="zh-CN" sz="1050" b="1" kern="100" dirty="0">
                        <a:effectLst/>
                        <a:latin typeface="宋体"/>
                        <a:cs typeface="Courier New"/>
                      </a:endParaRPr>
                    </a:p>
                    <a:p>
                      <a:pPr algn="just">
                        <a:lnSpc>
                          <a:spcPct val="150000"/>
                        </a:lnSpc>
                        <a:spcAft>
                          <a:spcPts val="0"/>
                        </a:spcAft>
                      </a:pPr>
                      <a:r>
                        <a:rPr lang="en-US" sz="2800" b="1" kern="100" dirty="0" smtClean="0">
                          <a:effectLst/>
                          <a:latin typeface="Times New Roman"/>
                          <a:ea typeface="华文细黑"/>
                          <a:cs typeface="Courier New"/>
                        </a:rPr>
                        <a:t> </a:t>
                      </a:r>
                      <a:r>
                        <a:rPr lang="en-US" sz="2800" kern="100" dirty="0" smtClean="0">
                          <a:effectLst/>
                          <a:latin typeface="Times New Roman"/>
                          <a:ea typeface="华文细黑"/>
                          <a:cs typeface="Courier New"/>
                        </a:rPr>
                        <a:t>(</a:t>
                      </a:r>
                      <a:r>
                        <a:rPr lang="en-US" sz="2800" kern="100" dirty="0">
                          <a:effectLst/>
                          <a:latin typeface="Times New Roman"/>
                          <a:ea typeface="华文细黑"/>
                          <a:cs typeface="Courier New"/>
                        </a:rPr>
                        <a:t>1)</a:t>
                      </a:r>
                      <a:r>
                        <a:rPr lang="zh-CN" sz="2800" kern="100" dirty="0">
                          <a:effectLst/>
                          <a:latin typeface="Times New Roman"/>
                          <a:ea typeface="华文细黑"/>
                          <a:cs typeface="Times New Roman"/>
                        </a:rPr>
                        <a:t>主要思想：</a:t>
                      </a:r>
                      <a:r>
                        <a:rPr lang="en-US" sz="2800" kern="100" dirty="0">
                          <a:effectLst/>
                          <a:latin typeface="宋体"/>
                          <a:ea typeface="华文细黑"/>
                          <a:cs typeface="Times New Roman"/>
                        </a:rPr>
                        <a:t>“</a:t>
                      </a:r>
                      <a:r>
                        <a:rPr lang="zh-CN" sz="2800" kern="100" dirty="0">
                          <a:effectLst/>
                          <a:latin typeface="Times New Roman"/>
                          <a:ea typeface="华文细黑"/>
                          <a:cs typeface="Times New Roman"/>
                        </a:rPr>
                        <a:t>有思想力的人是万物的尺度</a:t>
                      </a:r>
                      <a:r>
                        <a:rPr lang="en-US" sz="2800" kern="100" dirty="0">
                          <a:effectLst/>
                          <a:latin typeface="宋体"/>
                          <a:ea typeface="华文细黑"/>
                          <a:cs typeface="Times New Roman"/>
                        </a:rPr>
                        <a:t>”</a:t>
                      </a:r>
                      <a:r>
                        <a:rPr lang="zh-CN" sz="2800" kern="100" dirty="0">
                          <a:effectLst/>
                          <a:latin typeface="Times New Roman"/>
                          <a:ea typeface="华文细黑"/>
                          <a:cs typeface="Times New Roman"/>
                        </a:rPr>
                        <a:t>；</a:t>
                      </a:r>
                      <a:r>
                        <a:rPr lang="en-US" sz="2800" kern="100" dirty="0">
                          <a:effectLst/>
                          <a:latin typeface="宋体"/>
                          <a:ea typeface="华文细黑"/>
                          <a:cs typeface="Times New Roman"/>
                        </a:rPr>
                        <a:t>“</a:t>
                      </a:r>
                      <a:r>
                        <a:rPr lang="zh-CN" sz="2800" kern="100" dirty="0" smtClean="0">
                          <a:effectLst/>
                          <a:latin typeface="Times New Roman"/>
                          <a:ea typeface="华文细黑"/>
                          <a:cs typeface="Times New Roman"/>
                        </a:rPr>
                        <a:t>美德</a:t>
                      </a:r>
                      <a:endParaRPr lang="en-US" altLang="zh-CN" sz="2800" kern="100" dirty="0" smtClean="0">
                        <a:effectLst/>
                        <a:latin typeface="Times New Roman"/>
                        <a:ea typeface="华文细黑"/>
                        <a:cs typeface="Times New Roman"/>
                      </a:endParaRP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即</a:t>
                      </a:r>
                      <a:r>
                        <a:rPr lang="zh-CN" sz="2800" kern="100" dirty="0">
                          <a:effectLst/>
                          <a:latin typeface="Times New Roman"/>
                          <a:ea typeface="华文细黑"/>
                          <a:cs typeface="Times New Roman"/>
                        </a:rPr>
                        <a:t>知识</a:t>
                      </a:r>
                      <a:r>
                        <a:rPr lang="en-US" sz="2800" kern="100" dirty="0">
                          <a:effectLst/>
                          <a:latin typeface="宋体"/>
                          <a:ea typeface="华文细黑"/>
                          <a:cs typeface="Times New Roman"/>
                        </a:rPr>
                        <a:t>”</a:t>
                      </a:r>
                      <a:r>
                        <a:rPr lang="zh-CN" sz="2800" kern="100" dirty="0">
                          <a:effectLst/>
                          <a:latin typeface="Times New Roman"/>
                          <a:ea typeface="华文细黑"/>
                          <a:cs typeface="Times New Roman"/>
                        </a:rPr>
                        <a:t>；善是人的内在灵魂；人之所以作恶是出于</a:t>
                      </a:r>
                      <a:r>
                        <a:rPr lang="zh-CN" sz="2800" kern="100" dirty="0" smtClean="0">
                          <a:effectLst/>
                          <a:latin typeface="Times New Roman"/>
                          <a:ea typeface="华文细黑"/>
                          <a:cs typeface="Times New Roman"/>
                        </a:rPr>
                        <a:t>无</a:t>
                      </a:r>
                      <a:r>
                        <a:rPr lang="en-US" altLang="zh-CN" sz="2800" kern="100" dirty="0" smtClean="0">
                          <a:effectLst/>
                          <a:latin typeface="Times New Roman"/>
                          <a:ea typeface="华文细黑"/>
                          <a:cs typeface="Times New Roman"/>
                        </a:rPr>
                        <a:t> </a:t>
                      </a: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知</a:t>
                      </a:r>
                      <a:r>
                        <a:rPr lang="zh-CN" sz="2800" kern="100" dirty="0">
                          <a:effectLst/>
                          <a:latin typeface="Times New Roman"/>
                          <a:ea typeface="华文细黑"/>
                          <a:cs typeface="Times New Roman"/>
                        </a:rPr>
                        <a:t>；教育对美德同样重要</a:t>
                      </a:r>
                      <a:endParaRPr lang="zh-CN" sz="1050" kern="100" dirty="0">
                        <a:effectLst/>
                        <a:latin typeface="宋体"/>
                        <a:cs typeface="Courier New"/>
                      </a:endParaRPr>
                    </a:p>
                    <a:p>
                      <a:pPr algn="just">
                        <a:lnSpc>
                          <a:spcPct val="150000"/>
                        </a:lnSpc>
                        <a:spcAft>
                          <a:spcPts val="0"/>
                        </a:spcAft>
                      </a:pPr>
                      <a:r>
                        <a:rPr lang="en-US" sz="2800" kern="100" dirty="0" smtClean="0">
                          <a:effectLst/>
                          <a:latin typeface="Times New Roman"/>
                          <a:ea typeface="华文细黑"/>
                          <a:cs typeface="Courier New"/>
                        </a:rPr>
                        <a:t> (</a:t>
                      </a:r>
                      <a:r>
                        <a:rPr lang="en-US" sz="2800" kern="100" dirty="0">
                          <a:effectLst/>
                          <a:latin typeface="Times New Roman"/>
                          <a:ea typeface="华文细黑"/>
                          <a:cs typeface="Courier New"/>
                        </a:rPr>
                        <a:t>2)</a:t>
                      </a:r>
                      <a:r>
                        <a:rPr lang="zh-CN" sz="2800" kern="100" dirty="0">
                          <a:effectLst/>
                          <a:latin typeface="Times New Roman"/>
                          <a:ea typeface="华文细黑"/>
                          <a:cs typeface="Times New Roman"/>
                        </a:rPr>
                        <a:t>主要价值：使哲学真正成为一门研究</a:t>
                      </a:r>
                      <a:r>
                        <a:rPr lang="en-US" sz="2800" kern="100" dirty="0">
                          <a:effectLst/>
                          <a:latin typeface="宋体"/>
                          <a:ea typeface="华文细黑"/>
                          <a:cs typeface="Times New Roman"/>
                        </a:rPr>
                        <a:t>“</a:t>
                      </a:r>
                      <a:r>
                        <a:rPr lang="zh-CN" sz="2800" kern="100" dirty="0">
                          <a:effectLst/>
                          <a:latin typeface="Times New Roman"/>
                          <a:ea typeface="华文细黑"/>
                          <a:cs typeface="Times New Roman"/>
                        </a:rPr>
                        <a:t>人</a:t>
                      </a:r>
                      <a:r>
                        <a:rPr lang="en-US" sz="2800" kern="100" dirty="0">
                          <a:effectLst/>
                          <a:latin typeface="宋体"/>
                          <a:ea typeface="华文细黑"/>
                          <a:cs typeface="Times New Roman"/>
                        </a:rPr>
                        <a:t>”</a:t>
                      </a:r>
                      <a:r>
                        <a:rPr lang="zh-CN" sz="2800" kern="100" dirty="0">
                          <a:effectLst/>
                          <a:latin typeface="Times New Roman"/>
                          <a:ea typeface="华文细黑"/>
                          <a:cs typeface="Times New Roman"/>
                        </a:rPr>
                        <a:t>的学问</a:t>
                      </a:r>
                      <a:r>
                        <a:rPr lang="zh-CN" sz="2800" kern="100" dirty="0" smtClean="0">
                          <a:effectLst/>
                          <a:latin typeface="Times New Roman"/>
                          <a:ea typeface="华文细黑"/>
                          <a:cs typeface="Times New Roman"/>
                        </a:rPr>
                        <a:t>，</a:t>
                      </a:r>
                      <a:endParaRPr lang="en-US" altLang="zh-CN" sz="2800" kern="100" dirty="0" smtClean="0">
                        <a:effectLst/>
                        <a:latin typeface="Times New Roman"/>
                        <a:ea typeface="华文细黑"/>
                        <a:cs typeface="Times New Roman"/>
                      </a:endParaRP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是</a:t>
                      </a:r>
                      <a:r>
                        <a:rPr lang="zh-CN" sz="2800" kern="100" dirty="0">
                          <a:effectLst/>
                          <a:latin typeface="Times New Roman"/>
                          <a:ea typeface="华文细黑"/>
                          <a:cs typeface="Times New Roman"/>
                        </a:rPr>
                        <a:t>人类精神觉醒的表现</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40619272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8" name="圆角矩形 7">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3" name="矩形 2"/>
          <p:cNvSpPr/>
          <p:nvPr/>
        </p:nvSpPr>
        <p:spPr>
          <a:xfrm>
            <a:off x="478582" y="2880409"/>
            <a:ext cx="7950639" cy="656077"/>
          </a:xfrm>
          <a:prstGeom prst="rect">
            <a:avLst/>
          </a:prstGeom>
        </p:spPr>
        <p:txBody>
          <a:bodyPr wrap="square">
            <a:spAutoFit/>
          </a:bodyPr>
          <a:lstStyle/>
          <a:p>
            <a:pPr lvl="0" algn="just">
              <a:lnSpc>
                <a:spcPct val="150000"/>
              </a:lnSpc>
            </a:pPr>
            <a:r>
              <a:rPr lang="zh-CN" altLang="zh-CN" sz="2800" b="1" kern="100" dirty="0">
                <a:solidFill>
                  <a:srgbClr val="00B050"/>
                </a:solidFill>
                <a:latin typeface="Times New Roman"/>
                <a:ea typeface="华文细黑"/>
                <a:cs typeface="Times New Roman"/>
              </a:rPr>
              <a:t>答案</a:t>
            </a:r>
            <a:r>
              <a:rPr lang="zh-CN" altLang="zh-CN" sz="2800" kern="100" dirty="0">
                <a:solidFill>
                  <a:prstClr val="black"/>
                </a:solidFill>
                <a:latin typeface="Times New Roman"/>
                <a:ea typeface="华文细黑"/>
                <a:cs typeface="Times New Roman"/>
              </a:rPr>
              <a:t>　知识即美德。</a:t>
            </a:r>
            <a:endParaRPr lang="zh-CN" altLang="zh-CN" sz="1050" kern="100" dirty="0">
              <a:solidFill>
                <a:prstClr val="black"/>
              </a:solidFill>
              <a:latin typeface="宋体"/>
              <a:cs typeface="Courier New"/>
            </a:endParaRPr>
          </a:p>
        </p:txBody>
      </p:sp>
      <p:sp>
        <p:nvSpPr>
          <p:cNvPr id="5" name="矩形 4"/>
          <p:cNvSpPr/>
          <p:nvPr/>
        </p:nvSpPr>
        <p:spPr>
          <a:xfrm>
            <a:off x="478582" y="1588774"/>
            <a:ext cx="10793813" cy="1302408"/>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2.</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凡真正知道善恶对错之人，必然行善，凡作恶者皆因无知。</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苏格拉底的哪一观点与之相一致</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10" name="矩形 9"/>
          <p:cNvSpPr/>
          <p:nvPr/>
        </p:nvSpPr>
        <p:spPr>
          <a:xfrm>
            <a:off x="478582" y="1001922"/>
            <a:ext cx="2088232" cy="692497"/>
          </a:xfrm>
          <a:prstGeom prst="rect">
            <a:avLst/>
          </a:prstGeom>
        </p:spPr>
        <p:txBody>
          <a:bodyPr wrap="square">
            <a:spAutoFit/>
          </a:bodyPr>
          <a:lstStyle/>
          <a:p>
            <a:pPr>
              <a:lnSpc>
                <a:spcPct val="150000"/>
              </a:lnSpc>
            </a:pPr>
            <a:r>
              <a:rPr lang="en-US" altLang="zh-CN" sz="2600" kern="100" dirty="0" smtClean="0">
                <a:solidFill>
                  <a:srgbClr val="C00000"/>
                </a:solidFill>
                <a:latin typeface="方正大黑简体" pitchFamily="65" charset="-122"/>
                <a:ea typeface="方正大黑简体" pitchFamily="65" charset="-122"/>
                <a:cs typeface="Times New Roman"/>
              </a:rPr>
              <a:t>[</a:t>
            </a:r>
            <a:r>
              <a:rPr lang="zh-CN" altLang="en-US" sz="2600" kern="100" dirty="0" smtClean="0">
                <a:solidFill>
                  <a:srgbClr val="C00000"/>
                </a:solidFill>
                <a:latin typeface="方正大黑简体" pitchFamily="65" charset="-122"/>
                <a:ea typeface="方正大黑简体" pitchFamily="65" charset="-122"/>
                <a:cs typeface="Times New Roman"/>
              </a:rPr>
              <a:t>史料实证</a:t>
            </a:r>
            <a:r>
              <a:rPr lang="en-US" altLang="zh-CN" sz="2600" kern="100" dirty="0" smtClean="0">
                <a:solidFill>
                  <a:srgbClr val="C00000"/>
                </a:solidFill>
                <a:latin typeface="方正大黑简体" pitchFamily="65" charset="-122"/>
                <a:ea typeface="方正大黑简体" pitchFamily="65" charset="-122"/>
                <a:cs typeface="Times New Roman"/>
              </a:rPr>
              <a:t>]</a:t>
            </a:r>
            <a:endParaRPr lang="zh-CN" altLang="en-US" sz="2600" kern="100" dirty="0">
              <a:solidFill>
                <a:srgbClr val="C00000"/>
              </a:solidFill>
              <a:latin typeface="方正大黑简体" pitchFamily="65" charset="-122"/>
              <a:ea typeface="方正大黑简体" pitchFamily="65" charset="-122"/>
              <a:cs typeface="Times New Roman"/>
            </a:endParaRPr>
          </a:p>
        </p:txBody>
      </p:sp>
    </p:spTree>
    <p:extLst>
      <p:ext uri="{BB962C8B-B14F-4D97-AF65-F5344CB8AC3E}">
        <p14:creationId xmlns:p14="http://schemas.microsoft.com/office/powerpoint/2010/main" xmlns="" val="2903667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3" grpId="0"/>
      <p:bldP spid="3"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xmlns="" val="1154068236"/>
              </p:ext>
            </p:extLst>
          </p:nvPr>
        </p:nvGraphicFramePr>
        <p:xfrm>
          <a:off x="838622" y="693490"/>
          <a:ext cx="10369152" cy="5400600"/>
        </p:xfrm>
        <a:graphic>
          <a:graphicData uri="http://schemas.openxmlformats.org/drawingml/2006/table">
            <a:tbl>
              <a:tblPr/>
              <a:tblGrid>
                <a:gridCol w="1656184"/>
                <a:gridCol w="8712968"/>
              </a:tblGrid>
              <a:tr h="700242">
                <a:tc>
                  <a:txBody>
                    <a:bodyPr/>
                    <a:lstStyle/>
                    <a:p>
                      <a:pPr marL="0" algn="ctr" defTabSz="1219170" rtl="0" eaLnBrk="1" latinLnBrk="0" hangingPunct="1">
                        <a:lnSpc>
                          <a:spcPct val="150000"/>
                        </a:lnSpc>
                        <a:spcAft>
                          <a:spcPts val="0"/>
                        </a:spcAft>
                      </a:pPr>
                      <a:r>
                        <a:rPr lang="zh-CN" sz="2800" kern="100" baseline="0" dirty="0">
                          <a:solidFill>
                            <a:srgbClr val="C00000"/>
                          </a:solidFill>
                          <a:latin typeface="方正大黑简体" pitchFamily="65" charset="-122"/>
                          <a:ea typeface="方正大黑简体" pitchFamily="65" charset="-122"/>
                          <a:cs typeface="Times New Roman"/>
                        </a:rPr>
                        <a:t>时期</a:t>
                      </a:r>
                    </a:p>
                  </a:txBody>
                  <a:tcPr marL="6300" marR="63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1219170" rtl="0" eaLnBrk="1" latinLnBrk="0" hangingPunct="1">
                        <a:lnSpc>
                          <a:spcPct val="150000"/>
                        </a:lnSpc>
                        <a:spcAft>
                          <a:spcPts val="0"/>
                        </a:spcAft>
                      </a:pPr>
                      <a:r>
                        <a:rPr lang="zh-CN" sz="2800" kern="100" baseline="0" dirty="0">
                          <a:solidFill>
                            <a:srgbClr val="C00000"/>
                          </a:solidFill>
                          <a:latin typeface="方正大黑简体" pitchFamily="65" charset="-122"/>
                          <a:ea typeface="方正大黑简体" pitchFamily="65" charset="-122"/>
                          <a:cs typeface="Times New Roman"/>
                        </a:rPr>
                        <a:t>核心</a:t>
                      </a:r>
                      <a:r>
                        <a:rPr lang="zh-CN" sz="2800" kern="100" baseline="0" dirty="0" smtClean="0">
                          <a:solidFill>
                            <a:srgbClr val="C00000"/>
                          </a:solidFill>
                          <a:latin typeface="方正大黑简体" pitchFamily="65" charset="-122"/>
                          <a:ea typeface="方正大黑简体" pitchFamily="65" charset="-122"/>
                          <a:cs typeface="Times New Roman"/>
                        </a:rPr>
                        <a:t>考点</a:t>
                      </a:r>
                      <a:endParaRPr lang="zh-CN" sz="2800" kern="100" baseline="0" dirty="0">
                        <a:solidFill>
                          <a:srgbClr val="C00000"/>
                        </a:solidFill>
                        <a:latin typeface="方正大黑简体" pitchFamily="65" charset="-122"/>
                        <a:ea typeface="方正大黑简体" pitchFamily="65" charset="-122"/>
                        <a:cs typeface="Times New Roman"/>
                      </a:endParaRPr>
                    </a:p>
                  </a:txBody>
                  <a:tcPr marL="6300" marR="63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0358">
                <a:tc>
                  <a:txBody>
                    <a:bodyPr/>
                    <a:lstStyle/>
                    <a:p>
                      <a:pPr algn="ctr">
                        <a:lnSpc>
                          <a:spcPct val="150000"/>
                        </a:lnSpc>
                        <a:spcAft>
                          <a:spcPts val="0"/>
                        </a:spcAft>
                      </a:pPr>
                      <a:r>
                        <a:rPr lang="zh-CN" sz="2800" kern="100" dirty="0" smtClean="0">
                          <a:effectLst/>
                          <a:latin typeface="Times New Roman"/>
                          <a:ea typeface="华文细黑"/>
                          <a:cs typeface="Times New Roman"/>
                        </a:rPr>
                        <a:t>前</a:t>
                      </a:r>
                      <a:r>
                        <a:rPr lang="en-US" sz="2800" kern="100" dirty="0" smtClean="0">
                          <a:effectLst/>
                          <a:latin typeface="Times New Roman"/>
                          <a:ea typeface="华文细黑"/>
                          <a:cs typeface="Courier New"/>
                        </a:rPr>
                        <a:t>4</a:t>
                      </a:r>
                      <a:r>
                        <a:rPr lang="zh-CN" sz="2800" kern="100" dirty="0" smtClean="0">
                          <a:effectLst/>
                          <a:latin typeface="Times New Roman"/>
                          <a:ea typeface="华文细黑"/>
                          <a:cs typeface="Times New Roman"/>
                        </a:rPr>
                        <a:t>世纪</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800" kern="100" dirty="0" smtClean="0">
                          <a:effectLst/>
                          <a:latin typeface="Times New Roman"/>
                          <a:ea typeface="华文细黑"/>
                          <a:cs typeface="Times New Roman"/>
                        </a:rPr>
                        <a:t> </a:t>
                      </a:r>
                      <a:r>
                        <a:rPr lang="zh-CN" sz="2800" b="1" kern="100" dirty="0" smtClean="0">
                          <a:effectLst/>
                          <a:latin typeface="Times New Roman"/>
                          <a:ea typeface="华文细黑"/>
                          <a:cs typeface="Times New Roman"/>
                        </a:rPr>
                        <a:t>柏拉图</a:t>
                      </a:r>
                      <a:r>
                        <a:rPr lang="en-US" sz="2800" b="1" kern="100" dirty="0">
                          <a:effectLst/>
                          <a:latin typeface="Times New Roman"/>
                          <a:ea typeface="华文细黑"/>
                          <a:cs typeface="Courier New"/>
                        </a:rPr>
                        <a:t>——</a:t>
                      </a:r>
                      <a:r>
                        <a:rPr lang="zh-CN" sz="2800" b="1" kern="100" dirty="0">
                          <a:effectLst/>
                          <a:latin typeface="Times New Roman"/>
                          <a:ea typeface="华文细黑"/>
                          <a:cs typeface="Times New Roman"/>
                        </a:rPr>
                        <a:t>进一步发展</a:t>
                      </a:r>
                      <a:endParaRPr lang="zh-CN" sz="1050" b="1" kern="100" dirty="0">
                        <a:effectLst/>
                        <a:latin typeface="宋体"/>
                        <a:cs typeface="Courier New"/>
                      </a:endParaRPr>
                    </a:p>
                    <a:p>
                      <a:pPr algn="just">
                        <a:lnSpc>
                          <a:spcPct val="150000"/>
                        </a:lnSpc>
                        <a:spcAft>
                          <a:spcPts val="0"/>
                        </a:spcAft>
                      </a:pPr>
                      <a:r>
                        <a:rPr lang="en-US" sz="2800" kern="100" dirty="0" smtClean="0">
                          <a:effectLst/>
                          <a:latin typeface="Times New Roman"/>
                          <a:ea typeface="华文细黑"/>
                          <a:cs typeface="Courier New"/>
                        </a:rPr>
                        <a:t> (</a:t>
                      </a:r>
                      <a:r>
                        <a:rPr lang="en-US" sz="2800" kern="100" dirty="0">
                          <a:effectLst/>
                          <a:latin typeface="Times New Roman"/>
                          <a:ea typeface="华文细黑"/>
                          <a:cs typeface="Courier New"/>
                        </a:rPr>
                        <a:t>1)</a:t>
                      </a:r>
                      <a:r>
                        <a:rPr lang="zh-CN" sz="2800" kern="100" dirty="0">
                          <a:effectLst/>
                          <a:latin typeface="Times New Roman"/>
                          <a:ea typeface="华文细黑"/>
                          <a:cs typeface="Times New Roman"/>
                        </a:rPr>
                        <a:t>主要思想：他根据智慧、品德而不是按照出身，</a:t>
                      </a:r>
                      <a:r>
                        <a:rPr lang="zh-CN" sz="2800" kern="100" dirty="0" smtClean="0">
                          <a:effectLst/>
                          <a:latin typeface="Times New Roman"/>
                          <a:ea typeface="华文细黑"/>
                          <a:cs typeface="Times New Roman"/>
                        </a:rPr>
                        <a:t>把</a:t>
                      </a:r>
                      <a:endParaRPr lang="en-US" altLang="zh-CN" sz="2800" kern="100" dirty="0" smtClean="0">
                        <a:effectLst/>
                        <a:latin typeface="Times New Roman"/>
                        <a:ea typeface="华文细黑"/>
                        <a:cs typeface="Times New Roman"/>
                      </a:endParaRP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每个人</a:t>
                      </a:r>
                      <a:r>
                        <a:rPr lang="zh-CN" sz="2800" kern="100" dirty="0">
                          <a:effectLst/>
                          <a:latin typeface="Times New Roman"/>
                          <a:ea typeface="华文细黑"/>
                          <a:cs typeface="Times New Roman"/>
                        </a:rPr>
                        <a:t>明确分工，各司其职，有正义感和理性的</a:t>
                      </a:r>
                      <a:r>
                        <a:rPr lang="en-US" sz="2800" kern="100" dirty="0">
                          <a:effectLst/>
                          <a:latin typeface="宋体"/>
                          <a:ea typeface="华文细黑"/>
                          <a:cs typeface="Times New Roman"/>
                        </a:rPr>
                        <a:t>“</a:t>
                      </a:r>
                      <a:r>
                        <a:rPr lang="zh-CN" sz="2800" kern="100" dirty="0" smtClean="0">
                          <a:effectLst/>
                          <a:latin typeface="Times New Roman"/>
                          <a:ea typeface="华文细黑"/>
                          <a:cs typeface="Times New Roman"/>
                        </a:rPr>
                        <a:t>贤</a:t>
                      </a:r>
                      <a:endParaRPr lang="en-US" altLang="zh-CN" sz="2800" kern="100" dirty="0" smtClean="0">
                        <a:effectLst/>
                        <a:latin typeface="Times New Roman"/>
                        <a:ea typeface="华文细黑"/>
                        <a:cs typeface="Times New Roman"/>
                      </a:endParaRP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人</a:t>
                      </a:r>
                      <a:r>
                        <a:rPr lang="en-US" sz="2800" kern="100" dirty="0">
                          <a:effectLst/>
                          <a:latin typeface="宋体"/>
                          <a:ea typeface="华文细黑"/>
                          <a:cs typeface="Times New Roman"/>
                        </a:rPr>
                        <a:t>”</a:t>
                      </a:r>
                      <a:r>
                        <a:rPr lang="zh-CN" sz="2800" kern="100" dirty="0">
                          <a:effectLst/>
                          <a:latin typeface="Times New Roman"/>
                          <a:ea typeface="华文细黑"/>
                          <a:cs typeface="Times New Roman"/>
                        </a:rPr>
                        <a:t>统治国家，武士们保卫国家，农民和手工业者</a:t>
                      </a:r>
                      <a:r>
                        <a:rPr lang="zh-CN" sz="2800" kern="100" dirty="0" smtClean="0">
                          <a:effectLst/>
                          <a:latin typeface="Times New Roman"/>
                          <a:ea typeface="华文细黑"/>
                          <a:cs typeface="Times New Roman"/>
                        </a:rPr>
                        <a:t>则</a:t>
                      </a:r>
                      <a:endParaRPr lang="en-US" altLang="zh-CN" sz="2800" kern="100" dirty="0" smtClean="0">
                        <a:effectLst/>
                        <a:latin typeface="Times New Roman"/>
                        <a:ea typeface="华文细黑"/>
                        <a:cs typeface="Times New Roman"/>
                      </a:endParaRP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负责</a:t>
                      </a:r>
                      <a:r>
                        <a:rPr lang="zh-CN" sz="2800" kern="100" dirty="0">
                          <a:effectLst/>
                          <a:latin typeface="Times New Roman"/>
                          <a:ea typeface="华文细黑"/>
                          <a:cs typeface="Times New Roman"/>
                        </a:rPr>
                        <a:t>生产</a:t>
                      </a:r>
                      <a:endParaRPr lang="zh-CN" sz="1050" kern="100" dirty="0">
                        <a:effectLst/>
                        <a:latin typeface="宋体"/>
                        <a:cs typeface="Courier New"/>
                      </a:endParaRPr>
                    </a:p>
                    <a:p>
                      <a:pPr algn="just">
                        <a:lnSpc>
                          <a:spcPct val="150000"/>
                        </a:lnSpc>
                        <a:spcAft>
                          <a:spcPts val="0"/>
                        </a:spcAft>
                      </a:pPr>
                      <a:r>
                        <a:rPr lang="en-US" sz="2800" kern="100" dirty="0" smtClean="0">
                          <a:effectLst/>
                          <a:latin typeface="Times New Roman"/>
                          <a:ea typeface="华文细黑"/>
                          <a:cs typeface="Courier New"/>
                        </a:rPr>
                        <a:t> (</a:t>
                      </a:r>
                      <a:r>
                        <a:rPr lang="en-US" sz="2800" kern="100" dirty="0">
                          <a:effectLst/>
                          <a:latin typeface="Times New Roman"/>
                          <a:ea typeface="华文细黑"/>
                          <a:cs typeface="Courier New"/>
                        </a:rPr>
                        <a:t>2)</a:t>
                      </a:r>
                      <a:r>
                        <a:rPr lang="zh-CN" sz="2800" kern="100" dirty="0">
                          <a:effectLst/>
                          <a:latin typeface="Times New Roman"/>
                          <a:ea typeface="华文细黑"/>
                          <a:cs typeface="Times New Roman"/>
                        </a:rPr>
                        <a:t>主要价值：鼓励人们独立理性思考，为理性主义</a:t>
                      </a:r>
                      <a:r>
                        <a:rPr lang="zh-CN" sz="2800" kern="100" dirty="0" smtClean="0">
                          <a:effectLst/>
                          <a:latin typeface="Times New Roman"/>
                          <a:ea typeface="华文细黑"/>
                          <a:cs typeface="Times New Roman"/>
                        </a:rPr>
                        <a:t>的</a:t>
                      </a:r>
                      <a:endParaRPr lang="en-US" altLang="zh-CN" sz="2800" kern="100" dirty="0" smtClean="0">
                        <a:effectLst/>
                        <a:latin typeface="Times New Roman"/>
                        <a:ea typeface="华文细黑"/>
                        <a:cs typeface="Times New Roman"/>
                      </a:endParaRPr>
                    </a:p>
                    <a:p>
                      <a:pPr algn="just">
                        <a:lnSpc>
                          <a:spcPct val="150000"/>
                        </a:lnSpc>
                        <a:spcAft>
                          <a:spcPts val="0"/>
                        </a:spcAft>
                      </a:pPr>
                      <a:r>
                        <a:rPr lang="en-US" altLang="zh-CN" sz="2800" kern="100" dirty="0" smtClean="0">
                          <a:effectLst/>
                          <a:latin typeface="Times New Roman"/>
                          <a:ea typeface="华文细黑"/>
                          <a:cs typeface="Times New Roman"/>
                        </a:rPr>
                        <a:t> </a:t>
                      </a:r>
                      <a:r>
                        <a:rPr lang="zh-CN" sz="2800" kern="100" dirty="0" smtClean="0">
                          <a:effectLst/>
                          <a:latin typeface="Times New Roman"/>
                          <a:ea typeface="华文细黑"/>
                          <a:cs typeface="Times New Roman"/>
                        </a:rPr>
                        <a:t>发展</a:t>
                      </a:r>
                      <a:r>
                        <a:rPr lang="zh-CN" sz="2800" kern="100" dirty="0">
                          <a:effectLst/>
                          <a:latin typeface="Times New Roman"/>
                          <a:ea typeface="华文细黑"/>
                          <a:cs typeface="Times New Roman"/>
                        </a:rPr>
                        <a:t>奠定了基础</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63579064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5"/>
          <p:cNvGraphicFramePr>
            <a:graphicFrameLocks noGrp="1"/>
          </p:cNvGraphicFramePr>
          <p:nvPr>
            <p:extLst>
              <p:ext uri="{D42A27DB-BD31-4B8C-83A1-F6EECF244321}">
                <p14:modId xmlns:p14="http://schemas.microsoft.com/office/powerpoint/2010/main" xmlns="" val="2775145017"/>
              </p:ext>
            </p:extLst>
          </p:nvPr>
        </p:nvGraphicFramePr>
        <p:xfrm>
          <a:off x="766614" y="477466"/>
          <a:ext cx="10369152" cy="4106885"/>
        </p:xfrm>
        <a:graphic>
          <a:graphicData uri="http://schemas.openxmlformats.org/drawingml/2006/table">
            <a:tbl>
              <a:tblPr/>
              <a:tblGrid>
                <a:gridCol w="1656184"/>
                <a:gridCol w="8712968"/>
              </a:tblGrid>
              <a:tr h="700242">
                <a:tc>
                  <a:txBody>
                    <a:bodyPr/>
                    <a:lstStyle/>
                    <a:p>
                      <a:pPr marL="0" algn="ctr" defTabSz="1219170" rtl="0" eaLnBrk="1" latinLnBrk="0" hangingPunct="1">
                        <a:lnSpc>
                          <a:spcPct val="150000"/>
                        </a:lnSpc>
                        <a:spcAft>
                          <a:spcPts val="0"/>
                        </a:spcAft>
                      </a:pPr>
                      <a:r>
                        <a:rPr lang="zh-CN" sz="2800" kern="100" baseline="0" dirty="0">
                          <a:solidFill>
                            <a:srgbClr val="C00000"/>
                          </a:solidFill>
                          <a:latin typeface="方正大黑简体" pitchFamily="65" charset="-122"/>
                          <a:ea typeface="方正大黑简体" pitchFamily="65" charset="-122"/>
                          <a:cs typeface="Times New Roman"/>
                        </a:rPr>
                        <a:t>时期</a:t>
                      </a:r>
                    </a:p>
                  </a:txBody>
                  <a:tcPr marL="6300" marR="63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algn="ctr" defTabSz="1219170" rtl="0" eaLnBrk="1" latinLnBrk="0" hangingPunct="1">
                        <a:lnSpc>
                          <a:spcPct val="150000"/>
                        </a:lnSpc>
                        <a:spcAft>
                          <a:spcPts val="0"/>
                        </a:spcAft>
                      </a:pPr>
                      <a:r>
                        <a:rPr lang="zh-CN" sz="2800" kern="100" baseline="0" dirty="0">
                          <a:solidFill>
                            <a:srgbClr val="C00000"/>
                          </a:solidFill>
                          <a:latin typeface="方正大黑简体" pitchFamily="65" charset="-122"/>
                          <a:ea typeface="方正大黑简体" pitchFamily="65" charset="-122"/>
                          <a:cs typeface="Times New Roman"/>
                        </a:rPr>
                        <a:t>核心</a:t>
                      </a:r>
                      <a:r>
                        <a:rPr lang="zh-CN" sz="2800" kern="100" baseline="0" dirty="0" smtClean="0">
                          <a:solidFill>
                            <a:srgbClr val="C00000"/>
                          </a:solidFill>
                          <a:latin typeface="方正大黑简体" pitchFamily="65" charset="-122"/>
                          <a:ea typeface="方正大黑简体" pitchFamily="65" charset="-122"/>
                          <a:cs typeface="Times New Roman"/>
                        </a:rPr>
                        <a:t>考点</a:t>
                      </a:r>
                      <a:endParaRPr lang="zh-CN" sz="2800" kern="100" baseline="0" dirty="0">
                        <a:solidFill>
                          <a:srgbClr val="C00000"/>
                        </a:solidFill>
                        <a:latin typeface="方正大黑简体" pitchFamily="65" charset="-122"/>
                        <a:ea typeface="方正大黑简体" pitchFamily="65" charset="-122"/>
                        <a:cs typeface="Times New Roman"/>
                      </a:endParaRPr>
                    </a:p>
                  </a:txBody>
                  <a:tcPr marL="6300" marR="63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643">
                <a:tc>
                  <a:txBody>
                    <a:bodyPr/>
                    <a:lstStyle/>
                    <a:p>
                      <a:pPr algn="ctr">
                        <a:lnSpc>
                          <a:spcPct val="150000"/>
                        </a:lnSpc>
                        <a:spcAft>
                          <a:spcPts val="0"/>
                        </a:spcAft>
                      </a:pPr>
                      <a:r>
                        <a:rPr lang="zh-CN" sz="2800" kern="100" dirty="0" smtClean="0">
                          <a:effectLst/>
                          <a:latin typeface="Times New Roman"/>
                          <a:ea typeface="华文细黑"/>
                          <a:cs typeface="Times New Roman"/>
                        </a:rPr>
                        <a:t>前</a:t>
                      </a:r>
                      <a:r>
                        <a:rPr lang="en-US" sz="2800" kern="100" dirty="0" smtClean="0">
                          <a:effectLst/>
                          <a:latin typeface="Times New Roman"/>
                          <a:ea typeface="华文细黑"/>
                          <a:cs typeface="Courier New"/>
                        </a:rPr>
                        <a:t>4</a:t>
                      </a:r>
                      <a:r>
                        <a:rPr lang="zh-CN" sz="2800" kern="100" dirty="0" smtClean="0">
                          <a:effectLst/>
                          <a:latin typeface="Times New Roman"/>
                          <a:ea typeface="华文细黑"/>
                          <a:cs typeface="Times New Roman"/>
                        </a:rPr>
                        <a:t>世纪</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altLang="zh-CN" sz="2800" b="1" kern="100" baseline="0" dirty="0" smtClean="0">
                          <a:effectLst/>
                          <a:latin typeface="Times New Roman"/>
                          <a:ea typeface="华文细黑" pitchFamily="2" charset="-122"/>
                          <a:cs typeface="Times New Roman"/>
                        </a:rPr>
                        <a:t>亚里士多德</a:t>
                      </a:r>
                      <a:r>
                        <a:rPr lang="en-US" altLang="zh-CN" sz="2800" b="1" kern="100" baseline="0" dirty="0" smtClean="0">
                          <a:effectLst/>
                          <a:latin typeface="Times New Roman"/>
                          <a:ea typeface="华文细黑" pitchFamily="2" charset="-122"/>
                          <a:cs typeface="Courier New"/>
                        </a:rPr>
                        <a:t>——</a:t>
                      </a:r>
                      <a:r>
                        <a:rPr lang="zh-CN" altLang="zh-CN" sz="2800" b="1" kern="100" baseline="0" dirty="0" smtClean="0">
                          <a:effectLst/>
                          <a:latin typeface="Times New Roman"/>
                          <a:ea typeface="华文细黑" pitchFamily="2" charset="-122"/>
                          <a:cs typeface="Times New Roman"/>
                        </a:rPr>
                        <a:t>进一步发展</a:t>
                      </a:r>
                      <a:endParaRPr lang="zh-CN" altLang="zh-CN" sz="2800" b="1" kern="100" baseline="0" dirty="0" smtClean="0">
                        <a:effectLst/>
                        <a:latin typeface="宋体"/>
                        <a:ea typeface="华文细黑" pitchFamily="2" charset="-122"/>
                        <a:cs typeface="Courier New"/>
                      </a:endParaRPr>
                    </a:p>
                    <a:p>
                      <a:pPr marL="72000" algn="l">
                        <a:lnSpc>
                          <a:spcPct val="150000"/>
                        </a:lnSpc>
                        <a:spcAft>
                          <a:spcPts val="0"/>
                        </a:spcAft>
                      </a:pPr>
                      <a:r>
                        <a:rPr lang="en-US" altLang="zh-CN" sz="2800" kern="100" baseline="0" dirty="0" smtClean="0">
                          <a:effectLst/>
                          <a:latin typeface="Times New Roman"/>
                          <a:ea typeface="华文细黑" pitchFamily="2" charset="-122"/>
                          <a:cs typeface="Courier New"/>
                        </a:rPr>
                        <a:t>(1)</a:t>
                      </a:r>
                      <a:r>
                        <a:rPr lang="zh-CN" altLang="zh-CN" sz="2800" kern="100" baseline="0" dirty="0" smtClean="0">
                          <a:effectLst/>
                          <a:latin typeface="Times New Roman"/>
                          <a:ea typeface="华文细黑" pitchFamily="2" charset="-122"/>
                          <a:cs typeface="Times New Roman"/>
                        </a:rPr>
                        <a:t>主要思想：关注自然界和人类生活，特别强调在整个自然界中，人类是最高级的</a:t>
                      </a:r>
                      <a:endParaRPr lang="zh-CN" altLang="zh-CN" sz="2800" kern="100" baseline="0" dirty="0" smtClean="0">
                        <a:effectLst/>
                        <a:latin typeface="宋体"/>
                        <a:ea typeface="华文细黑" pitchFamily="2" charset="-122"/>
                        <a:cs typeface="Courier New"/>
                      </a:endParaRPr>
                    </a:p>
                    <a:p>
                      <a:pPr marL="72000">
                        <a:lnSpc>
                          <a:spcPct val="150000"/>
                        </a:lnSpc>
                      </a:pPr>
                      <a:r>
                        <a:rPr lang="en-US" altLang="zh-CN" sz="2800" kern="100" baseline="0" dirty="0" smtClean="0">
                          <a:effectLst/>
                          <a:latin typeface="Times New Roman"/>
                          <a:ea typeface="华文细黑" pitchFamily="2" charset="-122"/>
                        </a:rPr>
                        <a:t>(2)</a:t>
                      </a:r>
                      <a:r>
                        <a:rPr lang="zh-CN" altLang="zh-CN" sz="2800" kern="100" baseline="0" dirty="0" smtClean="0">
                          <a:effectLst/>
                          <a:latin typeface="Times New Roman"/>
                          <a:ea typeface="华文细黑" pitchFamily="2" charset="-122"/>
                          <a:cs typeface="Times New Roman"/>
                        </a:rPr>
                        <a:t>主要价值：建立了多个学科的科学体系，提出三段论，把逻辑学发展成为一门科学</a:t>
                      </a:r>
                      <a:endParaRPr lang="zh-CN" sz="1050" kern="100" baseline="0" dirty="0">
                        <a:effectLst/>
                        <a:latin typeface="宋体"/>
                        <a:ea typeface="华文细黑" pitchFamily="2" charset="-122"/>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6046082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7" name="圆角矩形 6">
            <a:hlinkClick r:id="rId2" action="ppaction://hlinksldjump"/>
          </p:cNvPr>
          <p:cNvSpPr/>
          <p:nvPr/>
        </p:nvSpPr>
        <p:spPr>
          <a:xfrm>
            <a:off x="10055646" y="6663993"/>
            <a:ext cx="1126655"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归纳总结</a:t>
            </a:r>
            <a:endParaRPr lang="zh-CN" altLang="en-US" sz="1400" dirty="0">
              <a:solidFill>
                <a:srgbClr val="C00000"/>
              </a:solidFill>
              <a:latin typeface="黑体" pitchFamily="49" charset="-122"/>
              <a:ea typeface="黑体" pitchFamily="49" charset="-122"/>
            </a:endParaRPr>
          </a:p>
        </p:txBody>
      </p:sp>
      <p:sp>
        <p:nvSpPr>
          <p:cNvPr id="8" name="圆角矩形 7">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3" name="矩形 2"/>
          <p:cNvSpPr/>
          <p:nvPr/>
        </p:nvSpPr>
        <p:spPr>
          <a:xfrm>
            <a:off x="478582" y="4149874"/>
            <a:ext cx="7950639" cy="656077"/>
          </a:xfrm>
          <a:prstGeom prst="rect">
            <a:avLst/>
          </a:prstGeom>
        </p:spPr>
        <p:txBody>
          <a:bodyPr wrap="square">
            <a:spAutoFit/>
          </a:bodyPr>
          <a:lstStyle/>
          <a:p>
            <a:pPr lvl="0">
              <a:lnSpc>
                <a:spcPct val="150000"/>
              </a:lnSpc>
            </a:pPr>
            <a:r>
              <a:rPr lang="zh-CN" altLang="zh-CN" sz="2800" b="1" kern="100" dirty="0">
                <a:solidFill>
                  <a:srgbClr val="00B050"/>
                </a:solidFill>
                <a:latin typeface="Times New Roman"/>
                <a:ea typeface="华文细黑"/>
                <a:cs typeface="Times New Roman"/>
              </a:rPr>
              <a:t>答案</a:t>
            </a:r>
            <a:r>
              <a:rPr lang="zh-CN" altLang="zh-CN" sz="2800" kern="100" dirty="0">
                <a:solidFill>
                  <a:prstClr val="black"/>
                </a:solidFill>
                <a:latin typeface="Times New Roman"/>
                <a:ea typeface="华文细黑"/>
                <a:cs typeface="Times New Roman"/>
              </a:rPr>
              <a:t>　政治理想不符合当时的社会需要。</a:t>
            </a:r>
            <a:endParaRPr lang="zh-CN" altLang="zh-CN" sz="1050" kern="100" dirty="0">
              <a:solidFill>
                <a:prstClr val="black"/>
              </a:solidFill>
              <a:latin typeface="宋体"/>
              <a:cs typeface="Courier New"/>
            </a:endParaRPr>
          </a:p>
        </p:txBody>
      </p:sp>
      <p:sp>
        <p:nvSpPr>
          <p:cNvPr id="5" name="矩形 4"/>
          <p:cNvSpPr/>
          <p:nvPr/>
        </p:nvSpPr>
        <p:spPr>
          <a:xfrm>
            <a:off x="478582" y="1516766"/>
            <a:ext cx="10793813" cy="2595069"/>
          </a:xfrm>
          <a:prstGeom prst="rect">
            <a:avLst/>
          </a:prstGeom>
        </p:spPr>
        <p:txBody>
          <a:bodyPr>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莫格在《他说的仍在实行》中指出：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和柏拉图一样，孔子认为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明君</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治国可以创造一个好的社会，但在推行自己的政治理想上，都是失败的政治家。</a:t>
            </a:r>
            <a:r>
              <a:rPr lang="en-US" altLang="zh-CN" sz="2800" kern="100" dirty="0">
                <a:latin typeface="宋体"/>
                <a:ea typeface="华文细黑"/>
                <a:cs typeface="Times New Roman"/>
              </a:rPr>
              <a:t>”</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柏拉图和孔子成为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失败的政治家</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的共同原因是什么</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10" name="矩形 9"/>
          <p:cNvSpPr/>
          <p:nvPr/>
        </p:nvSpPr>
        <p:spPr>
          <a:xfrm>
            <a:off x="478582" y="929914"/>
            <a:ext cx="2088232" cy="692497"/>
          </a:xfrm>
          <a:prstGeom prst="rect">
            <a:avLst/>
          </a:prstGeom>
        </p:spPr>
        <p:txBody>
          <a:bodyPr wrap="square">
            <a:spAutoFit/>
          </a:bodyPr>
          <a:lstStyle/>
          <a:p>
            <a:pPr>
              <a:lnSpc>
                <a:spcPct val="150000"/>
              </a:lnSpc>
            </a:pPr>
            <a:r>
              <a:rPr lang="en-US" altLang="zh-CN" sz="2600" kern="100" dirty="0" smtClean="0">
                <a:solidFill>
                  <a:srgbClr val="C00000"/>
                </a:solidFill>
                <a:latin typeface="方正大黑简体" pitchFamily="65" charset="-122"/>
                <a:ea typeface="方正大黑简体" pitchFamily="65" charset="-122"/>
                <a:cs typeface="Times New Roman"/>
              </a:rPr>
              <a:t>[</a:t>
            </a:r>
            <a:r>
              <a:rPr lang="zh-CN" altLang="en-US" sz="2600" kern="100" dirty="0" smtClean="0">
                <a:solidFill>
                  <a:srgbClr val="C00000"/>
                </a:solidFill>
                <a:latin typeface="方正大黑简体" pitchFamily="65" charset="-122"/>
                <a:ea typeface="方正大黑简体" pitchFamily="65" charset="-122"/>
                <a:cs typeface="Times New Roman"/>
              </a:rPr>
              <a:t>史料实证</a:t>
            </a:r>
            <a:r>
              <a:rPr lang="en-US" altLang="zh-CN" sz="2600" kern="100" dirty="0" smtClean="0">
                <a:solidFill>
                  <a:srgbClr val="C00000"/>
                </a:solidFill>
                <a:latin typeface="方正大黑简体" pitchFamily="65" charset="-122"/>
                <a:ea typeface="方正大黑简体" pitchFamily="65" charset="-122"/>
                <a:cs typeface="Times New Roman"/>
              </a:rPr>
              <a:t>]</a:t>
            </a:r>
            <a:endParaRPr lang="zh-CN" altLang="en-US" sz="2600" kern="100" dirty="0">
              <a:solidFill>
                <a:srgbClr val="C00000"/>
              </a:solidFill>
              <a:latin typeface="方正大黑简体" pitchFamily="65" charset="-122"/>
              <a:ea typeface="方正大黑简体" pitchFamily="65" charset="-122"/>
              <a:cs typeface="Times New Roman"/>
            </a:endParaRPr>
          </a:p>
        </p:txBody>
      </p:sp>
    </p:spTree>
    <p:extLst>
      <p:ext uri="{BB962C8B-B14F-4D97-AF65-F5344CB8AC3E}">
        <p14:creationId xmlns:p14="http://schemas.microsoft.com/office/powerpoint/2010/main" xmlns="" val="40062714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3" grpId="0"/>
      <p:bldP spid="3" grpId="1"/>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0" y="1629594"/>
            <a:ext cx="12190413" cy="3371649"/>
          </a:xfrm>
          <a:prstGeom prst="rect">
            <a:avLst/>
          </a:prstGeom>
          <a:solidFill>
            <a:schemeClr val="bg1">
              <a:lumMod val="95000"/>
            </a:schemeClr>
          </a:solidFill>
          <a:ln>
            <a:noFill/>
          </a:ln>
        </p:spPr>
        <p:style>
          <a:lnRef idx="1">
            <a:schemeClr val="accent3"/>
          </a:lnRef>
          <a:fillRef idx="2">
            <a:schemeClr val="accent3"/>
          </a:fillRef>
          <a:effectRef idx="1">
            <a:schemeClr val="accent3"/>
          </a:effectRef>
          <a:fontRef idx="minor">
            <a:schemeClr val="dk1"/>
          </a:fontRef>
        </p:style>
        <p:txBody>
          <a:bodyPr lIns="121917" tIns="60958" rIns="121917" bIns="60958" rtlCol="0" anchor="ctr"/>
          <a:lstStyle/>
          <a:p>
            <a:pPr algn="ctr"/>
            <a:endParaRPr lang="zh-CN" altLang="en-US"/>
          </a:p>
        </p:txBody>
      </p:sp>
      <p:grpSp>
        <p:nvGrpSpPr>
          <p:cNvPr id="6" name="组合 5"/>
          <p:cNvGrpSpPr/>
          <p:nvPr/>
        </p:nvGrpSpPr>
        <p:grpSpPr>
          <a:xfrm>
            <a:off x="9891275" y="-26590"/>
            <a:ext cx="1852816" cy="880109"/>
            <a:chOff x="11613" y="920823"/>
            <a:chExt cx="1168330" cy="733424"/>
          </a:xfrm>
        </p:grpSpPr>
        <p:pic>
          <p:nvPicPr>
            <p:cNvPr id="7" name="图片 6"/>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1613" y="920823"/>
              <a:ext cx="1168330" cy="733424"/>
            </a:xfrm>
            <a:prstGeom prst="rect">
              <a:avLst/>
            </a:prstGeom>
          </p:spPr>
        </p:pic>
        <p:sp>
          <p:nvSpPr>
            <p:cNvPr id="9" name="TextBox 8"/>
            <p:cNvSpPr txBox="1"/>
            <p:nvPr/>
          </p:nvSpPr>
          <p:spPr>
            <a:xfrm>
              <a:off x="22451" y="991413"/>
              <a:ext cx="1086818" cy="461665"/>
            </a:xfrm>
            <a:prstGeom prst="rect">
              <a:avLst/>
            </a:prstGeom>
            <a:noFill/>
          </p:spPr>
          <p:txBody>
            <a:bodyPr wrap="none" rtlCol="0">
              <a:spAutoFit/>
            </a:bodyPr>
            <a:lstStyle/>
            <a:p>
              <a:r>
                <a:rPr lang="zh-CN" altLang="en-US" sz="3000" dirty="0" smtClean="0">
                  <a:solidFill>
                    <a:schemeClr val="bg1"/>
                  </a:solidFill>
                  <a:latin typeface="黑体" panose="02010600030101010101" pitchFamily="2" charset="-122"/>
                  <a:ea typeface="黑体" panose="02010600030101010101" pitchFamily="2" charset="-122"/>
                </a:rPr>
                <a:t>归纳总结</a:t>
              </a:r>
              <a:endParaRPr lang="zh-CN" altLang="en-US" sz="3000" dirty="0">
                <a:solidFill>
                  <a:schemeClr val="bg1"/>
                </a:solidFill>
                <a:latin typeface="黑体" panose="02010600030101010101" pitchFamily="2" charset="-122"/>
                <a:ea typeface="黑体" panose="02010600030101010101" pitchFamily="2" charset="-122"/>
              </a:endParaRPr>
            </a:p>
          </p:txBody>
        </p:sp>
      </p:grpSp>
      <p:sp>
        <p:nvSpPr>
          <p:cNvPr id="10" name="矩形 9"/>
          <p:cNvSpPr/>
          <p:nvPr/>
        </p:nvSpPr>
        <p:spPr>
          <a:xfrm>
            <a:off x="302917" y="2061642"/>
            <a:ext cx="11480921" cy="2603852"/>
          </a:xfrm>
          <a:prstGeom prst="rect">
            <a:avLst/>
          </a:prstGeom>
        </p:spPr>
        <p:txBody>
          <a:bodyPr wrap="square" lIns="91438" tIns="45719" rIns="91438" bIns="45719">
            <a:spAutoFit/>
          </a:bodyPr>
          <a:lstStyle/>
          <a:p>
            <a:pPr algn="just">
              <a:lnSpc>
                <a:spcPct val="150000"/>
              </a:lnSpc>
              <a:spcAft>
                <a:spcPts val="0"/>
              </a:spcAft>
            </a:pPr>
            <a:r>
              <a:rPr lang="zh-CN" altLang="zh-CN" sz="2800" kern="100" dirty="0">
                <a:latin typeface="Times New Roman"/>
                <a:ea typeface="华文细黑"/>
                <a:cs typeface="Times New Roman"/>
              </a:rPr>
              <a:t>公元前</a:t>
            </a:r>
            <a:r>
              <a:rPr lang="en-US" altLang="zh-CN" sz="2800" kern="100" dirty="0">
                <a:latin typeface="Times New Roman"/>
                <a:ea typeface="华文细黑"/>
              </a:rPr>
              <a:t>5</a:t>
            </a:r>
            <a:r>
              <a:rPr lang="zh-CN" altLang="zh-CN" sz="2800" kern="100" dirty="0">
                <a:latin typeface="Times New Roman"/>
                <a:ea typeface="华文细黑"/>
                <a:cs typeface="Times New Roman"/>
              </a:rPr>
              <a:t>世纪，在雅典奴隶制民主政治繁荣的背景下，智者学派兴起，提出了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人是万物的尺度</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，充分肯定人的尊严与权威。苏格拉底更加关注人的伦理道德，提出了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认识你自己</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和</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美德即知识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。雅典的人文精神成为西方文明之根，为近代人文主义的复兴及成熟奠定了基础。　</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032787556"/>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34566" y="693490"/>
            <a:ext cx="11377264" cy="6124752"/>
          </a:xfrm>
          <a:prstGeom prst="rect">
            <a:avLst/>
          </a:prstGeom>
        </p:spPr>
        <p:txBody>
          <a:bodyPr wrap="square" lIns="91438" tIns="45719" rIns="91438" bIns="45719">
            <a:spAutoFit/>
          </a:bodyPr>
          <a:lstStyle/>
          <a:p>
            <a:pPr algn="just">
              <a:lnSpc>
                <a:spcPct val="140000"/>
              </a:lnSpc>
              <a:spcAft>
                <a:spcPts val="0"/>
              </a:spcAft>
            </a:pPr>
            <a:r>
              <a:rPr lang="en-US" altLang="zh-CN" sz="2800" b="1" kern="100" dirty="0">
                <a:latin typeface="Times New Roman"/>
                <a:ea typeface="华文细黑"/>
                <a:cs typeface="Courier New"/>
              </a:rPr>
              <a:t>1.</a:t>
            </a:r>
            <a:r>
              <a:rPr lang="zh-CN" altLang="zh-CN" sz="2800" b="1" kern="100" dirty="0">
                <a:latin typeface="Times New Roman"/>
                <a:ea typeface="华文细黑"/>
                <a:cs typeface="Times New Roman"/>
              </a:rPr>
              <a:t>深度理解人文精神的内涵</a:t>
            </a:r>
            <a:endParaRPr lang="zh-CN" altLang="zh-CN" sz="1050" b="1"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古代希腊人文精神的三个内涵：人性，即人道主义精神；理性，即对真理的追求；超越性，即对生活意义的追求。</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与文艺复兴运动的关系。普罗泰格拉认为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人是万物的尺度</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，为文艺复兴提供价值标准定位；苏格拉底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美德即知识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，为文艺复兴提供道德标准定位；亚里士多德三段论，为文艺复兴提供科学思维方法定位。</a:t>
            </a:r>
            <a:endParaRPr lang="zh-CN" altLang="zh-CN" sz="1050" kern="100" dirty="0">
              <a:latin typeface="宋体"/>
              <a:cs typeface="Courier New"/>
            </a:endParaRPr>
          </a:p>
          <a:p>
            <a:pPr algn="just">
              <a:lnSpc>
                <a:spcPct val="14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人文精神的发展历程就是一个促使欧洲人从以</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神</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为中心走向以</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为中心的过程。它提倡民主与科学，唤醒了人们积极进取精神、创造精神和科学实验精神，为资本主义制度的胜利和确立开辟了道路，成为近现代历史发展的导航灯</a:t>
            </a:r>
            <a:r>
              <a:rPr lang="zh-CN" altLang="zh-CN" sz="2800" kern="100" dirty="0" smtClean="0">
                <a:latin typeface="Times New Roman"/>
                <a:ea typeface="华文细黑"/>
                <a:cs typeface="Times New Roman"/>
              </a:rPr>
              <a:t>。</a:t>
            </a:r>
            <a:endParaRPr lang="zh-CN" altLang="zh-CN" sz="1050" kern="100" dirty="0">
              <a:latin typeface="宋体"/>
              <a:cs typeface="Courier New"/>
            </a:endParaRPr>
          </a:p>
        </p:txBody>
      </p:sp>
      <p:sp>
        <p:nvSpPr>
          <p:cNvPr id="8" name="矩形 7"/>
          <p:cNvSpPr/>
          <p:nvPr/>
        </p:nvSpPr>
        <p:spPr>
          <a:xfrm>
            <a:off x="0" y="189434"/>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考点深化</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278319882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2558" y="411383"/>
            <a:ext cx="11576622" cy="5826723"/>
          </a:xfrm>
          <a:prstGeom prst="rect">
            <a:avLst/>
          </a:prstGeom>
        </p:spPr>
        <p:txBody>
          <a:bodyPr wrap="square">
            <a:spAutoFit/>
          </a:bodyPr>
          <a:lstStyle/>
          <a:p>
            <a:pPr algn="just">
              <a:lnSpc>
                <a:spcPct val="150000"/>
              </a:lnSpc>
              <a:spcAft>
                <a:spcPts val="0"/>
              </a:spcAft>
            </a:pPr>
            <a:r>
              <a:rPr lang="en-US" altLang="zh-CN" sz="2800" b="1" kern="100" dirty="0">
                <a:latin typeface="Times New Roman"/>
                <a:ea typeface="华文细黑"/>
                <a:cs typeface="Courier New"/>
              </a:rPr>
              <a:t>2.</a:t>
            </a:r>
            <a:r>
              <a:rPr lang="zh-CN" altLang="zh-CN" sz="2800" b="1" kern="100" dirty="0">
                <a:latin typeface="Times New Roman"/>
                <a:ea typeface="华文细黑"/>
                <a:cs typeface="Times New Roman"/>
              </a:rPr>
              <a:t>理解古希腊先哲的思想是西方人文精神的滥觞</a:t>
            </a:r>
            <a:endParaRPr lang="zh-CN" altLang="zh-CN" sz="1050" b="1"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智者学派把讨论的重点从认识自然转移到认识社会上，提倡怀疑精神，强调人的价值，构成了古希腊人文精神的基本内涵。</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苏格拉底使哲学真正成为一门研究</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的学问，他对知识和自由的理性精神的探索与追求，对后世西方哲学产生了深远的影响。</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亚里士多德使哲学真正成为一门独立的学科，把希腊哲学智慧与好学深思的理性精神发展到顶峰，给后人留下一笔丰厚的文化遗产。他们的哲学思想对西方人文精神的发展起了不可估量的作用，成为西方人文精神的起源。</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63920460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78582" y="536114"/>
            <a:ext cx="10906396" cy="2677656"/>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与文艺复兴运动的关系。普罗泰格拉认为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人是万物的尺度</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，为文艺复兴提供价值标准定位；苏格拉底</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知识即美德</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，为文艺复兴提供道德标准定位；亚里士多德</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吾爱吾师，吾尤爱真理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，为文艺复兴提供科学思维方法定位。</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2688166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79224" y="1191719"/>
            <a:ext cx="11576622" cy="3970318"/>
          </a:xfrm>
          <a:prstGeom prst="rect">
            <a:avLst/>
          </a:prstGeom>
        </p:spPr>
        <p:txBody>
          <a:bodyPr wrap="square">
            <a:spAutoFit/>
          </a:bodyPr>
          <a:lstStyle/>
          <a:p>
            <a:pPr algn="just">
              <a:lnSpc>
                <a:spcPct val="150000"/>
              </a:lnSpc>
              <a:spcAft>
                <a:spcPts val="0"/>
              </a:spcAft>
            </a:pPr>
            <a:r>
              <a:rPr lang="zh-CN" altLang="zh-CN" sz="2800" b="1" kern="100" dirty="0">
                <a:solidFill>
                  <a:srgbClr val="C00000"/>
                </a:solidFill>
                <a:latin typeface="Times New Roman"/>
                <a:ea typeface="华文细黑"/>
                <a:cs typeface="Times New Roman"/>
              </a:rPr>
              <a:t>例题</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(2016·</a:t>
            </a:r>
            <a:r>
              <a:rPr lang="zh-CN" altLang="zh-CN" sz="2800" kern="100" dirty="0">
                <a:latin typeface="Times New Roman"/>
                <a:ea typeface="华文细黑"/>
                <a:cs typeface="Times New Roman"/>
              </a:rPr>
              <a:t>新课标全国丙卷文综</a:t>
            </a:r>
            <a:r>
              <a:rPr lang="en-US" altLang="zh-CN" sz="2800" kern="100" dirty="0">
                <a:latin typeface="Times New Roman"/>
                <a:ea typeface="华文细黑"/>
                <a:cs typeface="Courier New"/>
              </a:rPr>
              <a:t>·32)</a:t>
            </a:r>
            <a:r>
              <a:rPr lang="zh-CN" altLang="zh-CN" sz="2800" kern="100" dirty="0">
                <a:latin typeface="Times New Roman"/>
                <a:ea typeface="华文细黑"/>
                <a:cs typeface="Times New Roman"/>
              </a:rPr>
              <a:t>古希腊悲剧《被缚的普罗米修斯》讲述的是，普罗米修斯为人类盗取火种而遭到主神宙斯严厉惩罚的故事，剧中借普罗米修斯之口说：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说句老实话，我憎恨所有的神。</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该剧深受雅典人的喜爱。这反映出当时雅典人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宗教意识淡薄</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反对神灵崇拜</a:t>
            </a:r>
            <a:endParaRPr lang="zh-CN" altLang="zh-CN" sz="1050" kern="100" dirty="0">
              <a:latin typeface="宋体"/>
              <a:cs typeface="Courier New"/>
            </a:endParaRPr>
          </a:p>
          <a:p>
            <a:pPr>
              <a:lnSpc>
                <a:spcPct val="150000"/>
              </a:lnSpc>
            </a:pPr>
            <a:r>
              <a:rPr lang="en-US" altLang="zh-CN" sz="2800" kern="100" dirty="0">
                <a:latin typeface="Times New Roman"/>
                <a:ea typeface="华文细黑"/>
              </a:rPr>
              <a:t>C.</a:t>
            </a:r>
            <a:r>
              <a:rPr lang="zh-CN" altLang="zh-CN" sz="2800" kern="100" dirty="0">
                <a:latin typeface="Times New Roman"/>
                <a:ea typeface="华文细黑"/>
                <a:cs typeface="Times New Roman"/>
              </a:rPr>
              <a:t>注重物质生活</a:t>
            </a:r>
            <a:r>
              <a:rPr lang="en-US" altLang="zh-CN" sz="2800" kern="100" dirty="0">
                <a:latin typeface="Times New Roman"/>
                <a:ea typeface="华文细黑"/>
              </a:rPr>
              <a:t>  	</a:t>
            </a:r>
            <a:r>
              <a:rPr lang="en-US" altLang="zh-CN" sz="2800" kern="100" dirty="0" smtClean="0">
                <a:latin typeface="Times New Roman"/>
                <a:ea typeface="华文细黑"/>
              </a:rPr>
              <a:t>	D</a:t>
            </a:r>
            <a:r>
              <a:rPr lang="en-US" altLang="zh-CN" sz="2800" kern="100" dirty="0">
                <a:latin typeface="Times New Roman"/>
                <a:ea typeface="华文细黑"/>
              </a:rPr>
              <a:t>.</a:t>
            </a:r>
            <a:r>
              <a:rPr lang="zh-CN" altLang="zh-CN" sz="2800" kern="100" dirty="0">
                <a:latin typeface="Times New Roman"/>
                <a:ea typeface="华文细黑"/>
                <a:cs typeface="Times New Roman"/>
              </a:rPr>
              <a:t>强调人的价值</a:t>
            </a:r>
            <a:endParaRPr lang="zh-CN" altLang="zh-CN" sz="1050" kern="100" dirty="0">
              <a:effectLst/>
              <a:latin typeface="宋体"/>
              <a:cs typeface="Courier New"/>
            </a:endParaRPr>
          </a:p>
        </p:txBody>
      </p:sp>
      <p:sp>
        <p:nvSpPr>
          <p:cNvPr id="5" name="矩形 4"/>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9" name="圆角矩形 8">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7" name="TextBox 6"/>
          <p:cNvSpPr txBox="1"/>
          <p:nvPr/>
        </p:nvSpPr>
        <p:spPr>
          <a:xfrm>
            <a:off x="4989733" y="4517172"/>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227251" y="3327558"/>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矩形 9"/>
          <p:cNvSpPr/>
          <p:nvPr/>
        </p:nvSpPr>
        <p:spPr>
          <a:xfrm>
            <a:off x="0" y="584240"/>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考向导析</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32220374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p:bldP spid="7" grpId="1"/>
    </p:bldLst>
  </p:timing>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xmlns="" val="1196285374"/>
              </p:ext>
            </p:extLst>
          </p:nvPr>
        </p:nvGraphicFramePr>
        <p:xfrm>
          <a:off x="838622" y="900036"/>
          <a:ext cx="10153128" cy="4978030"/>
        </p:xfrm>
        <a:graphic>
          <a:graphicData uri="http://schemas.openxmlformats.org/drawingml/2006/table">
            <a:tbl>
              <a:tblPr/>
              <a:tblGrid>
                <a:gridCol w="1440159"/>
                <a:gridCol w="8712969"/>
              </a:tblGrid>
              <a:tr h="2888392">
                <a:tc>
                  <a:txBody>
                    <a:bodyPr/>
                    <a:lstStyle/>
                    <a:p>
                      <a:pPr algn="ctr">
                        <a:lnSpc>
                          <a:spcPct val="150000"/>
                        </a:lnSpc>
                        <a:spcAft>
                          <a:spcPts val="0"/>
                        </a:spcAft>
                      </a:pPr>
                      <a:r>
                        <a:rPr lang="zh-CN" sz="2800" kern="100" baseline="0" dirty="0">
                          <a:effectLst/>
                          <a:latin typeface="Times New Roman"/>
                          <a:ea typeface="华文细黑"/>
                          <a:cs typeface="Times New Roman"/>
                        </a:rPr>
                        <a:t>问题</a:t>
                      </a:r>
                      <a:endParaRPr lang="zh-CN" sz="2800" kern="100" baseline="0" dirty="0">
                        <a:effectLst/>
                        <a:latin typeface="宋体"/>
                        <a:cs typeface="Courier New"/>
                      </a:endParaRPr>
                    </a:p>
                    <a:p>
                      <a:pPr algn="ctr">
                        <a:lnSpc>
                          <a:spcPct val="150000"/>
                        </a:lnSpc>
                        <a:spcAft>
                          <a:spcPts val="0"/>
                        </a:spcAft>
                      </a:pPr>
                      <a:r>
                        <a:rPr lang="zh-CN" sz="2800" kern="100" baseline="0" dirty="0">
                          <a:effectLst/>
                          <a:latin typeface="Times New Roman"/>
                          <a:ea typeface="华文细黑"/>
                          <a:cs typeface="Times New Roman"/>
                        </a:rPr>
                        <a:t>诊断</a:t>
                      </a:r>
                      <a:endParaRPr lang="zh-CN" sz="2800" kern="100" baseline="0" dirty="0">
                        <a:effectLst/>
                        <a:latin typeface="宋体"/>
                        <a:cs typeface="Courier New"/>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注重</a:t>
                      </a:r>
                      <a:r>
                        <a:rPr lang="zh-CN" sz="2800" kern="100" baseline="0" dirty="0">
                          <a:effectLst/>
                          <a:latin typeface="Times New Roman"/>
                          <a:ea typeface="华文细黑"/>
                          <a:cs typeface="Times New Roman"/>
                        </a:rPr>
                        <a:t>题干中蕴含的信息：普罗米修斯为人类谋福利而</a:t>
                      </a:r>
                      <a:r>
                        <a:rPr lang="zh-CN" sz="2800" kern="100" baseline="0" dirty="0" smtClean="0">
                          <a:effectLst/>
                          <a:latin typeface="Times New Roman"/>
                          <a:ea typeface="华文细黑"/>
                          <a:cs typeface="Times New Roman"/>
                        </a:rPr>
                        <a:t>遭</a:t>
                      </a:r>
                      <a:endParaRPr lang="en-US" altLang="zh-CN" sz="2800" kern="100" baseline="0" dirty="0" smtClean="0">
                        <a:effectLst/>
                        <a:latin typeface="Times New Roman"/>
                        <a:ea typeface="华文细黑"/>
                        <a:cs typeface="Times New Roman"/>
                      </a:endParaRPr>
                    </a:p>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到</a:t>
                      </a:r>
                      <a:r>
                        <a:rPr lang="zh-CN" sz="2800" kern="100" baseline="0" dirty="0">
                          <a:effectLst/>
                          <a:latin typeface="Times New Roman"/>
                          <a:ea typeface="华文细黑"/>
                          <a:cs typeface="Times New Roman"/>
                        </a:rPr>
                        <a:t>惩罚，并且说憎恨神。从这种人神的对比可以看出</a:t>
                      </a:r>
                      <a:r>
                        <a:rPr lang="zh-CN" sz="2800" kern="100" baseline="0" dirty="0" smtClean="0">
                          <a:effectLst/>
                          <a:latin typeface="Times New Roman"/>
                          <a:ea typeface="华文细黑"/>
                          <a:cs typeface="Times New Roman"/>
                        </a:rPr>
                        <a:t>当</a:t>
                      </a:r>
                      <a:endParaRPr lang="en-US" altLang="zh-CN" sz="2800" kern="100" baseline="0" dirty="0" smtClean="0">
                        <a:effectLst/>
                        <a:latin typeface="Times New Roman"/>
                        <a:ea typeface="华文细黑"/>
                        <a:cs typeface="Times New Roman"/>
                      </a:endParaRPr>
                    </a:p>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时</a:t>
                      </a:r>
                      <a:r>
                        <a:rPr lang="zh-CN" sz="2800" kern="100" baseline="0" dirty="0">
                          <a:effectLst/>
                          <a:latin typeface="Times New Roman"/>
                          <a:ea typeface="华文细黑"/>
                          <a:cs typeface="Times New Roman"/>
                        </a:rPr>
                        <a:t>的雅典人具有人文精神，强调人的价值。答错的</a:t>
                      </a:r>
                      <a:r>
                        <a:rPr lang="zh-CN" sz="2800" kern="100" baseline="0" dirty="0" smtClean="0">
                          <a:effectLst/>
                          <a:latin typeface="Times New Roman"/>
                          <a:ea typeface="华文细黑"/>
                          <a:cs typeface="Times New Roman"/>
                        </a:rPr>
                        <a:t>考生</a:t>
                      </a:r>
                      <a:endParaRPr lang="en-US" altLang="zh-CN" sz="2800" kern="100" baseline="0" dirty="0" smtClean="0">
                        <a:effectLst/>
                        <a:latin typeface="Times New Roman"/>
                        <a:ea typeface="华文细黑"/>
                        <a:cs typeface="Times New Roman"/>
                      </a:endParaRPr>
                    </a:p>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没</a:t>
                      </a:r>
                      <a:r>
                        <a:rPr lang="zh-CN" sz="2800" kern="100" baseline="0" dirty="0">
                          <a:effectLst/>
                          <a:latin typeface="Times New Roman"/>
                          <a:ea typeface="华文细黑"/>
                          <a:cs typeface="Times New Roman"/>
                        </a:rPr>
                        <a:t>有理清题干材料中的这种关系。</a:t>
                      </a:r>
                      <a:endParaRPr lang="zh-CN" sz="2800" kern="100" baseline="0" dirty="0">
                        <a:effectLst/>
                        <a:latin typeface="宋体"/>
                        <a:cs typeface="Courier New"/>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89638">
                <a:tc>
                  <a:txBody>
                    <a:bodyPr/>
                    <a:lstStyle/>
                    <a:p>
                      <a:pPr algn="ctr">
                        <a:lnSpc>
                          <a:spcPct val="150000"/>
                        </a:lnSpc>
                        <a:spcAft>
                          <a:spcPts val="0"/>
                        </a:spcAft>
                      </a:pPr>
                      <a:r>
                        <a:rPr lang="zh-CN" sz="2800" kern="100" baseline="0" dirty="0">
                          <a:effectLst/>
                          <a:latin typeface="Times New Roman"/>
                          <a:ea typeface="华文细黑"/>
                          <a:cs typeface="Times New Roman"/>
                        </a:rPr>
                        <a:t>方向</a:t>
                      </a:r>
                      <a:endParaRPr lang="zh-CN" sz="2800" kern="100" baseline="0" dirty="0">
                        <a:effectLst/>
                        <a:latin typeface="宋体"/>
                        <a:cs typeface="Courier New"/>
                      </a:endParaRPr>
                    </a:p>
                    <a:p>
                      <a:pPr algn="ctr">
                        <a:lnSpc>
                          <a:spcPct val="150000"/>
                        </a:lnSpc>
                        <a:spcAft>
                          <a:spcPts val="0"/>
                        </a:spcAft>
                      </a:pPr>
                      <a:r>
                        <a:rPr lang="zh-CN" sz="2800" kern="100" baseline="0" dirty="0">
                          <a:effectLst/>
                          <a:latin typeface="Times New Roman"/>
                          <a:ea typeface="华文细黑"/>
                          <a:cs typeface="Times New Roman"/>
                        </a:rPr>
                        <a:t>研判</a:t>
                      </a:r>
                      <a:endParaRPr lang="zh-CN" sz="2800" kern="100" baseline="0" dirty="0">
                        <a:effectLst/>
                        <a:latin typeface="宋体"/>
                        <a:cs typeface="Courier New"/>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有关</a:t>
                      </a:r>
                      <a:r>
                        <a:rPr lang="zh-CN" sz="2800" kern="100" baseline="0" dirty="0">
                          <a:effectLst/>
                          <a:latin typeface="Times New Roman"/>
                          <a:ea typeface="华文细黑"/>
                          <a:cs typeface="Times New Roman"/>
                        </a:rPr>
                        <a:t>古希腊的高考命题一般都是围绕一个主题</a:t>
                      </a:r>
                      <a:r>
                        <a:rPr lang="en-US" sz="2800" kern="100" baseline="0" dirty="0">
                          <a:effectLst/>
                          <a:latin typeface="Times New Roman"/>
                          <a:ea typeface="华文细黑"/>
                          <a:cs typeface="Courier New"/>
                        </a:rPr>
                        <a:t>——</a:t>
                      </a:r>
                      <a:r>
                        <a:rPr lang="zh-CN" sz="2800" kern="100" baseline="0" dirty="0" smtClean="0">
                          <a:effectLst/>
                          <a:latin typeface="Times New Roman"/>
                          <a:ea typeface="华文细黑"/>
                          <a:cs typeface="Times New Roman"/>
                        </a:rPr>
                        <a:t>人文</a:t>
                      </a:r>
                      <a:endParaRPr lang="en-US" altLang="zh-CN" sz="2800" kern="100" baseline="0" dirty="0" smtClean="0">
                        <a:effectLst/>
                        <a:latin typeface="Times New Roman"/>
                        <a:ea typeface="华文细黑"/>
                        <a:cs typeface="Times New Roman"/>
                      </a:endParaRPr>
                    </a:p>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主义</a:t>
                      </a:r>
                      <a:r>
                        <a:rPr lang="zh-CN" sz="2800" kern="100" baseline="0" dirty="0">
                          <a:effectLst/>
                          <a:latin typeface="Times New Roman"/>
                          <a:ea typeface="华文细黑"/>
                          <a:cs typeface="Times New Roman"/>
                        </a:rPr>
                        <a:t>的产生和发展，所以在解答这类问题时，如果</a:t>
                      </a:r>
                      <a:r>
                        <a:rPr lang="zh-CN" sz="2800" kern="100" baseline="0" dirty="0" smtClean="0">
                          <a:effectLst/>
                          <a:latin typeface="Times New Roman"/>
                          <a:ea typeface="华文细黑"/>
                          <a:cs typeface="Times New Roman"/>
                        </a:rPr>
                        <a:t>能够</a:t>
                      </a:r>
                      <a:endParaRPr lang="en-US" altLang="zh-CN" sz="2800" kern="100" baseline="0" dirty="0" smtClean="0">
                        <a:effectLst/>
                        <a:latin typeface="Times New Roman"/>
                        <a:ea typeface="华文细黑"/>
                        <a:cs typeface="Times New Roman"/>
                      </a:endParaRPr>
                    </a:p>
                    <a:p>
                      <a:pPr algn="just">
                        <a:lnSpc>
                          <a:spcPct val="150000"/>
                        </a:lnSpc>
                        <a:spcAft>
                          <a:spcPts val="0"/>
                        </a:spcAft>
                      </a:pPr>
                      <a:r>
                        <a:rPr lang="en-US" altLang="zh-CN" sz="2800" kern="100" baseline="0" dirty="0" smtClean="0">
                          <a:effectLst/>
                          <a:latin typeface="Times New Roman"/>
                          <a:ea typeface="华文细黑"/>
                          <a:cs typeface="Times New Roman"/>
                        </a:rPr>
                        <a:t> </a:t>
                      </a:r>
                      <a:r>
                        <a:rPr lang="zh-CN" sz="2800" kern="100" baseline="0" dirty="0" smtClean="0">
                          <a:effectLst/>
                          <a:latin typeface="Times New Roman"/>
                          <a:ea typeface="华文细黑"/>
                          <a:cs typeface="Times New Roman"/>
                        </a:rPr>
                        <a:t>紧</a:t>
                      </a:r>
                      <a:r>
                        <a:rPr lang="zh-CN" sz="2800" kern="100" baseline="0" dirty="0">
                          <a:effectLst/>
                          <a:latin typeface="Times New Roman"/>
                          <a:ea typeface="华文细黑"/>
                          <a:cs typeface="Times New Roman"/>
                        </a:rPr>
                        <a:t>扣这一主题，很多看似棘手的问题就迎刃而解了。</a:t>
                      </a:r>
                      <a:endParaRPr lang="zh-CN" sz="2800" kern="100" baseline="0" dirty="0">
                        <a:effectLst/>
                        <a:latin typeface="宋体"/>
                        <a:cs typeface="Courier New"/>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53089215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矩形 5"/>
          <p:cNvSpPr/>
          <p:nvPr/>
        </p:nvSpPr>
        <p:spPr>
          <a:xfrm>
            <a:off x="310525" y="1271227"/>
            <a:ext cx="11576622" cy="4616648"/>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立意：从历史研究的角度考查古希腊先哲的思想</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要研究古希腊的智者运动，首要障碍是任何智者的著作都未能保留下来，我们往往通过苏格拉底对他们的论述还原他们的主张，这样得出的结论可能是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客观的，因为苏格拉底是智者学派的代表</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准确的，因为他们生活在同一时期的雅典</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错误的，苏格拉底对他们的论述不是史料</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片面的，苏格拉底与智者学派观念有</a:t>
            </a:r>
            <a:r>
              <a:rPr lang="zh-CN" altLang="zh-CN" sz="2800" kern="100" dirty="0" smtClean="0">
                <a:latin typeface="Times New Roman"/>
                <a:ea typeface="华文细黑"/>
                <a:cs typeface="Times New Roman"/>
              </a:rPr>
              <a:t>冲突</a:t>
            </a:r>
            <a:endParaRPr lang="zh-CN" altLang="zh-CN" sz="1050" kern="100" dirty="0">
              <a:latin typeface="宋体"/>
              <a:cs typeface="Courier New"/>
            </a:endParaRPr>
          </a:p>
        </p:txBody>
      </p:sp>
      <p:sp>
        <p:nvSpPr>
          <p:cNvPr id="9" name="圆角矩形 8">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8" name="TextBox 7"/>
          <p:cNvSpPr txBox="1"/>
          <p:nvPr/>
        </p:nvSpPr>
        <p:spPr>
          <a:xfrm>
            <a:off x="143895" y="5237252"/>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1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448834" y="2769751"/>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5" name="Rectangle 21">
            <a:hlinkClick r:id="rId4"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6" name="Rectangle 21">
            <a:hlinkClick r:id="rId5"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7" name="Rectangle 21">
            <a:hlinkClick r:id="rId6"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1" name="Rectangle 21">
            <a:hlinkClick r:id="rId7"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2" name="矩形 11"/>
          <p:cNvSpPr/>
          <p:nvPr/>
        </p:nvSpPr>
        <p:spPr>
          <a:xfrm>
            <a:off x="0" y="549466"/>
            <a:ext cx="1944268"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spcBef>
                <a:spcPts val="400"/>
              </a:spcBef>
            </a:pPr>
            <a:r>
              <a:rPr lang="zh-CN" altLang="en-US" dirty="0" smtClean="0">
                <a:solidFill>
                  <a:schemeClr val="bg1"/>
                </a:solidFill>
                <a:latin typeface="微软雅黑" pitchFamily="34" charset="-122"/>
                <a:ea typeface="微软雅黑" pitchFamily="34" charset="-122"/>
              </a:rPr>
              <a:t>命题猜想</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545903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8" grpId="0"/>
      <p:bldP spid="8" grpId="1"/>
    </p:bld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79224" y="983195"/>
            <a:ext cx="11576622" cy="4534831"/>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苏格拉底与智者学派是同时代的，但不是智者学派的代表，故</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虽然</a:t>
            </a:r>
            <a:r>
              <a:rPr lang="zh-CN" altLang="zh-CN" sz="2800" kern="100" dirty="0">
                <a:latin typeface="Times New Roman"/>
                <a:ea typeface="华文细黑"/>
                <a:cs typeface="Times New Roman"/>
              </a:rPr>
              <a:t>生活在同时代，但二者的主张是不同的，故</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当事人</a:t>
            </a:r>
            <a:r>
              <a:rPr lang="zh-CN" altLang="zh-CN" sz="2800" kern="100" dirty="0">
                <a:latin typeface="Times New Roman"/>
                <a:ea typeface="华文细黑"/>
                <a:cs typeface="Times New Roman"/>
              </a:rPr>
              <a:t>对历史的阐述也是史料，要和原始文字史料相互印证，方可采信，故</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苏格拉底</a:t>
            </a:r>
            <a:r>
              <a:rPr lang="zh-CN" altLang="zh-CN" sz="2800" kern="100" dirty="0">
                <a:latin typeface="Times New Roman"/>
                <a:ea typeface="华文细黑"/>
                <a:cs typeface="Times New Roman"/>
              </a:rPr>
              <a:t>主张</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美德即知识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与智者学派忽视道德言论有差别，故苏格拉底的言论可能带有一定片面性，故</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项正确。</a:t>
            </a:r>
            <a:endParaRPr lang="zh-CN" altLang="zh-CN" sz="1050" kern="100" dirty="0">
              <a:effectLst/>
              <a:latin typeface="宋体"/>
              <a:cs typeface="Courier New"/>
            </a:endParaRPr>
          </a:p>
        </p:txBody>
      </p:sp>
      <p:sp>
        <p:nvSpPr>
          <p:cNvPr id="8"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0"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1"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Tree>
    <p:extLst>
      <p:ext uri="{BB962C8B-B14F-4D97-AF65-F5344CB8AC3E}">
        <p14:creationId xmlns:p14="http://schemas.microsoft.com/office/powerpoint/2010/main" xmlns="" val="338129430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9856" y="624896"/>
            <a:ext cx="11576622" cy="5827493"/>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立意：故事中的希腊哲理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苏格拉底拿出一个苹果对学生说：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这是我刚从果园里摘下来的苹果，你们闻闻它是什么味道？</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闻过的学生都说是苹果的香味。柏拉图最后闻，说：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我什么味道也没有闻到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，继而苏格拉底对柏拉图笑着说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看来只有你是你自己</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。苏格拉底把苹果传给学生看，学生们呆住了</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那是一只蜡做的假苹果。这个故事反映出</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吾爱吾师，吾尤爱真理</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人是万物的尺度</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美德的内涵是坚持独立思考</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理念是万物</a:t>
            </a:r>
            <a:r>
              <a:rPr lang="zh-CN" altLang="zh-CN" sz="2800" kern="100" dirty="0" smtClean="0">
                <a:latin typeface="Times New Roman"/>
                <a:ea typeface="华文细黑"/>
                <a:cs typeface="Times New Roman"/>
              </a:rPr>
              <a:t>本原</a:t>
            </a:r>
            <a:endParaRPr lang="zh-CN" altLang="zh-CN" sz="1050" kern="100" dirty="0">
              <a:latin typeface="宋体"/>
              <a:cs typeface="Courier New"/>
            </a:endParaRPr>
          </a:p>
        </p:txBody>
      </p:sp>
      <p:sp>
        <p:nvSpPr>
          <p:cNvPr id="3" name="矩形 2"/>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7" name="TextBox 6"/>
          <p:cNvSpPr txBox="1"/>
          <p:nvPr/>
        </p:nvSpPr>
        <p:spPr>
          <a:xfrm>
            <a:off x="137204" y="5262605"/>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541388" y="3397750"/>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3" name="Rectangle 21">
            <a:hlinkClick r:id="rId4"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rId5"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rId6"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Tree>
    <p:extLst>
      <p:ext uri="{BB962C8B-B14F-4D97-AF65-F5344CB8AC3E}">
        <p14:creationId xmlns:p14="http://schemas.microsoft.com/office/powerpoint/2010/main" xmlns="" val="375060376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p:bldP spid="7" grpId="1"/>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99882" y="614188"/>
            <a:ext cx="11576622" cy="5909310"/>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材料中苏格拉底让学生闻苹果，并让学生说出自己的感觉，而苏格拉底并没有告诉学生是什么味道，因此不能体现吾爱吾师，吾尤爱真理，故</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依据</a:t>
            </a:r>
            <a:r>
              <a:rPr lang="zh-CN" altLang="zh-CN" sz="2800" kern="100" dirty="0">
                <a:latin typeface="Times New Roman"/>
                <a:ea typeface="华文细黑"/>
                <a:cs typeface="Times New Roman"/>
              </a:rPr>
              <a:t>材料</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看来只有你是你自己</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可以看出，其他学生并没有按照自己的感觉说出感受，故</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一</a:t>
            </a:r>
            <a:r>
              <a:rPr lang="zh-CN" altLang="zh-CN" sz="2800" kern="100" dirty="0">
                <a:latin typeface="Times New Roman"/>
                <a:ea typeface="华文细黑"/>
                <a:cs typeface="Times New Roman"/>
              </a:rPr>
              <a:t>只蜡做的假苹果，许多学生却闻出了香味，说明这是一种心理上的盲从，没能说出自己的感受，只有柏拉图坚持诚实的美德，说出了自己的感受，故</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项</a:t>
            </a:r>
            <a:r>
              <a:rPr lang="zh-CN" altLang="zh-CN" sz="2800" kern="100" dirty="0" smtClean="0">
                <a:latin typeface="Times New Roman"/>
                <a:ea typeface="华文细黑"/>
                <a:cs typeface="Times New Roman"/>
              </a:rPr>
              <a:t>正确；</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材料</a:t>
            </a:r>
            <a:r>
              <a:rPr lang="zh-CN" altLang="zh-CN" sz="2800" kern="100" dirty="0">
                <a:latin typeface="Times New Roman"/>
                <a:ea typeface="华文细黑"/>
                <a:cs typeface="Times New Roman"/>
              </a:rPr>
              <a:t>并未对世界的本原进行探索，故</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项错误。</a:t>
            </a:r>
            <a:endParaRPr lang="zh-CN" altLang="zh-CN" sz="1050" kern="100" dirty="0">
              <a:effectLst/>
              <a:latin typeface="宋体"/>
              <a:cs typeface="Courier New"/>
            </a:endParaRPr>
          </a:p>
        </p:txBody>
      </p:sp>
      <p:sp>
        <p:nvSpPr>
          <p:cNvPr id="8"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0"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1"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Tree>
    <p:extLst>
      <p:ext uri="{BB962C8B-B14F-4D97-AF65-F5344CB8AC3E}">
        <p14:creationId xmlns:p14="http://schemas.microsoft.com/office/powerpoint/2010/main" xmlns="" val="134315317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79224" y="981522"/>
            <a:ext cx="11576622" cy="3970318"/>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立意：关注东西方古代思想的比较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孔子曾说：</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天视自我民视，天听自我民听</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道之以德，齐之以礼</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。古罗马普卢塔克的名言：</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道德是永存的，而财富每天都在更换主人。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由此可见，古代东西方思想家都强调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　　</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崇德尚群</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B</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济世</a:t>
            </a:r>
            <a:r>
              <a:rPr lang="zh-CN" altLang="zh-CN" sz="2800" kern="100" dirty="0" smtClean="0">
                <a:latin typeface="Times New Roman"/>
                <a:ea typeface="华文细黑"/>
                <a:cs typeface="Times New Roman"/>
              </a:rPr>
              <a:t>爱民</a:t>
            </a:r>
            <a:r>
              <a:rPr lang="en-US" altLang="zh-CN" sz="2800" kern="100" dirty="0" smtClean="0">
                <a:latin typeface="Times New Roman"/>
                <a:ea typeface="华文细黑"/>
                <a:cs typeface="Times New Roman"/>
              </a:rPr>
              <a:t>	</a:t>
            </a:r>
          </a:p>
          <a:p>
            <a:pPr algn="just">
              <a:lnSpc>
                <a:spcPct val="150000"/>
              </a:lnSpc>
              <a:spcAft>
                <a:spcPts val="0"/>
              </a:spcAft>
            </a:pPr>
            <a:r>
              <a:rPr lang="en-US" altLang="zh-CN" sz="2800" kern="100" dirty="0" smtClean="0">
                <a:latin typeface="Times New Roman"/>
                <a:ea typeface="华文细黑"/>
                <a:cs typeface="Courier New"/>
              </a:rPr>
              <a:t>C</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诚实守信</a:t>
            </a:r>
            <a:r>
              <a:rPr lang="en-US" altLang="zh-CN" sz="2800" kern="100" dirty="0">
                <a:latin typeface="Times New Roman"/>
                <a:ea typeface="华文细黑"/>
                <a:cs typeface="Courier New"/>
              </a:rPr>
              <a:t>  	</a:t>
            </a:r>
            <a:r>
              <a:rPr lang="en-US" altLang="zh-CN" sz="2800" kern="100" dirty="0" smtClean="0">
                <a:latin typeface="Times New Roman"/>
                <a:ea typeface="华文细黑"/>
                <a:cs typeface="Courier New"/>
              </a:rPr>
              <a:t>	D</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礼法并</a:t>
            </a:r>
            <a:r>
              <a:rPr lang="zh-CN" altLang="zh-CN" sz="2800" kern="100" dirty="0" smtClean="0">
                <a:latin typeface="Times New Roman"/>
                <a:ea typeface="华文细黑"/>
                <a:cs typeface="Times New Roman"/>
              </a:rPr>
              <a:t>施</a:t>
            </a:r>
            <a:endParaRPr lang="zh-CN" altLang="zh-CN" sz="1050" kern="100" dirty="0">
              <a:latin typeface="宋体"/>
              <a:cs typeface="Courier New"/>
            </a:endParaRPr>
          </a:p>
        </p:txBody>
      </p:sp>
      <p:sp>
        <p:nvSpPr>
          <p:cNvPr id="3" name="矩形 2"/>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5" name="圆角矩形 4">
            <a:hlinkClick r:id="rId2" action="ppaction://hlinksldjump"/>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解析</a:t>
            </a:r>
            <a:endParaRPr lang="zh-CN" altLang="en-US" sz="1400" dirty="0">
              <a:solidFill>
                <a:srgbClr val="C00000"/>
              </a:solidFill>
              <a:latin typeface="黑体" pitchFamily="49" charset="-122"/>
              <a:ea typeface="黑体" pitchFamily="49" charset="-122"/>
            </a:endParaRPr>
          </a:p>
        </p:txBody>
      </p:sp>
      <p:sp>
        <p:nvSpPr>
          <p:cNvPr id="7" name="TextBox 6"/>
          <p:cNvSpPr txBox="1"/>
          <p:nvPr/>
        </p:nvSpPr>
        <p:spPr>
          <a:xfrm>
            <a:off x="99296" y="3711076"/>
            <a:ext cx="828000" cy="784830"/>
          </a:xfrm>
          <a:prstGeom prst="rect">
            <a:avLst/>
          </a:prstGeom>
          <a:noFill/>
        </p:spPr>
        <p:txBody>
          <a:bodyPr wrap="square" rtlCol="0">
            <a:spAutoFit/>
          </a:bodyPr>
          <a:lstStyle/>
          <a:p>
            <a:r>
              <a:rPr lang="zh-CN" altLang="en-US" sz="4500" b="1" dirty="0" smtClean="0">
                <a:solidFill>
                  <a:srgbClr val="C00000"/>
                </a:solidFill>
                <a:latin typeface="华文细黑" pitchFamily="2" charset="-122"/>
                <a:ea typeface="华文细黑" pitchFamily="2" charset="-122"/>
              </a:rPr>
              <a:t>√</a:t>
            </a:r>
            <a:endParaRPr lang="zh-CN" altLang="en-US" sz="4500" b="1" dirty="0">
              <a:solidFill>
                <a:srgbClr val="C00000"/>
              </a:solidFill>
              <a:latin typeface="华文细黑" pitchFamily="2" charset="-122"/>
              <a:ea typeface="华文细黑" pitchFamily="2" charset="-122"/>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92612" y="3098078"/>
            <a:ext cx="616143" cy="4303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3" name="Rectangle 21">
            <a:hlinkClick r:id="rId4"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rId5"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rId6"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Tree>
    <p:extLst>
      <p:ext uri="{BB962C8B-B14F-4D97-AF65-F5344CB8AC3E}">
        <p14:creationId xmlns:p14="http://schemas.microsoft.com/office/powerpoint/2010/main" xmlns="" val="143724255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p:bldP spid="7" grpId="1"/>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4"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5"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1"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4" name="矩形 3"/>
          <p:cNvSpPr/>
          <p:nvPr/>
        </p:nvSpPr>
        <p:spPr>
          <a:xfrm>
            <a:off x="478582" y="1043652"/>
            <a:ext cx="11199737" cy="3970318"/>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解析</a:t>
            </a:r>
            <a:r>
              <a:rPr lang="zh-CN" altLang="zh-CN" sz="2800" kern="100" dirty="0">
                <a:latin typeface="Times New Roman"/>
                <a:ea typeface="华文细黑"/>
                <a:cs typeface="Times New Roman"/>
              </a:rPr>
              <a:t>　由</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道之以德，齐之以礼</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可以看出孔子是崇尚道德的，由</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道德是永存的，而财富每天都在更换主人</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可以看出普卢塔克也是崇尚道德的，故</a:t>
            </a:r>
            <a:r>
              <a:rPr lang="en-US" altLang="zh-CN" sz="2800" kern="100" dirty="0">
                <a:latin typeface="Times New Roman"/>
                <a:ea typeface="华文细黑"/>
                <a:cs typeface="Courier New"/>
              </a:rPr>
              <a:t>A</a:t>
            </a:r>
            <a:r>
              <a:rPr lang="zh-CN" altLang="zh-CN" sz="2800" kern="100" dirty="0">
                <a:latin typeface="Times New Roman"/>
                <a:ea typeface="华文细黑"/>
                <a:cs typeface="Times New Roman"/>
              </a:rPr>
              <a:t>项正确</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济世</a:t>
            </a:r>
            <a:r>
              <a:rPr lang="zh-CN" altLang="zh-CN" sz="2800" kern="100" dirty="0">
                <a:latin typeface="Times New Roman"/>
                <a:ea typeface="华文细黑"/>
                <a:cs typeface="Times New Roman"/>
              </a:rPr>
              <a:t>爱民在材料中没有体现，故</a:t>
            </a:r>
            <a:r>
              <a:rPr lang="en-US" altLang="zh-CN" sz="2800" kern="100" dirty="0">
                <a:latin typeface="Times New Roman"/>
                <a:ea typeface="华文细黑"/>
                <a:cs typeface="Courier New"/>
              </a:rPr>
              <a:t>B</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诚实</a:t>
            </a:r>
            <a:r>
              <a:rPr lang="zh-CN" altLang="zh-CN" sz="2800" kern="100" dirty="0">
                <a:latin typeface="Times New Roman"/>
                <a:ea typeface="华文细黑"/>
                <a:cs typeface="Times New Roman"/>
              </a:rPr>
              <a:t>守信与材料无关，故</a:t>
            </a:r>
            <a:r>
              <a:rPr lang="en-US" altLang="zh-CN" sz="2800" kern="100" dirty="0">
                <a:latin typeface="Times New Roman"/>
                <a:ea typeface="华文细黑"/>
                <a:cs typeface="Courier New"/>
              </a:rPr>
              <a:t>C</a:t>
            </a:r>
            <a:r>
              <a:rPr lang="zh-CN" altLang="zh-CN" sz="2800" kern="100" dirty="0">
                <a:latin typeface="Times New Roman"/>
                <a:ea typeface="华文细黑"/>
                <a:cs typeface="Times New Roman"/>
              </a:rPr>
              <a:t>项错误</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礼法</a:t>
            </a:r>
            <a:r>
              <a:rPr lang="zh-CN" altLang="zh-CN" sz="2800" kern="100" dirty="0">
                <a:latin typeface="Times New Roman"/>
                <a:ea typeface="华文细黑"/>
                <a:cs typeface="Times New Roman"/>
              </a:rPr>
              <a:t>并施与材料信息不符，故</a:t>
            </a:r>
            <a:r>
              <a:rPr lang="en-US" altLang="zh-CN" sz="2800" kern="100" dirty="0">
                <a:latin typeface="Times New Roman"/>
                <a:ea typeface="华文细黑"/>
                <a:cs typeface="Courier New"/>
              </a:rPr>
              <a:t>D</a:t>
            </a:r>
            <a:r>
              <a:rPr lang="zh-CN" altLang="zh-CN" sz="2800" kern="100" dirty="0">
                <a:latin typeface="Times New Roman"/>
                <a:ea typeface="华文细黑"/>
                <a:cs typeface="Times New Roman"/>
              </a:rPr>
              <a:t>项错误。</a:t>
            </a:r>
            <a:endParaRPr lang="zh-CN" altLang="zh-CN" sz="2800" kern="100" dirty="0">
              <a:effectLst/>
              <a:latin typeface="宋体"/>
              <a:cs typeface="Courier New"/>
            </a:endParaRPr>
          </a:p>
        </p:txBody>
      </p:sp>
    </p:spTree>
    <p:extLst>
      <p:ext uri="{BB962C8B-B14F-4D97-AF65-F5344CB8AC3E}">
        <p14:creationId xmlns:p14="http://schemas.microsoft.com/office/powerpoint/2010/main" xmlns="" val="3723022225"/>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75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par>
                          <p:cTn id="12" fill="hold">
                            <p:stCondLst>
                              <p:cond delay="1500"/>
                            </p:stCondLst>
                            <p:childTnLst>
                              <p:par>
                                <p:cTn id="13" presetID="3" presetClass="entr" presetSubtype="1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750"/>
                                        <p:tgtEl>
                                          <p:spTgt spid="4">
                                            <p:txEl>
                                              <p:pRg st="2" end="2"/>
                                            </p:txEl>
                                          </p:spTgt>
                                        </p:tgtEl>
                                      </p:cBhvr>
                                    </p:animEffect>
                                  </p:childTnLst>
                                </p:cTn>
                              </p:par>
                            </p:childTnLst>
                          </p:cTn>
                        </p:par>
                        <p:par>
                          <p:cTn id="16" fill="hold">
                            <p:stCondLst>
                              <p:cond delay="2250"/>
                            </p:stCondLst>
                            <p:childTnLst>
                              <p:par>
                                <p:cTn id="17" presetID="3" presetClass="entr" presetSubtype="1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blinds(horizontal)">
                                      <p:cBhvr>
                                        <p:cTn id="19" dur="75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99882" y="841689"/>
            <a:ext cx="11576622" cy="5180393"/>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立意：智者学派与苏格拉底思想的比较</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蕴含着丰富人文精神的古希腊哲学是西方哲学的源头，为现代科学与现代哲学铺设了道路。阅读下列材料，回答问题。</a:t>
            </a:r>
            <a:endParaRPr lang="zh-CN" altLang="zh-CN" sz="1050" kern="100" dirty="0">
              <a:latin typeface="宋体"/>
              <a:cs typeface="Courier New"/>
            </a:endParaRPr>
          </a:p>
          <a:p>
            <a:pPr algn="just">
              <a:lnSpc>
                <a:spcPct val="150000"/>
              </a:lnSpc>
              <a:spcAft>
                <a:spcPts val="0"/>
              </a:spcAft>
            </a:pPr>
            <a:r>
              <a:rPr lang="zh-CN" altLang="zh-CN" sz="2800" kern="100" dirty="0">
                <a:latin typeface="Times New Roman"/>
                <a:ea typeface="华文细黑"/>
                <a:cs typeface="Times New Roman"/>
              </a:rPr>
              <a:t>材料一　智者肯定知识有赖于具体的认识者。在一个人看来是真的，对他来说就是真的，没有客观真理，只有主观意见。所以普罗泰格拉这样教诲人，在知识方面，人以自己为准则。智者利用各种逻辑谬误和诡辩，这使研究正确的思维规律成为必要，从而加速了逻辑的诞生</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r">
              <a:lnSpc>
                <a:spcPct val="150000"/>
              </a:lnSpc>
              <a:spcAft>
                <a:spcPts val="0"/>
              </a:spcAft>
            </a:pPr>
            <a:r>
              <a:rPr lang="en-US" altLang="zh-CN" sz="2800" kern="100" dirty="0" smtClean="0">
                <a:latin typeface="Times New Roman"/>
                <a:ea typeface="华文细黑"/>
                <a:cs typeface="Courier New"/>
              </a:rPr>
              <a:t>——</a:t>
            </a:r>
            <a:r>
              <a:rPr lang="en-US" altLang="zh-CN" sz="2800" kern="100" dirty="0" smtClean="0">
                <a:latin typeface="IPAPANNEW"/>
                <a:ea typeface="华文细黑"/>
                <a:cs typeface="Times New Roman"/>
              </a:rPr>
              <a:t>[</a:t>
            </a:r>
            <a:r>
              <a:rPr lang="zh-CN" altLang="zh-CN" sz="2800" kern="100" dirty="0">
                <a:latin typeface="IPAPANNEW"/>
                <a:ea typeface="华文细黑"/>
                <a:cs typeface="Times New Roman"/>
              </a:rPr>
              <a:t>美</a:t>
            </a:r>
            <a:r>
              <a:rPr lang="en-US" altLang="zh-CN" sz="2800" kern="100" dirty="0">
                <a:latin typeface="IPAPANNEW"/>
                <a:ea typeface="华文细黑"/>
                <a:cs typeface="Times New Roman"/>
              </a:rPr>
              <a:t>]</a:t>
            </a:r>
            <a:r>
              <a:rPr lang="zh-CN" altLang="zh-CN" sz="2800" kern="100" dirty="0">
                <a:latin typeface="Times New Roman"/>
                <a:ea typeface="华文细黑"/>
                <a:cs typeface="Times New Roman"/>
              </a:rPr>
              <a:t>梯利《西方哲学史》</a:t>
            </a:r>
            <a:endParaRPr lang="zh-CN" altLang="zh-CN" sz="1050" kern="100" dirty="0">
              <a:effectLst/>
              <a:latin typeface="宋体"/>
              <a:cs typeface="Courier New"/>
            </a:endParaRPr>
          </a:p>
        </p:txBody>
      </p:sp>
      <p:sp>
        <p:nvSpPr>
          <p:cNvPr id="8"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0"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1"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Tree>
    <p:extLst>
      <p:ext uri="{BB962C8B-B14F-4D97-AF65-F5344CB8AC3E}">
        <p14:creationId xmlns:p14="http://schemas.microsoft.com/office/powerpoint/2010/main" xmlns="" val="297933400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50838" y="897895"/>
            <a:ext cx="11016976" cy="3323987"/>
          </a:xfrm>
          <a:prstGeom prst="rect">
            <a:avLst/>
          </a:prstGeom>
        </p:spPr>
        <p:txBody>
          <a:bodyPr wrap="square">
            <a:spAutoFit/>
          </a:bodyPr>
          <a:lstStyle/>
          <a:p>
            <a:pPr algn="just">
              <a:lnSpc>
                <a:spcPct val="150000"/>
              </a:lnSpc>
              <a:spcAft>
                <a:spcPts val="0"/>
              </a:spcAft>
            </a:pPr>
            <a:r>
              <a:rPr lang="zh-CN" altLang="zh-CN" sz="2800" kern="100" dirty="0">
                <a:latin typeface="Times New Roman"/>
                <a:ea typeface="华文细黑"/>
                <a:cs typeface="Times New Roman"/>
              </a:rPr>
              <a:t>材料二　</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一个好争之徒在争论的时候并不在意问题的正确与否，而只是急于说服他的听众。此刻我和这种人唯一的不同仅仅是</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他想使他的听众相信他所说的都是正确的，而我想说服的是我自己</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我请你们思考的是真理而不是苏格拉底。</a:t>
            </a:r>
            <a:r>
              <a:rPr lang="en-US" altLang="zh-CN" sz="2800" kern="100" dirty="0" smtClean="0">
                <a:latin typeface="宋体"/>
                <a:ea typeface="华文细黑"/>
                <a:cs typeface="Times New Roman"/>
              </a:rPr>
              <a:t>”	 </a:t>
            </a:r>
          </a:p>
          <a:p>
            <a:pPr algn="r">
              <a:lnSpc>
                <a:spcPct val="150000"/>
              </a:lnSpc>
              <a:spcAft>
                <a:spcPts val="0"/>
              </a:spcAft>
            </a:pPr>
            <a:r>
              <a:rPr lang="en-US" altLang="zh-CN" sz="2800" kern="100" dirty="0" smtClean="0">
                <a:latin typeface="Times New Roman"/>
                <a:ea typeface="华文细黑"/>
                <a:cs typeface="Courier New"/>
              </a:rPr>
              <a:t>——</a:t>
            </a:r>
            <a:r>
              <a:rPr lang="zh-CN" altLang="zh-CN" sz="2800" kern="100" dirty="0">
                <a:latin typeface="Times New Roman"/>
                <a:ea typeface="华文细黑"/>
                <a:cs typeface="Times New Roman"/>
              </a:rPr>
              <a:t>苏格拉底死前与朋友的</a:t>
            </a:r>
            <a:r>
              <a:rPr lang="zh-CN" altLang="zh-CN" sz="2800" kern="100" dirty="0" smtClean="0">
                <a:latin typeface="Times New Roman"/>
                <a:ea typeface="华文细黑"/>
                <a:cs typeface="Times New Roman"/>
              </a:rPr>
              <a:t>谈话</a:t>
            </a:r>
            <a:endParaRPr lang="zh-CN" altLang="zh-CN" sz="1050" kern="100" dirty="0">
              <a:latin typeface="宋体"/>
              <a:cs typeface="Courier New"/>
            </a:endParaRPr>
          </a:p>
        </p:txBody>
      </p:sp>
      <p:sp>
        <p:nvSpPr>
          <p:cNvPr id="9"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0"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1"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7"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Tree>
    <p:extLst>
      <p:ext uri="{BB962C8B-B14F-4D97-AF65-F5344CB8AC3E}">
        <p14:creationId xmlns:p14="http://schemas.microsoft.com/office/powerpoint/2010/main" xmlns="" val="2898767740"/>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4566" y="909514"/>
            <a:ext cx="11187923" cy="1384995"/>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概括材料一、二中智者学派与苏格拉底的哲学贡献，简述这些哲学贡献的意义。</a:t>
            </a:r>
            <a:endParaRPr lang="zh-CN" altLang="zh-CN" sz="1050" kern="100" dirty="0">
              <a:effectLst/>
              <a:latin typeface="宋体"/>
              <a:cs typeface="Courier New"/>
            </a:endParaRPr>
          </a:p>
        </p:txBody>
      </p:sp>
      <p:sp>
        <p:nvSpPr>
          <p:cNvPr id="4" name="矩形 3"/>
          <p:cNvSpPr/>
          <p:nvPr/>
        </p:nvSpPr>
        <p:spPr>
          <a:xfrm>
            <a:off x="334566" y="2205658"/>
            <a:ext cx="11305256" cy="3888500"/>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答案</a:t>
            </a:r>
            <a:r>
              <a:rPr lang="zh-CN" altLang="zh-CN" sz="2800" kern="100" dirty="0">
                <a:latin typeface="Times New Roman"/>
                <a:ea typeface="华文细黑"/>
                <a:cs typeface="Times New Roman"/>
              </a:rPr>
              <a:t>　贡献：都阐述了人的价值，智者学派主张</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a:t>
            </a:r>
            <a:r>
              <a:rPr lang="zh-CN" altLang="zh-CN" sz="2800" kern="100" dirty="0" smtClean="0">
                <a:latin typeface="Times New Roman"/>
                <a:ea typeface="华文细黑"/>
                <a:cs typeface="Times New Roman"/>
              </a:rPr>
              <a:t>是万物</a:t>
            </a:r>
            <a:r>
              <a:rPr lang="zh-CN" altLang="zh-CN" sz="2800" kern="100" dirty="0">
                <a:latin typeface="Times New Roman"/>
                <a:ea typeface="华文细黑"/>
                <a:cs typeface="Times New Roman"/>
              </a:rPr>
              <a:t>的尺度</a:t>
            </a:r>
            <a:r>
              <a:rPr lang="en-US" altLang="zh-CN" sz="2800" kern="100" dirty="0">
                <a:latin typeface="宋体"/>
                <a:ea typeface="华文细黑"/>
                <a:cs typeface="Times New Roman"/>
              </a:rPr>
              <a:t>”</a:t>
            </a:r>
            <a:r>
              <a:rPr lang="en-US" altLang="zh-CN" sz="2800" kern="100" dirty="0">
                <a:latin typeface="Times New Roman"/>
                <a:ea typeface="华文细黑"/>
              </a:rPr>
              <a:t>(</a:t>
            </a:r>
            <a:r>
              <a:rPr lang="zh-CN" altLang="zh-CN" sz="2800" kern="100" dirty="0">
                <a:latin typeface="Times New Roman"/>
                <a:ea typeface="华文细黑"/>
                <a:cs typeface="Times New Roman"/>
              </a:rPr>
              <a:t>或</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人以自己为准则</a:t>
            </a:r>
            <a:r>
              <a:rPr lang="en-US" altLang="zh-CN" sz="2800" kern="100" dirty="0">
                <a:latin typeface="宋体"/>
                <a:ea typeface="华文细黑"/>
                <a:cs typeface="Times New Roman"/>
              </a:rPr>
              <a:t>”</a:t>
            </a:r>
            <a:r>
              <a:rPr lang="en-US" altLang="zh-CN" sz="2800" kern="100" dirty="0">
                <a:latin typeface="Times New Roman"/>
                <a:ea typeface="华文细黑"/>
              </a:rPr>
              <a:t>)</a:t>
            </a:r>
            <a:r>
              <a:rPr lang="zh-CN" altLang="zh-CN" sz="2800" kern="100" dirty="0">
                <a:latin typeface="Times New Roman"/>
                <a:ea typeface="华文细黑"/>
                <a:cs typeface="Times New Roman"/>
              </a:rPr>
              <a:t>，苏格拉底发现了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自我</a:t>
            </a:r>
            <a:r>
              <a:rPr lang="en-US" altLang="zh-CN" sz="2800" kern="100" dirty="0">
                <a:latin typeface="宋体"/>
                <a:ea typeface="华文细黑"/>
                <a:cs typeface="Times New Roman"/>
              </a:rPr>
              <a:t>”</a:t>
            </a:r>
            <a:r>
              <a:rPr lang="en-US" altLang="zh-CN" sz="2800" kern="100" dirty="0">
                <a:latin typeface="Times New Roman"/>
                <a:ea typeface="华文细黑"/>
              </a:rPr>
              <a:t>(</a:t>
            </a:r>
            <a:r>
              <a:rPr lang="zh-CN" altLang="zh-CN" sz="2800" kern="100" dirty="0">
                <a:latin typeface="Times New Roman"/>
                <a:ea typeface="华文细黑"/>
                <a:cs typeface="Times New Roman"/>
              </a:rPr>
              <a:t>或主张</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尊崇理性，追求思想自由</a:t>
            </a:r>
            <a:r>
              <a:rPr lang="en-US" altLang="zh-CN" sz="2800" kern="100" dirty="0">
                <a:latin typeface="宋体"/>
                <a:ea typeface="华文细黑"/>
                <a:cs typeface="Times New Roman"/>
              </a:rPr>
              <a:t>”</a:t>
            </a:r>
            <a:r>
              <a:rPr lang="en-US" altLang="zh-CN" sz="2800" kern="100" dirty="0">
                <a:latin typeface="Times New Roman"/>
                <a:ea typeface="华文细黑"/>
              </a:rPr>
              <a:t>)</a:t>
            </a:r>
            <a:r>
              <a:rPr lang="zh-CN" altLang="zh-CN" sz="2800" kern="100" dirty="0" smtClean="0">
                <a:latin typeface="Times New Roman"/>
                <a:ea typeface="华文细黑"/>
                <a:cs typeface="Times New Roman"/>
              </a:rPr>
              <a:t>。</a:t>
            </a:r>
            <a:endParaRPr lang="en-US" altLang="zh-CN" sz="2800" kern="100" dirty="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意义</a:t>
            </a:r>
            <a:r>
              <a:rPr lang="zh-CN" altLang="zh-CN" sz="2800" kern="100" dirty="0">
                <a:latin typeface="Times New Roman"/>
                <a:ea typeface="华文细黑"/>
                <a:cs typeface="Times New Roman"/>
              </a:rPr>
              <a:t>：使人的自我意识觉醒</a:t>
            </a:r>
            <a:r>
              <a:rPr lang="en-US" altLang="zh-CN" sz="2800" kern="100" dirty="0">
                <a:latin typeface="Times New Roman"/>
                <a:ea typeface="华文细黑"/>
              </a:rPr>
              <a:t>(</a:t>
            </a:r>
            <a:r>
              <a:rPr lang="zh-CN" altLang="zh-CN" sz="2800" kern="100" dirty="0">
                <a:latin typeface="Times New Roman"/>
                <a:ea typeface="华文细黑"/>
                <a:cs typeface="Times New Roman"/>
              </a:rPr>
              <a:t>或</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将人置于世界和社会的中心</a:t>
            </a:r>
            <a:r>
              <a:rPr lang="en-US" altLang="zh-CN" sz="2800" kern="100" dirty="0">
                <a:latin typeface="宋体"/>
                <a:ea typeface="华文细黑"/>
                <a:cs typeface="Times New Roman"/>
              </a:rPr>
              <a:t>”</a:t>
            </a:r>
            <a:r>
              <a:rPr lang="en-US" altLang="zh-CN" sz="2800" kern="100" dirty="0">
                <a:latin typeface="Times New Roman"/>
                <a:ea typeface="华文细黑"/>
              </a:rPr>
              <a:t>)</a:t>
            </a:r>
            <a:r>
              <a:rPr lang="zh-CN" altLang="zh-CN" sz="2800" kern="100" dirty="0">
                <a:latin typeface="Times New Roman"/>
                <a:ea typeface="华文细黑"/>
                <a:cs typeface="Times New Roman"/>
              </a:rPr>
              <a:t>，西方的人文主义由此起源</a:t>
            </a:r>
            <a:r>
              <a:rPr lang="en-US" altLang="zh-CN" sz="2800" kern="100" dirty="0">
                <a:latin typeface="Times New Roman"/>
                <a:ea typeface="华文细黑"/>
              </a:rPr>
              <a:t>(</a:t>
            </a:r>
            <a:r>
              <a:rPr lang="zh-CN" altLang="zh-CN" sz="2800" kern="100" dirty="0">
                <a:latin typeface="Times New Roman"/>
                <a:ea typeface="华文细黑"/>
                <a:cs typeface="Times New Roman"/>
              </a:rPr>
              <a:t>或</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掀起西方第一次思想解放运动，成为欧洲</a:t>
            </a:r>
            <a:r>
              <a:rPr lang="en-US" altLang="zh-CN" sz="2800" kern="100" dirty="0">
                <a:latin typeface="Times New Roman"/>
                <a:ea typeface="华文细黑"/>
              </a:rPr>
              <a:t>18</a:t>
            </a:r>
            <a:r>
              <a:rPr lang="zh-CN" altLang="zh-CN" sz="2800" kern="100" dirty="0">
                <a:latin typeface="Times New Roman"/>
                <a:ea typeface="华文细黑"/>
                <a:cs typeface="Times New Roman"/>
              </a:rPr>
              <a:t>世纪启蒙思想的源头</a:t>
            </a:r>
            <a:r>
              <a:rPr lang="en-US" altLang="zh-CN" sz="2800" kern="100" dirty="0">
                <a:latin typeface="宋体"/>
                <a:ea typeface="华文细黑"/>
                <a:cs typeface="Times New Roman"/>
              </a:rPr>
              <a:t>”</a:t>
            </a:r>
            <a:r>
              <a:rPr lang="en-US" altLang="zh-CN" sz="2800" kern="100" dirty="0">
                <a:latin typeface="Times New Roman"/>
                <a:ea typeface="华文细黑"/>
              </a:rPr>
              <a:t>)</a:t>
            </a:r>
            <a:r>
              <a:rPr lang="zh-CN" altLang="zh-CN" sz="2800" kern="100" dirty="0">
                <a:latin typeface="Times New Roman"/>
                <a:ea typeface="华文细黑"/>
                <a:cs typeface="Times New Roman"/>
              </a:rPr>
              <a:t>。</a:t>
            </a:r>
            <a:endParaRPr lang="zh-CN" altLang="zh-CN" sz="2800" kern="100" dirty="0">
              <a:effectLst/>
              <a:latin typeface="宋体"/>
              <a:cs typeface="Courier New"/>
            </a:endParaRPr>
          </a:p>
        </p:txBody>
      </p:sp>
      <p:sp>
        <p:nvSpPr>
          <p:cNvPr id="5" name="矩形 4"/>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4"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1"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2" name="圆角矩形 11">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188075553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4">
                                            <p:txEl>
                                              <p:pRg st="0" end="0"/>
                                            </p:txEl>
                                          </p:spTgt>
                                        </p:tgtEl>
                                      </p:cBhvr>
                                    </p:animEffect>
                                    <p:set>
                                      <p:cBhvr>
                                        <p:cTn id="17" dur="1" fill="hold">
                                          <p:stCondLst>
                                            <p:cond delay="499"/>
                                          </p:stCondLst>
                                        </p:cTn>
                                        <p:tgtEl>
                                          <p:spTgt spid="4">
                                            <p:txEl>
                                              <p:pRg st="0" end="0"/>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4">
                                            <p:txEl>
                                              <p:pRg st="1" end="1"/>
                                            </p:txEl>
                                          </p:spTgt>
                                        </p:tgtEl>
                                      </p:cBhvr>
                                    </p:animEffect>
                                    <p:set>
                                      <p:cBhvr>
                                        <p:cTn id="20" dur="1" fill="hold">
                                          <p:stCondLst>
                                            <p:cond delay="499"/>
                                          </p:stCondLst>
                                        </p:cTn>
                                        <p:tgtEl>
                                          <p:spTgt spid="4">
                                            <p:txEl>
                                              <p:pRg st="1" end="1"/>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4566" y="1126288"/>
            <a:ext cx="11233000" cy="1384995"/>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根据材料一、二并结合所学知识，智者学派与苏格拉底对知识的获得有什么共同看法？对此，在亚里士多德的探索中有什么继承和发展？</a:t>
            </a:r>
            <a:endParaRPr lang="zh-CN" altLang="zh-CN" sz="1050" kern="100" dirty="0">
              <a:effectLst/>
              <a:latin typeface="宋体"/>
              <a:cs typeface="Courier New"/>
            </a:endParaRPr>
          </a:p>
        </p:txBody>
      </p:sp>
      <p:sp>
        <p:nvSpPr>
          <p:cNvPr id="4" name="矩形 3"/>
          <p:cNvSpPr/>
          <p:nvPr/>
        </p:nvSpPr>
        <p:spPr>
          <a:xfrm>
            <a:off x="334566" y="2476847"/>
            <a:ext cx="11350805" cy="1303177"/>
          </a:xfrm>
          <a:prstGeom prst="rect">
            <a:avLst/>
          </a:prstGeom>
        </p:spPr>
        <p:txBody>
          <a:bodyPr wrap="square">
            <a:spAutoFit/>
          </a:bodyPr>
          <a:lstStyle/>
          <a:p>
            <a:pPr algn="just">
              <a:lnSpc>
                <a:spcPct val="150000"/>
              </a:lnSpc>
              <a:spcAft>
                <a:spcPts val="0"/>
              </a:spcAft>
            </a:pPr>
            <a:r>
              <a:rPr lang="zh-CN" altLang="zh-CN" sz="2800" b="1" kern="100" dirty="0">
                <a:solidFill>
                  <a:srgbClr val="00B050"/>
                </a:solidFill>
                <a:latin typeface="Times New Roman"/>
                <a:ea typeface="华文细黑"/>
                <a:cs typeface="Times New Roman"/>
              </a:rPr>
              <a:t>答案</a:t>
            </a:r>
            <a:r>
              <a:rPr lang="zh-CN" altLang="zh-CN" sz="2800" kern="100" dirty="0">
                <a:latin typeface="Times New Roman"/>
                <a:ea typeface="华文细黑"/>
                <a:cs typeface="Times New Roman"/>
              </a:rPr>
              <a:t>　</a:t>
            </a:r>
            <a:r>
              <a:rPr lang="zh-CN" altLang="zh-CN" sz="2800" kern="100" dirty="0" smtClean="0">
                <a:latin typeface="Times New Roman"/>
                <a:ea typeface="华文细黑"/>
                <a:cs typeface="Times New Roman"/>
              </a:rPr>
              <a:t>共同</a:t>
            </a:r>
            <a:r>
              <a:rPr lang="zh-CN" altLang="zh-CN" sz="2800" kern="100" dirty="0">
                <a:latin typeface="Times New Roman"/>
                <a:ea typeface="华文细黑"/>
                <a:cs typeface="Times New Roman"/>
              </a:rPr>
              <a:t>看法：强调人类的理性，否认绝对权威</a:t>
            </a:r>
            <a:r>
              <a:rPr lang="zh-CN" altLang="zh-CN" sz="2800" kern="100" dirty="0" smtClean="0">
                <a:latin typeface="Times New Roman"/>
                <a:ea typeface="华文细黑"/>
                <a:cs typeface="Times New Roman"/>
              </a:rPr>
              <a:t>。</a:t>
            </a:r>
            <a:endParaRPr lang="en-US" altLang="zh-CN" sz="2800" kern="100" dirty="0" smtClean="0">
              <a:latin typeface="Times New Roman"/>
              <a:ea typeface="华文细黑"/>
              <a:cs typeface="Times New Roman"/>
            </a:endParaRPr>
          </a:p>
          <a:p>
            <a:pPr algn="just">
              <a:lnSpc>
                <a:spcPct val="150000"/>
              </a:lnSpc>
              <a:spcAft>
                <a:spcPts val="0"/>
              </a:spcAft>
            </a:pPr>
            <a:r>
              <a:rPr lang="zh-CN" altLang="zh-CN" sz="2800" kern="100" dirty="0" smtClean="0">
                <a:latin typeface="Times New Roman"/>
                <a:ea typeface="华文细黑"/>
                <a:cs typeface="Times New Roman"/>
              </a:rPr>
              <a:t>继承</a:t>
            </a:r>
            <a:r>
              <a:rPr lang="zh-CN" altLang="zh-CN" sz="2800" kern="100" dirty="0">
                <a:latin typeface="Times New Roman"/>
                <a:ea typeface="华文细黑"/>
                <a:cs typeface="Times New Roman"/>
              </a:rPr>
              <a:t>发展：尊崇理性；创立逻辑学</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或</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三段论</a:t>
            </a:r>
            <a:r>
              <a:rPr lang="en-US" altLang="zh-CN" sz="2800" kern="100" dirty="0">
                <a:latin typeface="宋体"/>
                <a:ea typeface="华文细黑"/>
                <a:cs typeface="Times New Roman"/>
              </a:rPr>
              <a:t>”</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a:t>
            </a:r>
            <a:endParaRPr lang="zh-CN" altLang="zh-CN" sz="1050" kern="100" dirty="0">
              <a:effectLst/>
              <a:latin typeface="宋体"/>
              <a:cs typeface="Courier New"/>
            </a:endParaRPr>
          </a:p>
        </p:txBody>
      </p:sp>
      <p:sp>
        <p:nvSpPr>
          <p:cNvPr id="5" name="矩形 4"/>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4"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1"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2" name="圆角矩形 11">
            <a:hlinkClick r:id="" action="ppaction://noaction"/>
          </p:cNvPr>
          <p:cNvSpPr/>
          <p:nvPr/>
        </p:nvSpPr>
        <p:spPr>
          <a:xfrm>
            <a:off x="11398413"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80134833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4">
                                            <p:txEl>
                                              <p:pRg st="0" end="0"/>
                                            </p:txEl>
                                          </p:spTgt>
                                        </p:tgtEl>
                                      </p:cBhvr>
                                    </p:animEffect>
                                    <p:set>
                                      <p:cBhvr>
                                        <p:cTn id="17" dur="1" fill="hold">
                                          <p:stCondLst>
                                            <p:cond delay="499"/>
                                          </p:stCondLst>
                                        </p:cTn>
                                        <p:tgtEl>
                                          <p:spTgt spid="4">
                                            <p:txEl>
                                              <p:pRg st="0" end="0"/>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4">
                                            <p:txEl>
                                              <p:pRg st="1" end="1"/>
                                            </p:txEl>
                                          </p:spTgt>
                                        </p:tgtEl>
                                      </p:cBhvr>
                                    </p:animEffect>
                                    <p:set>
                                      <p:cBhvr>
                                        <p:cTn id="20" dur="1" fill="hold">
                                          <p:stCondLst>
                                            <p:cond delay="499"/>
                                          </p:stCondLst>
                                        </p:cTn>
                                        <p:tgtEl>
                                          <p:spTgt spid="4">
                                            <p:txEl>
                                              <p:pRg st="1" end="1"/>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4566" y="977296"/>
            <a:ext cx="11377264" cy="4540730"/>
          </a:xfrm>
          <a:prstGeom prst="rect">
            <a:avLst/>
          </a:prstGeom>
        </p:spPr>
        <p:txBody>
          <a:bodyPr wrap="square">
            <a:spAutoFit/>
          </a:bodyPr>
          <a:lstStyle/>
          <a:p>
            <a:pPr lvl="0" algn="just">
              <a:lnSpc>
                <a:spcPct val="150000"/>
              </a:lnSpc>
            </a:pPr>
            <a:r>
              <a:rPr lang="zh-CN" altLang="zh-CN" sz="2800" kern="100" dirty="0">
                <a:solidFill>
                  <a:prstClr val="black"/>
                </a:solidFill>
                <a:latin typeface="Times New Roman"/>
                <a:ea typeface="华文细黑"/>
                <a:cs typeface="Times New Roman"/>
              </a:rPr>
              <a:t>材料三　自希腊之后，西方世界一直都存在理智和精神之间的冲突，但是我们也不可能把我们自己全部交给其中一个，而将另一个从我们的意识中完全除去。每一代人都尽力将精神的真理和理智的真理协调起来，并借此使内心世界的图画适合于这变动不居的外在世界的画框</a:t>
            </a:r>
            <a:r>
              <a:rPr lang="en-US" altLang="zh-CN" sz="2800" kern="100" dirty="0">
                <a:solidFill>
                  <a:prstClr val="black"/>
                </a:solidFill>
                <a:latin typeface="宋体"/>
                <a:ea typeface="华文细黑"/>
                <a:cs typeface="Times New Roman"/>
              </a:rPr>
              <a:t>……</a:t>
            </a:r>
            <a:r>
              <a:rPr lang="zh-CN" altLang="zh-CN" sz="2800" kern="100" dirty="0">
                <a:solidFill>
                  <a:prstClr val="black"/>
                </a:solidFill>
                <a:latin typeface="Times New Roman"/>
                <a:ea typeface="华文细黑"/>
                <a:cs typeface="Times New Roman"/>
              </a:rPr>
              <a:t>希腊人没有将外在世界抽象、淡化而专顾内心世界的呼声；他们也从来没有拒绝精神而偏爱其物化的形体。对他们来说，图画和画框是契合的</a:t>
            </a:r>
            <a:r>
              <a:rPr lang="en-US" altLang="zh-CN" sz="2800" kern="100" dirty="0">
                <a:solidFill>
                  <a:prstClr val="black"/>
                </a:solidFill>
                <a:latin typeface="宋体"/>
                <a:ea typeface="华文细黑"/>
                <a:cs typeface="Times New Roman"/>
              </a:rPr>
              <a:t>……</a:t>
            </a:r>
          </a:p>
          <a:p>
            <a:pPr lvl="0" algn="r">
              <a:lnSpc>
                <a:spcPct val="150000"/>
              </a:lnSpc>
            </a:pPr>
            <a:r>
              <a:rPr lang="en-US" altLang="zh-CN" sz="2800" kern="100" dirty="0">
                <a:solidFill>
                  <a:prstClr val="black"/>
                </a:solidFill>
                <a:latin typeface="宋体"/>
                <a:ea typeface="华文细黑"/>
                <a:cs typeface="Times New Roman"/>
              </a:rPr>
              <a:t>		 </a:t>
            </a:r>
            <a:r>
              <a:rPr lang="en-US" altLang="zh-CN" sz="2800" kern="100" dirty="0">
                <a:solidFill>
                  <a:prstClr val="black"/>
                </a:solidFill>
                <a:latin typeface="Times New Roman"/>
                <a:ea typeface="华文细黑"/>
                <a:cs typeface="Courier New"/>
              </a:rPr>
              <a:t>——</a:t>
            </a:r>
            <a:r>
              <a:rPr lang="en-US" altLang="zh-CN" sz="2800" kern="100" dirty="0">
                <a:solidFill>
                  <a:prstClr val="black"/>
                </a:solidFill>
                <a:latin typeface="IPAPANNEW"/>
                <a:ea typeface="华文细黑"/>
                <a:cs typeface="Times New Roman"/>
              </a:rPr>
              <a:t>[</a:t>
            </a:r>
            <a:r>
              <a:rPr lang="zh-CN" altLang="zh-CN" sz="2800" kern="100" dirty="0">
                <a:solidFill>
                  <a:prstClr val="black"/>
                </a:solidFill>
                <a:latin typeface="IPAPANNEW"/>
                <a:ea typeface="华文细黑"/>
                <a:cs typeface="Times New Roman"/>
              </a:rPr>
              <a:t>美</a:t>
            </a:r>
            <a:r>
              <a:rPr lang="en-US" altLang="zh-CN" sz="2800" kern="100" dirty="0">
                <a:solidFill>
                  <a:prstClr val="black"/>
                </a:solidFill>
                <a:latin typeface="IPAPANNEW"/>
                <a:ea typeface="华文细黑"/>
                <a:cs typeface="Times New Roman"/>
              </a:rPr>
              <a:t>]</a:t>
            </a:r>
            <a:r>
              <a:rPr lang="zh-CN" altLang="zh-CN" sz="2800" kern="100" dirty="0">
                <a:solidFill>
                  <a:prstClr val="black"/>
                </a:solidFill>
                <a:latin typeface="Times New Roman"/>
                <a:ea typeface="华文细黑"/>
                <a:cs typeface="Times New Roman"/>
              </a:rPr>
              <a:t>伊迪斯</a:t>
            </a:r>
            <a:r>
              <a:rPr lang="en-US" altLang="zh-CN" sz="2800" kern="100" dirty="0">
                <a:solidFill>
                  <a:prstClr val="black"/>
                </a:solidFill>
                <a:latin typeface="Times New Roman"/>
                <a:ea typeface="华文细黑"/>
                <a:cs typeface="Courier New"/>
              </a:rPr>
              <a:t>·</a:t>
            </a:r>
            <a:r>
              <a:rPr lang="zh-CN" altLang="zh-CN" sz="2800" kern="100" dirty="0">
                <a:solidFill>
                  <a:prstClr val="black"/>
                </a:solidFill>
                <a:latin typeface="Times New Roman"/>
                <a:ea typeface="华文细黑"/>
                <a:cs typeface="Times New Roman"/>
              </a:rPr>
              <a:t>汉密尔顿《希腊精神》</a:t>
            </a:r>
            <a:endParaRPr lang="zh-CN" altLang="zh-CN" sz="1050" kern="100" dirty="0">
              <a:solidFill>
                <a:prstClr val="black"/>
              </a:solidFill>
              <a:latin typeface="宋体"/>
              <a:cs typeface="Courier New"/>
            </a:endParaRPr>
          </a:p>
        </p:txBody>
      </p:sp>
      <p:sp>
        <p:nvSpPr>
          <p:cNvPr id="9"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0"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1"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7"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Tree>
    <p:extLst>
      <p:ext uri="{BB962C8B-B14F-4D97-AF65-F5344CB8AC3E}">
        <p14:creationId xmlns:p14="http://schemas.microsoft.com/office/powerpoint/2010/main" xmlns="" val="82773636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01831" y="1053530"/>
            <a:ext cx="11233000" cy="2031325"/>
          </a:xfrm>
          <a:prstGeom prst="rect">
            <a:avLst/>
          </a:prstGeom>
        </p:spPr>
        <p:txBody>
          <a:bodyPr wrap="square">
            <a:spAutoFit/>
          </a:bodyPr>
          <a:lstStyle/>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Times New Roman"/>
              </a:rPr>
              <a:t>根据材料三指出，古希腊人实现</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图画和画框</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的契合的涵义是什么？简述</a:t>
            </a:r>
            <a:r>
              <a:rPr lang="en-US" altLang="zh-CN" sz="2800" kern="100" dirty="0">
                <a:latin typeface="Times New Roman"/>
                <a:ea typeface="华文细黑"/>
                <a:cs typeface="Courier New"/>
              </a:rPr>
              <a:t>14</a:t>
            </a:r>
            <a:r>
              <a:rPr lang="zh-CN" altLang="zh-CN" sz="2800" kern="100" dirty="0">
                <a:latin typeface="Times New Roman"/>
                <a:ea typeface="华文细黑"/>
                <a:cs typeface="Times New Roman"/>
              </a:rPr>
              <a:t>世纪左右西方为实现这样的</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契合</a:t>
            </a:r>
            <a:r>
              <a:rPr lang="en-US" altLang="zh-CN" sz="2800" kern="100" dirty="0">
                <a:latin typeface="宋体"/>
                <a:ea typeface="华文细黑"/>
                <a:cs typeface="Times New Roman"/>
              </a:rPr>
              <a:t>”</a:t>
            </a:r>
            <a:r>
              <a:rPr lang="zh-CN" altLang="zh-CN" sz="2800" kern="100" dirty="0">
                <a:latin typeface="Times New Roman"/>
                <a:ea typeface="华文细黑"/>
                <a:cs typeface="Times New Roman"/>
              </a:rPr>
              <a:t>而进行的思想文化领域的斗争。</a:t>
            </a:r>
            <a:endParaRPr lang="zh-CN" altLang="zh-CN" sz="1050" kern="100" dirty="0">
              <a:effectLst/>
              <a:latin typeface="宋体"/>
              <a:cs typeface="Courier New"/>
            </a:endParaRPr>
          </a:p>
        </p:txBody>
      </p:sp>
      <p:sp>
        <p:nvSpPr>
          <p:cNvPr id="4" name="矩形 3"/>
          <p:cNvSpPr/>
          <p:nvPr/>
        </p:nvSpPr>
        <p:spPr>
          <a:xfrm>
            <a:off x="301832" y="2997746"/>
            <a:ext cx="11325254" cy="2031325"/>
          </a:xfrm>
          <a:prstGeom prst="rect">
            <a:avLst/>
          </a:prstGeom>
        </p:spPr>
        <p:txBody>
          <a:bodyPr wrap="square">
            <a:spAutoFit/>
          </a:bodyPr>
          <a:lstStyle/>
          <a:p>
            <a:pPr algn="just">
              <a:lnSpc>
                <a:spcPct val="150000"/>
              </a:lnSpc>
              <a:spcAft>
                <a:spcPts val="0"/>
              </a:spcAft>
            </a:pPr>
            <a:r>
              <a:rPr lang="zh-CN" altLang="zh-CN" sz="2800" b="1" kern="100" dirty="0" smtClean="0">
                <a:solidFill>
                  <a:srgbClr val="00B050"/>
                </a:solidFill>
                <a:latin typeface="Times New Roman"/>
                <a:ea typeface="华文细黑"/>
                <a:cs typeface="Times New Roman"/>
              </a:rPr>
              <a:t>答案</a:t>
            </a:r>
            <a:r>
              <a:rPr lang="zh-CN" altLang="zh-CN" sz="2800" kern="100" dirty="0" smtClean="0">
                <a:latin typeface="Times New Roman"/>
                <a:ea typeface="华文细黑"/>
                <a:cs typeface="Times New Roman"/>
              </a:rPr>
              <a:t>　</a:t>
            </a:r>
            <a:r>
              <a:rPr lang="zh-CN" altLang="zh-CN" sz="2800" kern="100" dirty="0" smtClean="0">
                <a:latin typeface="Times New Roman"/>
                <a:ea typeface="华文细黑"/>
                <a:cs typeface="Courier New"/>
              </a:rPr>
              <a:t>涵义</a:t>
            </a:r>
            <a:r>
              <a:rPr lang="zh-CN" altLang="zh-CN" sz="2800" kern="100" dirty="0">
                <a:latin typeface="Times New Roman"/>
                <a:ea typeface="华文细黑"/>
                <a:cs typeface="Courier New"/>
              </a:rPr>
              <a:t>：理智与精神的协调</a:t>
            </a:r>
            <a:r>
              <a:rPr lang="zh-CN" altLang="zh-CN" sz="2800" kern="100" dirty="0" smtClean="0">
                <a:latin typeface="Times New Roman"/>
                <a:ea typeface="华文细黑"/>
                <a:cs typeface="Courier New"/>
              </a:rPr>
              <a:t>。</a:t>
            </a:r>
            <a:endParaRPr lang="en-US" altLang="zh-CN" sz="2800" kern="100" dirty="0" smtClean="0">
              <a:latin typeface="Times New Roman"/>
              <a:ea typeface="华文细黑"/>
              <a:cs typeface="Courier New"/>
            </a:endParaRPr>
          </a:p>
          <a:p>
            <a:pPr algn="just">
              <a:lnSpc>
                <a:spcPct val="150000"/>
              </a:lnSpc>
              <a:spcAft>
                <a:spcPts val="0"/>
              </a:spcAft>
            </a:pPr>
            <a:r>
              <a:rPr lang="zh-CN" altLang="zh-CN" sz="2800" kern="100" dirty="0" smtClean="0">
                <a:latin typeface="Times New Roman"/>
                <a:ea typeface="华文细黑"/>
                <a:cs typeface="Courier New"/>
              </a:rPr>
              <a:t>斗争</a:t>
            </a:r>
            <a:r>
              <a:rPr lang="zh-CN" altLang="zh-CN" sz="2800" kern="100" dirty="0">
                <a:latin typeface="Times New Roman"/>
                <a:ea typeface="华文细黑"/>
                <a:cs typeface="Courier New"/>
              </a:rPr>
              <a:t>：文艺复兴高举</a:t>
            </a:r>
            <a:r>
              <a:rPr lang="en-US" altLang="zh-CN" sz="2800" kern="100" dirty="0">
                <a:latin typeface="宋体"/>
                <a:ea typeface="华文细黑"/>
                <a:cs typeface="Courier New"/>
              </a:rPr>
              <a:t>“</a:t>
            </a:r>
            <a:r>
              <a:rPr lang="zh-CN" altLang="zh-CN" sz="2800" kern="100" dirty="0">
                <a:latin typeface="Times New Roman"/>
                <a:ea typeface="华文细黑"/>
                <a:cs typeface="Courier New"/>
              </a:rPr>
              <a:t>人文主义</a:t>
            </a:r>
            <a:r>
              <a:rPr lang="en-US" altLang="zh-CN" sz="2800" kern="100" dirty="0">
                <a:latin typeface="宋体"/>
                <a:ea typeface="华文细黑"/>
                <a:cs typeface="Courier New"/>
              </a:rPr>
              <a:t>”</a:t>
            </a:r>
            <a:r>
              <a:rPr lang="zh-CN" altLang="zh-CN" sz="2800" kern="100" dirty="0">
                <a:latin typeface="Times New Roman"/>
                <a:ea typeface="华文细黑"/>
                <a:cs typeface="Courier New"/>
              </a:rPr>
              <a:t>的大旗，使人的思想开始从神学束缚中解放出来。</a:t>
            </a:r>
            <a:endParaRPr lang="zh-CN" altLang="zh-CN" sz="1050" kern="100" dirty="0">
              <a:effectLst/>
              <a:latin typeface="宋体"/>
              <a:cs typeface="Courier New"/>
            </a:endParaRPr>
          </a:p>
        </p:txBody>
      </p:sp>
      <p:sp>
        <p:nvSpPr>
          <p:cNvPr id="14" name="Rectangle 21">
            <a:hlinkClick r:id="rId2" action="ppaction://hlinksldjump"/>
          </p:cNvPr>
          <p:cNvSpPr>
            <a:spLocks noChangeArrowheads="1"/>
          </p:cNvSpPr>
          <p:nvPr/>
        </p:nvSpPr>
        <p:spPr bwMode="auto">
          <a:xfrm>
            <a:off x="10488358"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3" action="ppaction://hlinksldjump"/>
          </p:cNvPr>
          <p:cNvSpPr>
            <a:spLocks noChangeArrowheads="1"/>
          </p:cNvSpPr>
          <p:nvPr/>
        </p:nvSpPr>
        <p:spPr bwMode="auto">
          <a:xfrm>
            <a:off x="10921070"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4" action="ppaction://hlinksldjump"/>
          </p:cNvPr>
          <p:cNvSpPr>
            <a:spLocks noChangeArrowheads="1"/>
          </p:cNvSpPr>
          <p:nvPr/>
        </p:nvSpPr>
        <p:spPr bwMode="auto">
          <a:xfrm>
            <a:off x="11351542" y="45418"/>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1" name="Rectangle 21">
            <a:hlinkClick r:id="rId5" action="ppaction://hlinksldjump"/>
          </p:cNvPr>
          <p:cNvSpPr>
            <a:spLocks noChangeArrowheads="1"/>
          </p:cNvSpPr>
          <p:nvPr/>
        </p:nvSpPr>
        <p:spPr bwMode="auto">
          <a:xfrm>
            <a:off x="10055646" y="45615"/>
            <a:ext cx="360288" cy="57586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121898" tIns="60948" rIns="121898" bIns="60948" anchor="ctr"/>
          <a:lstStyle/>
          <a:p>
            <a:pPr algn="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2" name="矩形 11"/>
          <p:cNvSpPr/>
          <p:nvPr/>
        </p:nvSpPr>
        <p:spPr>
          <a:xfrm>
            <a:off x="0" y="6663993"/>
            <a:ext cx="12194933" cy="194007"/>
          </a:xfrm>
          <a:prstGeom prst="rect">
            <a:avLst/>
          </a:prstGeom>
          <a:solidFill>
            <a:schemeClr val="accent3">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3" name="圆角矩形 12">
            <a:hlinkClick r:id="rId6" action="ppaction://hlinksldjump"/>
          </p:cNvPr>
          <p:cNvSpPr/>
          <p:nvPr/>
        </p:nvSpPr>
        <p:spPr>
          <a:xfrm>
            <a:off x="11407688" y="6655296"/>
            <a:ext cx="792000"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CC"/>
                </a:solidFill>
                <a:latin typeface="黑体" pitchFamily="49" charset="-122"/>
                <a:ea typeface="黑体" pitchFamily="49" charset="-122"/>
              </a:rPr>
              <a:t>返回</a:t>
            </a:r>
            <a:endParaRPr lang="zh-CN" altLang="en-US" sz="1400" dirty="0">
              <a:solidFill>
                <a:srgbClr val="0000CC"/>
              </a:solidFill>
              <a:latin typeface="黑体" pitchFamily="49" charset="-122"/>
              <a:ea typeface="黑体" pitchFamily="49" charset="-122"/>
            </a:endParaRPr>
          </a:p>
        </p:txBody>
      </p:sp>
      <p:sp>
        <p:nvSpPr>
          <p:cNvPr id="17" name="圆角矩形 16">
            <a:hlinkClick r:id="" action="ppaction://noaction"/>
          </p:cNvPr>
          <p:cNvSpPr/>
          <p:nvPr/>
        </p:nvSpPr>
        <p:spPr>
          <a:xfrm>
            <a:off x="10343678" y="6663993"/>
            <a:ext cx="792000" cy="194899"/>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Tree>
    <p:extLst>
      <p:ext uri="{BB962C8B-B14F-4D97-AF65-F5344CB8AC3E}">
        <p14:creationId xmlns:p14="http://schemas.microsoft.com/office/powerpoint/2010/main" xmlns="" val="196926352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4">
                                            <p:txEl>
                                              <p:pRg st="0" end="0"/>
                                            </p:txEl>
                                          </p:spTgt>
                                        </p:tgtEl>
                                      </p:cBhvr>
                                    </p:animEffect>
                                    <p:set>
                                      <p:cBhvr>
                                        <p:cTn id="17" dur="1" fill="hold">
                                          <p:stCondLst>
                                            <p:cond delay="499"/>
                                          </p:stCondLst>
                                        </p:cTn>
                                        <p:tgtEl>
                                          <p:spTgt spid="4">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4">
                                            <p:txEl>
                                              <p:pRg st="1" end="1"/>
                                            </p:txEl>
                                          </p:spTgt>
                                        </p:tgtEl>
                                      </p:cBhvr>
                                    </p:animEffect>
                                    <p:set>
                                      <p:cBhvr>
                                        <p:cTn id="20" dur="1" fill="hold">
                                          <p:stCondLst>
                                            <p:cond delay="499"/>
                                          </p:stCondLst>
                                        </p:cTn>
                                        <p:tgtEl>
                                          <p:spTgt spid="4">
                                            <p:txEl>
                                              <p:pRg st="1" end="1"/>
                                            </p:txEl>
                                          </p:spTgt>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4" grpId="0" build="allAtOnce"/>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2214</TotalTime>
  <Words>3903</Words>
  <Application>Microsoft Office PowerPoint</Application>
  <PresentationFormat>自定义</PresentationFormat>
  <Paragraphs>446</Paragraphs>
  <Slides>60</Slides>
  <Notes>0</Notes>
  <HiddenSlides>14</HiddenSlides>
  <MMClips>0</MMClips>
  <ScaleCrop>false</ScaleCrop>
  <HeadingPairs>
    <vt:vector size="4" baseType="variant">
      <vt:variant>
        <vt:lpstr>主题</vt:lpstr>
      </vt:variant>
      <vt:variant>
        <vt:i4>1</vt:i4>
      </vt:variant>
      <vt:variant>
        <vt:lpstr>幻灯片标题</vt:lpstr>
      </vt:variant>
      <vt:variant>
        <vt:i4>60</vt:i4>
      </vt:variant>
    </vt:vector>
  </HeadingPairs>
  <TitlesOfParts>
    <vt:vector size="6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lpstr>幻灯片 40</vt:lpstr>
      <vt:lpstr>幻灯片 41</vt:lpstr>
      <vt:lpstr>幻灯片 42</vt:lpstr>
      <vt:lpstr>幻灯片 43</vt:lpstr>
      <vt:lpstr>幻灯片 44</vt:lpstr>
      <vt:lpstr>幻灯片 45</vt:lpstr>
      <vt:lpstr>幻灯片 46</vt:lpstr>
      <vt:lpstr>幻灯片 47</vt:lpstr>
      <vt:lpstr>幻灯片 48</vt:lpstr>
      <vt:lpstr>幻灯片 49</vt:lpstr>
      <vt:lpstr>幻灯片 50</vt:lpstr>
      <vt:lpstr>幻灯片 51</vt:lpstr>
      <vt:lpstr>幻灯片 52</vt:lpstr>
      <vt:lpstr>幻灯片 53</vt:lpstr>
      <vt:lpstr>幻灯片 54</vt:lpstr>
      <vt:lpstr>幻灯片 55</vt:lpstr>
      <vt:lpstr>幻灯片 56</vt:lpstr>
      <vt:lpstr>幻灯片 57</vt:lpstr>
      <vt:lpstr>幻灯片 58</vt:lpstr>
      <vt:lpstr>幻灯片 59</vt:lpstr>
      <vt:lpstr>幻灯片 60</vt:lpstr>
    </vt:vector>
  </TitlesOfParts>
  <Company>china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649</cp:revision>
  <dcterms:created xsi:type="dcterms:W3CDTF">2015-03-06T01:52:29Z</dcterms:created>
  <dcterms:modified xsi:type="dcterms:W3CDTF">2017-01-11T15:16:19Z</dcterms:modified>
</cp:coreProperties>
</file>