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720" r:id="rId2"/>
    <p:sldId id="256" r:id="rId3"/>
    <p:sldId id="614" r:id="rId4"/>
    <p:sldId id="687" r:id="rId5"/>
    <p:sldId id="701" r:id="rId6"/>
    <p:sldId id="702" r:id="rId7"/>
    <p:sldId id="716" r:id="rId8"/>
    <p:sldId id="717" r:id="rId9"/>
    <p:sldId id="718" r:id="rId10"/>
    <p:sldId id="719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4">
          <p15:clr>
            <a:srgbClr val="A4A3A4"/>
          </p15:clr>
        </p15:guide>
        <p15:guide id="2" pos="39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06">
          <p15:clr>
            <a:srgbClr val="A4A3A4"/>
          </p15:clr>
        </p15:guide>
        <p15:guide id="2" pos="219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3333FF"/>
    <a:srgbClr val="0000FF"/>
    <a:srgbClr val="F8E192"/>
    <a:srgbClr val="ED7D31"/>
    <a:srgbClr val="FA7857"/>
    <a:srgbClr val="F0BBA8"/>
    <a:srgbClr val="C5C5C5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6" autoAdjust="0"/>
    <p:restoredTop sz="94714" autoAdjust="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404"/>
        <p:guide pos="3903"/>
      </p:guideLst>
    </p:cSldViewPr>
  </p:slideViewPr>
  <p:outlineViewPr>
    <p:cViewPr>
      <p:scale>
        <a:sx n="33" d="100"/>
        <a:sy n="33" d="100"/>
      </p:scale>
      <p:origin x="0" y="167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856" y="-108"/>
      </p:cViewPr>
      <p:guideLst>
        <p:guide orient="horz" pos="3206"/>
        <p:guide pos="219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3FA5A-66A3-4316-878E-E77A88EE2E73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8CAC-6640-417F-821E-54E16AA235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2641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902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0"/>
            <a:ext cx="28448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43" y="1122565"/>
            <a:ext cx="9144249" cy="238802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43" y="3602687"/>
            <a:ext cx="9144249" cy="165606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835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2235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24" y="6357494"/>
            <a:ext cx="2743275" cy="365190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711" y="6357494"/>
            <a:ext cx="4114913" cy="36519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836" y="6357494"/>
            <a:ext cx="2743275" cy="365190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9376" y="164629"/>
            <a:ext cx="216024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A7CF6086-0F62-4272-8630-547F7464E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4515" y="1386509"/>
            <a:ext cx="7036699" cy="263876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CFC9DB3-266F-4333-ACFA-40544D068235}"/>
              </a:ext>
            </a:extLst>
          </p:cNvPr>
          <p:cNvSpPr txBox="1"/>
          <p:nvPr/>
        </p:nvSpPr>
        <p:spPr>
          <a:xfrm>
            <a:off x="1018761" y="4025271"/>
            <a:ext cx="10375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中小学全学科资料    微信扫码关注：名师辅导网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语文、数学、英语、物理、化学、地理、生物、历史、政治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科学、美术、音乐、体育与健康、道德与法治、信息技术</a:t>
            </a:r>
          </a:p>
        </p:txBody>
      </p:sp>
    </p:spTree>
    <p:extLst>
      <p:ext uri="{BB962C8B-B14F-4D97-AF65-F5344CB8AC3E}">
        <p14:creationId xmlns:p14="http://schemas.microsoft.com/office/powerpoint/2010/main" val="3912378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2590" y="1901190"/>
            <a:ext cx="630682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第一单元  </a:t>
            </a:r>
            <a:r>
              <a:rPr lang="zh-CN" altLang="en-US" sz="4800" b="1" dirty="0" smtClean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小小工程师</a:t>
            </a:r>
            <a:endParaRPr lang="en-US" altLang="zh-CN" sz="4800" b="1" dirty="0">
              <a:solidFill>
                <a:srgbClr val="ED7D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ctr"/>
            <a:endParaRPr lang="en-US" altLang="zh-CN" sz="4800" b="1" dirty="0">
              <a:solidFill>
                <a:srgbClr val="ED7D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06115" y="3305175"/>
            <a:ext cx="57797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单元整理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820" y="764540"/>
            <a:ext cx="3714750" cy="5305425"/>
          </a:xfrm>
          <a:prstGeom prst="rect">
            <a:avLst/>
          </a:prstGeom>
        </p:spPr>
      </p:pic>
      <p:sp>
        <p:nvSpPr>
          <p:cNvPr id="2" name="左大括号 1"/>
          <p:cNvSpPr/>
          <p:nvPr/>
        </p:nvSpPr>
        <p:spPr>
          <a:xfrm rot="10800000">
            <a:off x="5445125" y="1988820"/>
            <a:ext cx="635635" cy="86423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237605" y="2132965"/>
            <a:ext cx="30429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7030A0"/>
                </a:solidFill>
                <a:latin typeface="幼圆" panose="02010509060101010101" charset="-122"/>
                <a:ea typeface="幼圆" panose="02010509060101010101" charset="-122"/>
              </a:rPr>
              <a:t>对现有工程的了解</a:t>
            </a:r>
          </a:p>
        </p:txBody>
      </p:sp>
      <p:sp>
        <p:nvSpPr>
          <p:cNvPr id="5" name="左大括号 4"/>
          <p:cNvSpPr/>
          <p:nvPr/>
        </p:nvSpPr>
        <p:spPr>
          <a:xfrm rot="10800000">
            <a:off x="5445760" y="3284855"/>
            <a:ext cx="635635" cy="249301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236970" y="4301490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7030A0"/>
                </a:solidFill>
                <a:latin typeface="幼圆" panose="02010509060101010101" charset="-122"/>
                <a:ea typeface="幼圆" panose="02010509060101010101" charset="-122"/>
              </a:rPr>
              <a:t>亲历工程实践</a:t>
            </a:r>
          </a:p>
        </p:txBody>
      </p:sp>
      <p:sp>
        <p:nvSpPr>
          <p:cNvPr id="7" name="矩形 6"/>
          <p:cNvSpPr/>
          <p:nvPr/>
        </p:nvSpPr>
        <p:spPr>
          <a:xfrm>
            <a:off x="2493010" y="3716655"/>
            <a:ext cx="720090" cy="43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493010" y="4316095"/>
            <a:ext cx="720090" cy="43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476500" y="4919980"/>
            <a:ext cx="720090" cy="43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476500" y="5565775"/>
            <a:ext cx="720090" cy="43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4" grpId="0"/>
      <p:bldP spid="4" grpId="1"/>
      <p:bldP spid="5" grpId="0" bldLvl="0" animBg="1"/>
      <p:bldP spid="5" grpId="1" animBg="1"/>
      <p:bldP spid="6" grpId="0"/>
      <p:bldP spid="7" grpId="0" bldLvl="0" animBg="1"/>
      <p:bldP spid="7" grpId="1" animBg="1"/>
      <p:bldP spid="8" grpId="0" bldLvl="0" animBg="1"/>
      <p:bldP spid="9" grpId="0" bldLvl="0" animBg="1"/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75460" y="1485265"/>
            <a:ext cx="635635" cy="396049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1.</a:t>
            </a:r>
            <a:r>
              <a:rPr lang="zh-CN" altLang="en-US" sz="2400" b="1"/>
              <a:t>了解我们的住房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95550" y="126873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基本结构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567940" y="335661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必需系统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639695" y="515683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建造过程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414520" y="1061085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✷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</a:rPr>
              <a:t>按功能分类：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414520" y="1637030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✷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</a:rPr>
              <a:t>按高度分类：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98010" y="2264410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✷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</a:rPr>
              <a:t>按楼体分类：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588125" y="1066800"/>
            <a:ext cx="39839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卧室、客厅、厨房、卫生间、阳台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604000" y="1729105"/>
            <a:ext cx="32981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低层、多层、小高层、高层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604635" y="2299335"/>
            <a:ext cx="42125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砖木结构、砖混结构、钢混框架结构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427855" y="486410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✷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</a:rPr>
              <a:t>按设施分类：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587490" y="542925"/>
            <a:ext cx="37553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门、窗、柱子、横梁、墙、楼板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19" name="左大括号 18"/>
          <p:cNvSpPr/>
          <p:nvPr/>
        </p:nvSpPr>
        <p:spPr>
          <a:xfrm>
            <a:off x="3839845" y="679450"/>
            <a:ext cx="635635" cy="185039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279900" y="3355975"/>
            <a:ext cx="134556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供水系统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807710" y="3355975"/>
            <a:ext cx="140144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采光系统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391400" y="3355975"/>
            <a:ext cx="142811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供暖系统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001760" y="3355975"/>
            <a:ext cx="135572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电路系统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279900" y="3950335"/>
            <a:ext cx="136715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排水系统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814060" y="3950335"/>
            <a:ext cx="1380490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通风系统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383780" y="3950335"/>
            <a:ext cx="144208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网络系统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048115" y="3950335"/>
            <a:ext cx="124650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</a:rPr>
              <a:t>……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510530" y="5078095"/>
            <a:ext cx="8953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设计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4305935" y="5078095"/>
            <a:ext cx="8953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选址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806565" y="5078095"/>
            <a:ext cx="8953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建造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102600" y="5078095"/>
            <a:ext cx="8953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验收</a:t>
            </a:r>
            <a:endParaRPr lang="zh-CN" altLang="en-US"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cxnSp>
        <p:nvCxnSpPr>
          <p:cNvPr id="33" name="直接箭头连接符 32"/>
          <p:cNvCxnSpPr>
            <a:stCxn id="30" idx="3"/>
            <a:endCxn id="29" idx="1"/>
          </p:cNvCxnSpPr>
          <p:nvPr/>
        </p:nvCxnSpPr>
        <p:spPr>
          <a:xfrm>
            <a:off x="5201285" y="5339080"/>
            <a:ext cx="309245" cy="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6476365" y="5322570"/>
            <a:ext cx="309245" cy="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7767955" y="5322570"/>
            <a:ext cx="309245" cy="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19" grpId="1" animBg="1"/>
      <p:bldP spid="20" grpId="0" bldLvl="0" animBg="1"/>
      <p:bldP spid="20" grpId="1" animBg="1"/>
      <p:bldP spid="21" grpId="0" bldLvl="0" animBg="1"/>
      <p:bldP spid="21" grpId="1" animBg="1"/>
      <p:bldP spid="22" grpId="0" bldLvl="0" animBg="1"/>
      <p:bldP spid="22" grpId="1" animBg="1"/>
      <p:bldP spid="23" grpId="0" bldLvl="0" animBg="1"/>
      <p:bldP spid="23" grpId="1" animBg="1"/>
      <p:bldP spid="24" grpId="0" bldLvl="0" animBg="1"/>
      <p:bldP spid="24" grpId="1" animBg="1"/>
      <p:bldP spid="25" grpId="0" bldLvl="0" animBg="1"/>
      <p:bldP spid="25" grpId="1" animBg="1"/>
      <p:bldP spid="26" grpId="0" bldLvl="0" animBg="1"/>
      <p:bldP spid="26" grpId="1" animBg="1"/>
      <p:bldP spid="28" grpId="0" bldLvl="0" animBg="1"/>
      <p:bldP spid="28" grpId="1" animBg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810" y="1196340"/>
            <a:ext cx="4711065" cy="3278505"/>
          </a:xfrm>
          <a:prstGeom prst="rect">
            <a:avLst/>
          </a:prstGeom>
        </p:spPr>
      </p:pic>
      <p:sp>
        <p:nvSpPr>
          <p:cNvPr id="2" name="左大括号 1"/>
          <p:cNvSpPr/>
          <p:nvPr/>
        </p:nvSpPr>
        <p:spPr>
          <a:xfrm>
            <a:off x="1775460" y="1485265"/>
            <a:ext cx="635635" cy="396049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2.</a:t>
            </a:r>
            <a:r>
              <a:rPr lang="zh-CN" altLang="en-US" sz="2400" b="1"/>
              <a:t>认识工程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95550" y="1268730"/>
            <a:ext cx="29375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工程建设过程的步骤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811520" y="4796790"/>
            <a:ext cx="54387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base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科学技术进步支持工程的实施，</a:t>
            </a:r>
          </a:p>
          <a:p>
            <a:pPr algn="l" fontAlgn="base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工程的实施也推动着科学技术不断发展。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7940" y="5229225"/>
            <a:ext cx="32435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工程与科技进步的关系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75460" y="1485265"/>
            <a:ext cx="635635" cy="317309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3.</a:t>
            </a:r>
            <a:r>
              <a:rPr lang="zh-CN" altLang="en-US" sz="2400" b="1"/>
              <a:t>建造塔台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95550" y="1268730"/>
            <a:ext cx="35496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建造塔台需要考虑的因素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575685" y="1729105"/>
            <a:ext cx="788479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要有一定的高度，承重性、抗风性强（教练能站在上面指挥，要考虑安全性）。</a:t>
            </a:r>
          </a:p>
          <a:p>
            <a:pPr algn="l"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移动方便（塔台位置不固定，要经常移动）。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567940" y="443674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制定标书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36390" y="4360545"/>
            <a:ext cx="134556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建塔位置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664200" y="4360545"/>
            <a:ext cx="140144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使用材料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247890" y="4360545"/>
            <a:ext cx="142811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塔的设计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36390" y="4954905"/>
            <a:ext cx="136715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成本预算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70550" y="4954905"/>
            <a:ext cx="1380490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人员分工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240270" y="4954905"/>
            <a:ext cx="1442085" cy="3987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时间分配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4605" y="3860800"/>
            <a:ext cx="2825750" cy="1841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bldLvl="0" animBg="1"/>
      <p:bldP spid="20" grpId="1" animBg="1"/>
      <p:bldP spid="21" grpId="0" bldLvl="0" animBg="1"/>
      <p:bldP spid="21" grpId="1" animBg="1"/>
      <p:bldP spid="22" grpId="0" bldLvl="0" animBg="1"/>
      <p:bldP spid="22" grpId="1" animBg="1"/>
      <p:bldP spid="24" grpId="0" bldLvl="0" animBg="1"/>
      <p:bldP spid="24" grpId="1" animBg="1"/>
      <p:bldP spid="25" grpId="0" bldLvl="0" animBg="1"/>
      <p:bldP spid="25" grpId="1" animBg="1"/>
      <p:bldP spid="26" grpId="0" bldLvl="0" animBg="1"/>
      <p:bldP spid="2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75460" y="1485265"/>
            <a:ext cx="635635" cy="366585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4.</a:t>
            </a:r>
            <a:r>
              <a:rPr lang="zh-CN" altLang="en-US" sz="2400" b="1"/>
              <a:t>设计塔台模型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95550" y="126873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节省材料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95550" y="191897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稳固塔台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505075" y="2711450"/>
            <a:ext cx="32435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保证塔台不产生倾斜角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567305" y="486918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抗风抗震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871720" y="126873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框架结构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871720" y="1918335"/>
            <a:ext cx="41617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上小下大，上轻下重，三角形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951855" y="2567940"/>
            <a:ext cx="54902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</a:rPr>
              <a:t>将塔台拆分成面，计算并标注每个面的长度和宽度。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797550" y="4647565"/>
            <a:ext cx="4618355" cy="398780"/>
          </a:xfrm>
          <a:prstGeom prst="rect">
            <a:avLst/>
          </a:prstGeom>
          <a:noFill/>
          <a:ln w="2540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</a:rPr>
              <a:t>耐震：加大底部面积或加重底座重量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797550" y="5222875"/>
            <a:ext cx="4618355" cy="398780"/>
          </a:xfrm>
          <a:prstGeom prst="rect">
            <a:avLst/>
          </a:prstGeom>
          <a:noFill/>
          <a:ln w="2540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</a:rPr>
              <a:t>制震：塔台底部加入弹簧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774690" y="5799455"/>
            <a:ext cx="4618355" cy="398780"/>
          </a:xfrm>
          <a:prstGeom prst="rect">
            <a:avLst/>
          </a:prstGeom>
          <a:noFill/>
          <a:ln w="2540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</a:rPr>
              <a:t>免震：塔台底部加滚珠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7530" y="551751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/>
              <a:t>抗震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366895" y="390652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/>
              <a:t>抗风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807710" y="3916680"/>
            <a:ext cx="1379220" cy="398780"/>
          </a:xfrm>
          <a:prstGeom prst="rect">
            <a:avLst/>
          </a:prstGeom>
          <a:noFill/>
          <a:ln w="2540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</a:rPr>
              <a:t>镂空设计</a:t>
            </a:r>
          </a:p>
        </p:txBody>
      </p:sp>
      <p:sp>
        <p:nvSpPr>
          <p:cNvPr id="17" name="左大括号 16"/>
          <p:cNvSpPr/>
          <p:nvPr/>
        </p:nvSpPr>
        <p:spPr>
          <a:xfrm>
            <a:off x="3933825" y="4293235"/>
            <a:ext cx="433070" cy="152908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/>
          <p:cNvSpPr/>
          <p:nvPr/>
        </p:nvSpPr>
        <p:spPr>
          <a:xfrm>
            <a:off x="5231765" y="4725035"/>
            <a:ext cx="433070" cy="1529080"/>
          </a:xfrm>
          <a:prstGeom prst="leftBrace">
            <a:avLst>
              <a:gd name="adj1" fmla="val 8333"/>
              <a:gd name="adj2" fmla="val 61544"/>
            </a:avLst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0" grpId="0"/>
      <p:bldP spid="11" grpId="0"/>
      <p:bldP spid="12" grpId="0" bldLvl="0" animBg="1"/>
      <p:bldP spid="12" grpId="1" animBg="1"/>
      <p:bldP spid="13" grpId="0" bldLvl="0" animBg="1"/>
      <p:bldP spid="13" grpId="1" animBg="1"/>
      <p:bldP spid="14" grpId="0" bldLvl="0" animBg="1"/>
      <p:bldP spid="14" grpId="1" animBg="1"/>
      <p:bldP spid="15" grpId="0"/>
      <p:bldP spid="15" grpId="1"/>
      <p:bldP spid="19" grpId="0"/>
      <p:bldP spid="19" grpId="1"/>
      <p:bldP spid="16" grpId="0" bldLvl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75460" y="1485265"/>
            <a:ext cx="635635" cy="366585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5.</a:t>
            </a:r>
            <a:r>
              <a:rPr lang="zh-CN" altLang="en-US" sz="2400" b="1"/>
              <a:t>制作塔台模型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95550" y="1268730"/>
            <a:ext cx="50800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制作塔台模型要与设计方案相一致。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95550" y="2277110"/>
            <a:ext cx="72224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塔台的接口处要固定牢固，同时也要考虑节省胶带。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95550" y="3188335"/>
            <a:ext cx="75285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控制好立柱的高度，尽量等高，可以防止塔台的倾斜。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495550" y="4077335"/>
            <a:ext cx="47739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使用三角形结构可以使塔台稳固。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95550" y="4941570"/>
            <a:ext cx="32435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检查接口处是否牢固。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2062480" y="1485265"/>
            <a:ext cx="635635" cy="286639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6.</a:t>
            </a:r>
            <a:r>
              <a:rPr lang="zh-CN" altLang="en-US" sz="2400" b="1"/>
              <a:t>测试塔台模型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39695" y="131254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测试标准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9920" y="1268730"/>
            <a:ext cx="6445885" cy="106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高度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承重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抗风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抗震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成本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✹</a:t>
            </a:r>
            <a:r>
              <a:rPr lang="zh-CN" altLang="en-US" sz="2400" b="1">
                <a:sym typeface="+mn-ea"/>
              </a:rPr>
              <a:t>美观</a:t>
            </a:r>
            <a:r>
              <a:rPr lang="en-US" altLang="zh-CN" sz="2400" b="1">
                <a:sym typeface="+mn-ea"/>
              </a:rPr>
              <a:t>……</a:t>
            </a:r>
            <a:endParaRPr lang="zh-CN" altLang="en-US" sz="2400" b="1">
              <a:sym typeface="+mn-ea"/>
            </a:endParaRPr>
          </a:p>
          <a:p>
            <a:pPr algn="l" fontAlgn="auto">
              <a:lnSpc>
                <a:spcPct val="150000"/>
              </a:lnSpc>
            </a:pP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469390" y="1925955"/>
            <a:ext cx="55435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7.</a:t>
            </a:r>
            <a:r>
              <a:rPr lang="zh-CN" altLang="en-US" sz="2400" b="1"/>
              <a:t>评估改进塔台模型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726940" y="2421255"/>
            <a:ext cx="7151370" cy="4384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高度：调整塔台主体结构的吸管，降低高度。</a:t>
            </a:r>
          </a:p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承重：多制作三角形结构。</a:t>
            </a:r>
            <a:endParaRPr lang="zh-CN" altLang="en-US" sz="2400" b="1">
              <a:solidFill>
                <a:schemeClr val="tx1"/>
              </a:solidFill>
              <a:sym typeface="+mn-ea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抗风：底部加重。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抗震：底部变大、加重。</a:t>
            </a:r>
          </a:p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成本：减少多余的吸管与胶带。</a:t>
            </a:r>
            <a:endParaRPr lang="zh-CN" altLang="en-US" sz="2400" b="1">
              <a:solidFill>
                <a:schemeClr val="tx1"/>
              </a:solidFill>
              <a:sym typeface="+mn-ea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400" b="1">
                <a:sym typeface="+mn-ea"/>
              </a:rPr>
              <a:t>美观：制作过程中随时进行准确测量，避免误差。</a:t>
            </a:r>
          </a:p>
          <a:p>
            <a:pPr algn="l" fontAlgn="auto">
              <a:lnSpc>
                <a:spcPct val="150000"/>
              </a:lnSpc>
            </a:pPr>
            <a:r>
              <a:rPr lang="en-US" altLang="zh-CN" sz="2400" b="1">
                <a:sym typeface="+mn-ea"/>
              </a:rPr>
              <a:t>……</a:t>
            </a:r>
            <a:endParaRPr lang="zh-CN" altLang="en-US" sz="2400" b="1">
              <a:sym typeface="+mn-ea"/>
            </a:endParaRPr>
          </a:p>
          <a:p>
            <a:pPr algn="l" fontAlgn="auto">
              <a:lnSpc>
                <a:spcPct val="150000"/>
              </a:lnSpc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736850" y="407733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明确问题</a:t>
            </a:r>
          </a:p>
        </p:txBody>
      </p:sp>
      <p:sp>
        <p:nvSpPr>
          <p:cNvPr id="13" name="左大括号 12"/>
          <p:cNvSpPr/>
          <p:nvPr/>
        </p:nvSpPr>
        <p:spPr>
          <a:xfrm>
            <a:off x="4079875" y="2853055"/>
            <a:ext cx="635635" cy="286639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1" grpId="0"/>
      <p:bldP spid="11" grpId="1"/>
      <p:bldP spid="13" grpId="0" animBg="1"/>
      <p:bldP spid="1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9CF3E40-71D9-444F-901D-BE0EDB57A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0" y="945319"/>
            <a:ext cx="11428571" cy="486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17481"/>
      </p:ext>
    </p:extLst>
  </p:cSld>
  <p:clrMapOvr>
    <a:masterClrMapping/>
  </p:clrMapOvr>
</p:sld>
</file>

<file path=ppt/theme/theme1.xml><?xml version="1.0" encoding="utf-8"?>
<a:theme xmlns:a="http://schemas.openxmlformats.org/drawingml/2006/main" name="1_1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467</Words>
  <Application>Microsoft Office PowerPoint</Application>
  <PresentationFormat>宽屏</PresentationFormat>
  <Paragraphs>79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黑体</vt:lpstr>
      <vt:lpstr>华文楷体</vt:lpstr>
      <vt:lpstr>宋体</vt:lpstr>
      <vt:lpstr>微软雅黑</vt:lpstr>
      <vt:lpstr>幼圆</vt:lpstr>
      <vt:lpstr>Arial</vt:lpstr>
      <vt:lpstr>Calibri</vt:lpstr>
      <vt:lpstr>1_1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微软公司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jinhu.me</dc:creator>
  <cp:lastModifiedBy>PC</cp:lastModifiedBy>
  <cp:revision>426</cp:revision>
  <dcterms:created xsi:type="dcterms:W3CDTF">2016-03-25T01:23:00Z</dcterms:created>
  <dcterms:modified xsi:type="dcterms:W3CDTF">2022-02-28T13:26:56Z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944414EF106A4B19A79F7F1018C965B2</vt:lpwstr>
  </property>
</Properties>
</file>