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728" r:id="rId2"/>
    <p:sldId id="256" r:id="rId3"/>
    <p:sldId id="614" r:id="rId4"/>
    <p:sldId id="687" r:id="rId5"/>
    <p:sldId id="720" r:id="rId6"/>
    <p:sldId id="721" r:id="rId7"/>
    <p:sldId id="723" r:id="rId8"/>
    <p:sldId id="724" r:id="rId9"/>
    <p:sldId id="725" r:id="rId10"/>
    <p:sldId id="726" r:id="rId11"/>
    <p:sldId id="72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63">
          <p15:clr>
            <a:srgbClr val="A4A3A4"/>
          </p15:clr>
        </p15:guide>
        <p15:guide id="2" pos="39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84">
          <p15:clr>
            <a:srgbClr val="A4A3A4"/>
          </p15:clr>
        </p15:guide>
        <p15:guide id="2" pos="2196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3333FF"/>
    <a:srgbClr val="F8E192"/>
    <a:srgbClr val="ED7D31"/>
    <a:srgbClr val="FA7857"/>
    <a:srgbClr val="F0BBA8"/>
    <a:srgbClr val="C5C5C5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76" autoAdjust="0"/>
    <p:restoredTop sz="94714" autoAdjust="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463"/>
        <p:guide pos="3903"/>
      </p:guideLst>
    </p:cSldViewPr>
  </p:slideViewPr>
  <p:outlineViewPr>
    <p:cViewPr>
      <p:scale>
        <a:sx n="33" d="100"/>
        <a:sy n="33" d="100"/>
      </p:scale>
      <p:origin x="0" y="167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856" y="-108"/>
      </p:cViewPr>
      <p:guideLst>
        <p:guide orient="horz" pos="3284"/>
        <p:guide pos="219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3FA5A-66A3-4316-878E-E77A88EE2E73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8CAC-6640-417F-821E-54E16AA235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4666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36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0"/>
            <a:ext cx="28448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43" y="1122565"/>
            <a:ext cx="9144249" cy="238802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43" y="3602687"/>
            <a:ext cx="9144249" cy="165606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835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2235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24" y="6357494"/>
            <a:ext cx="2743275" cy="365190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2022/2/28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711" y="6357494"/>
            <a:ext cx="4114913" cy="36519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836" y="6357494"/>
            <a:ext cx="2743275" cy="365190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9376" y="164629"/>
            <a:ext cx="216024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A7CF6086-0F62-4272-8630-547F7464E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4515" y="1386509"/>
            <a:ext cx="7036699" cy="263876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CFC9DB3-266F-4333-ACFA-40544D068235}"/>
              </a:ext>
            </a:extLst>
          </p:cNvPr>
          <p:cNvSpPr txBox="1"/>
          <p:nvPr/>
        </p:nvSpPr>
        <p:spPr>
          <a:xfrm>
            <a:off x="1018761" y="4025271"/>
            <a:ext cx="103753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中小学全学科资料    微信扫码关注：名师辅导网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</a:rPr>
              <a:t>语文、数学、英语、物理、化学、地理、生物、历史、政治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</a:rPr>
              <a:t>科学、美术、音乐、体育与健康、道德与法治、信息技术</a:t>
            </a:r>
          </a:p>
        </p:txBody>
      </p:sp>
    </p:spTree>
    <p:extLst>
      <p:ext uri="{BB962C8B-B14F-4D97-AF65-F5344CB8AC3E}">
        <p14:creationId xmlns:p14="http://schemas.microsoft.com/office/powerpoint/2010/main" val="3912378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42590" y="1901190"/>
            <a:ext cx="630682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ED7D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第四单元  </a:t>
            </a:r>
            <a:r>
              <a:rPr lang="zh-CN" altLang="en-US" sz="4800" b="1" dirty="0" smtClean="0">
                <a:solidFill>
                  <a:srgbClr val="ED7D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物质的变化</a:t>
            </a:r>
            <a:endParaRPr lang="en-US" altLang="zh-CN" sz="4800" b="1" dirty="0">
              <a:solidFill>
                <a:srgbClr val="ED7D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ctr"/>
            <a:endParaRPr lang="en-US" altLang="zh-CN" sz="4800" b="1" dirty="0">
              <a:solidFill>
                <a:srgbClr val="ED7D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06115" y="3305175"/>
            <a:ext cx="57797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ED7D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单元整理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360" y="620395"/>
            <a:ext cx="4029075" cy="54483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311900" y="177292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7030A0"/>
                </a:solidFill>
                <a:latin typeface="幼圆" panose="02010509060101010101" charset="-122"/>
                <a:ea typeface="幼圆" panose="02010509060101010101" charset="-122"/>
              </a:rPr>
              <a:t>物质会发生变化</a:t>
            </a:r>
          </a:p>
        </p:txBody>
      </p:sp>
      <p:sp>
        <p:nvSpPr>
          <p:cNvPr id="5" name="左大括号 4"/>
          <p:cNvSpPr/>
          <p:nvPr/>
        </p:nvSpPr>
        <p:spPr>
          <a:xfrm rot="10800000">
            <a:off x="6020435" y="2636520"/>
            <a:ext cx="635635" cy="309118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816090" y="3933190"/>
            <a:ext cx="340042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7030A0"/>
                </a:solidFill>
                <a:latin typeface="幼圆" panose="02010509060101010101" charset="-122"/>
                <a:ea typeface="幼圆" panose="02010509060101010101" charset="-122"/>
              </a:rPr>
              <a:t>物质发生的化学变化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bldLvl="0" animBg="1"/>
      <p:bldP spid="5" grpId="1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03705" y="2242185"/>
            <a:ext cx="635635" cy="237299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1.</a:t>
            </a:r>
            <a:r>
              <a:rPr lang="zh-CN" altLang="en-US" sz="2400" b="1"/>
              <a:t>厨房里的物质变化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567940" y="194246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物质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543810" y="443674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变化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3414395" y="3910965"/>
            <a:ext cx="416560" cy="144653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719830" y="1942465"/>
            <a:ext cx="32435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/>
              <a:t>物体是由</a:t>
            </a:r>
            <a:r>
              <a:rPr lang="zh-CN" altLang="en-US" sz="2400" b="1">
                <a:solidFill>
                  <a:srgbClr val="FF0000"/>
                </a:solidFill>
              </a:rPr>
              <a:t>物质</a:t>
            </a:r>
            <a:r>
              <a:rPr lang="zh-CN" altLang="en-US" sz="2400" b="1"/>
              <a:t>构成的。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60035" y="3717290"/>
            <a:ext cx="46304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只改变了物质的大小、形态等。</a:t>
            </a:r>
            <a:endParaRPr lang="zh-CN" altLang="en-US" sz="2400" b="1"/>
          </a:p>
        </p:txBody>
      </p:sp>
      <p:sp>
        <p:nvSpPr>
          <p:cNvPr id="6" name="文本框 5"/>
          <p:cNvSpPr txBox="1"/>
          <p:nvPr/>
        </p:nvSpPr>
        <p:spPr>
          <a:xfrm>
            <a:off x="5448935" y="5085080"/>
            <a:ext cx="27114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产生了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新的物质。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4105" y="2502535"/>
            <a:ext cx="1323975" cy="185356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2125" y="4509135"/>
            <a:ext cx="1877695" cy="165989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936365" y="371729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00FF"/>
                </a:solidFill>
              </a:rPr>
              <a:t>物理变化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3936365" y="508508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00FF"/>
                </a:solidFill>
              </a:rPr>
              <a:t>化学变化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3" grpId="0" animBg="1"/>
      <p:bldP spid="4" grpId="0"/>
      <p:bldP spid="5" grpId="0"/>
      <p:bldP spid="6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03705" y="2242185"/>
            <a:ext cx="635635" cy="237299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942465"/>
            <a:ext cx="55435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2.</a:t>
            </a:r>
            <a:r>
              <a:rPr lang="zh-CN" altLang="en-US" sz="2400" b="1"/>
              <a:t>产生气体的变化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567940" y="1942465"/>
            <a:ext cx="60966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小苏打</a:t>
            </a:r>
            <a:r>
              <a:rPr lang="en-US" altLang="zh-CN" sz="2400" b="1">
                <a:solidFill>
                  <a:srgbClr val="7030A0"/>
                </a:solidFill>
              </a:rPr>
              <a:t>   +   </a:t>
            </a:r>
            <a:r>
              <a:rPr lang="zh-CN" altLang="en-US" sz="2400" b="1">
                <a:solidFill>
                  <a:srgbClr val="7030A0"/>
                </a:solidFill>
              </a:rPr>
              <a:t>白醋</a:t>
            </a:r>
            <a:r>
              <a:rPr lang="en-US" altLang="zh-CN" sz="2400" b="1">
                <a:solidFill>
                  <a:srgbClr val="7030A0"/>
                </a:solidFill>
              </a:rPr>
              <a:t>     →    </a:t>
            </a:r>
            <a:r>
              <a:rPr lang="zh-CN" altLang="en-US" sz="2400" b="1">
                <a:solidFill>
                  <a:srgbClr val="7030A0"/>
                </a:solidFill>
              </a:rPr>
              <a:t>二氧化碳</a:t>
            </a:r>
            <a:r>
              <a:rPr lang="en-US" altLang="zh-CN" sz="2400" b="1">
                <a:solidFill>
                  <a:srgbClr val="7030A0"/>
                </a:solidFill>
              </a:rPr>
              <a:t>    +     </a:t>
            </a:r>
            <a:r>
              <a:rPr lang="zh-CN" altLang="en-US" sz="2400" b="1">
                <a:solidFill>
                  <a:srgbClr val="7030A0"/>
                </a:solidFill>
              </a:rPr>
              <a:t>醋酸钠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203700" y="4364990"/>
            <a:ext cx="569214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无色无味透明、不支持燃烧、比空气重。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67940" y="436499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二氧化碳</a:t>
            </a:r>
          </a:p>
        </p:txBody>
      </p:sp>
      <p:sp>
        <p:nvSpPr>
          <p:cNvPr id="12" name="椭圆 11"/>
          <p:cNvSpPr/>
          <p:nvPr/>
        </p:nvSpPr>
        <p:spPr>
          <a:xfrm>
            <a:off x="5591810" y="2420620"/>
            <a:ext cx="1524635" cy="150558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 animBg="1"/>
      <p:bldP spid="9" grpId="2" animBg="1"/>
      <p:bldP spid="11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416685" y="1281430"/>
            <a:ext cx="635635" cy="346456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3615" y="1340485"/>
            <a:ext cx="55435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3.</a:t>
            </a:r>
            <a:r>
              <a:rPr lang="zh-CN" altLang="en-US" sz="2400" b="1"/>
              <a:t>发现变化中的新物质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52320" y="105283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蜡烛燃烧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041525" y="4436745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加热白砂糖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648075" y="1052830"/>
            <a:ext cx="50800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/>
              <a:t>发光发热，产生炭黑、水等新物质。</a:t>
            </a:r>
          </a:p>
        </p:txBody>
      </p:sp>
      <p:sp>
        <p:nvSpPr>
          <p:cNvPr id="11" name="左大括号 10"/>
          <p:cNvSpPr/>
          <p:nvPr/>
        </p:nvSpPr>
        <p:spPr>
          <a:xfrm>
            <a:off x="3841115" y="3910965"/>
            <a:ext cx="635635" cy="144653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951855" y="3717290"/>
            <a:ext cx="2926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熔化成液态的白糖。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960745" y="5085080"/>
            <a:ext cx="2794635" cy="902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产生了黑色固体物质和特殊的气味。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7470" y="3246120"/>
            <a:ext cx="2257425" cy="11906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115" y="4805045"/>
            <a:ext cx="1990725" cy="139065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9920" y="1700530"/>
            <a:ext cx="2772410" cy="136461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438650" y="371729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00FF"/>
                </a:solidFill>
              </a:rPr>
              <a:t>物理变化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4438650" y="508508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00FF"/>
                </a:solidFill>
              </a:rPr>
              <a:t>化学变化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4" grpId="0"/>
      <p:bldP spid="11" grpId="0" animBg="1"/>
      <p:bldP spid="12" grpId="0"/>
      <p:bldP spid="13" grpId="0"/>
      <p:bldP spid="9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34820" y="1916430"/>
            <a:ext cx="635635" cy="332168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2980" y="1720850"/>
            <a:ext cx="55435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4.</a:t>
            </a:r>
            <a:r>
              <a:rPr lang="zh-CN" altLang="en-US" sz="2400" b="1"/>
              <a:t>变化中伴随的现象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39695" y="17208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发光发热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367530" y="1720850"/>
            <a:ext cx="140716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蜡烛燃烧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639695" y="390461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产生气体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39695" y="285305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改变颜色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39695" y="501332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产生沉淀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3610" y="1340485"/>
            <a:ext cx="1288415" cy="121031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4230" y="3789045"/>
            <a:ext cx="891540" cy="8699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8220" y="2636520"/>
            <a:ext cx="1178560" cy="97917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6095" y="4796790"/>
            <a:ext cx="1034415" cy="109220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359275" y="2853055"/>
            <a:ext cx="140716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加热白糖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358640" y="3860800"/>
            <a:ext cx="263144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小苏打和白醋混合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8115" y="1727200"/>
            <a:ext cx="1024890" cy="285559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752080" y="2896235"/>
            <a:ext cx="140716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铁钉生锈</a:t>
            </a:r>
          </a:p>
        </p:txBody>
      </p:sp>
      <p:sp>
        <p:nvSpPr>
          <p:cNvPr id="19" name="椭圆形标注 18"/>
          <p:cNvSpPr/>
          <p:nvPr/>
        </p:nvSpPr>
        <p:spPr>
          <a:xfrm>
            <a:off x="10128250" y="2276475"/>
            <a:ext cx="1080135" cy="575945"/>
          </a:xfrm>
          <a:prstGeom prst="wedgeEllipseCallout">
            <a:avLst>
              <a:gd name="adj1" fmla="val -75979"/>
              <a:gd name="adj2" fmla="val 4085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tx1"/>
                </a:solidFill>
              </a:rPr>
              <a:t>空气</a:t>
            </a:r>
          </a:p>
        </p:txBody>
      </p:sp>
      <p:sp>
        <p:nvSpPr>
          <p:cNvPr id="20" name="椭圆形标注 19"/>
          <p:cNvSpPr/>
          <p:nvPr/>
        </p:nvSpPr>
        <p:spPr>
          <a:xfrm>
            <a:off x="10073005" y="3429000"/>
            <a:ext cx="1080135" cy="575945"/>
          </a:xfrm>
          <a:prstGeom prst="wedgeEllipseCallout">
            <a:avLst>
              <a:gd name="adj1" fmla="val -75979"/>
              <a:gd name="adj2" fmla="val 4085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tx1"/>
                </a:solidFill>
              </a:rPr>
              <a:t>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 animBg="1"/>
      <p:bldP spid="9" grpId="1" animBg="1"/>
      <p:bldP spid="11" grpId="0"/>
      <p:bldP spid="11" grpId="1"/>
      <p:bldP spid="3" grpId="0"/>
      <p:bldP spid="3" grpId="1"/>
      <p:bldP spid="4" grpId="0"/>
      <p:bldP spid="4" grpId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34820" y="1916430"/>
            <a:ext cx="635635" cy="332168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2980" y="1505585"/>
            <a:ext cx="55435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5.</a:t>
            </a:r>
            <a:r>
              <a:rPr lang="zh-CN" altLang="en-US" sz="2400" b="1"/>
              <a:t>地球家园的化学变化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39695" y="1720850"/>
            <a:ext cx="4889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煤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46780" y="1720850"/>
            <a:ext cx="7187565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 fontAlgn="auto">
              <a:lnSpc>
                <a:spcPct val="100000"/>
              </a:lnSpc>
              <a:buClrTx/>
              <a:buSzTx/>
              <a:buFontTx/>
            </a:pPr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  <a:sym typeface="+mn-ea"/>
              </a:rPr>
              <a:t>远古植物在地底高温高压的环境下，慢慢变成了煤。</a:t>
            </a:r>
            <a:endParaRPr lang="zh-CN" altLang="en-US" sz="2400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39695" y="390461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石油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39695" y="285305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氧气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791585" y="2872105"/>
            <a:ext cx="324358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来自于植物的光合作用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91585" y="3904615"/>
            <a:ext cx="599821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利用石油可以生产很多重要的生产生活材料</a:t>
            </a:r>
          </a:p>
        </p:txBody>
      </p:sp>
      <p:sp>
        <p:nvSpPr>
          <p:cNvPr id="19" name="椭圆形标注 18"/>
          <p:cNvSpPr/>
          <p:nvPr/>
        </p:nvSpPr>
        <p:spPr>
          <a:xfrm>
            <a:off x="9480550" y="2493010"/>
            <a:ext cx="1732915" cy="575945"/>
          </a:xfrm>
          <a:prstGeom prst="wedgeEllipseCallout">
            <a:avLst>
              <a:gd name="adj1" fmla="val -14052"/>
              <a:gd name="adj2" fmla="val -10049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bg2">
                    <a:lumMod val="50000"/>
                  </a:schemeClr>
                </a:solidFill>
              </a:rPr>
              <a:t>亿万年前的太阳能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639695" y="4956175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其它方面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267200" y="4963795"/>
            <a:ext cx="490093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金属冶炼、药品合成、农业化肥</a:t>
            </a:r>
            <a:r>
              <a:rPr lang="en-US" altLang="zh-CN" sz="2400" b="1">
                <a:solidFill>
                  <a:schemeClr val="bg2">
                    <a:lumMod val="50000"/>
                  </a:schemeClr>
                </a:solidFill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 animBg="1"/>
      <p:bldP spid="9" grpId="1" animBg="1"/>
      <p:bldP spid="11" grpId="0"/>
      <p:bldP spid="11" grpId="1"/>
      <p:bldP spid="3" grpId="0"/>
      <p:bldP spid="3" grpId="1"/>
      <p:bldP spid="15" grpId="0" animBg="1"/>
      <p:bldP spid="15" grpId="1" animBg="1"/>
      <p:bldP spid="16" grpId="0" animBg="1"/>
      <p:bldP spid="16" grpId="1" animBg="1"/>
      <p:bldP spid="19" grpId="0" animBg="1"/>
      <p:bldP spid="19" grpId="1" animBg="1"/>
      <p:bldP spid="12" grpId="0"/>
      <p:bldP spid="12" grpId="1"/>
      <p:bldP spid="21" grpId="0" animBg="1"/>
      <p:bldP spid="2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734820" y="1916430"/>
            <a:ext cx="635635" cy="3321685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82980" y="1505585"/>
            <a:ext cx="55435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6.</a:t>
            </a:r>
            <a:r>
              <a:rPr lang="zh-CN" altLang="en-US" sz="2400" b="1"/>
              <a:t>生命体中的化学变化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39695" y="1720850"/>
            <a:ext cx="17132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身体的变化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639695" y="4963795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情绪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95775" y="1720850"/>
            <a:ext cx="32435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来自食物的能量和营养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29940" y="2336165"/>
            <a:ext cx="6883400" cy="119888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2">
                    <a:lumMod val="50000"/>
                  </a:schemeClr>
                </a:solidFill>
              </a:rPr>
              <a:t>         </a:t>
            </a:r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食物能够为人体提供能量和营养，食物被人体消化吸收的过程是缓慢的，这个过程发生了化学变化。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03955" y="4963795"/>
            <a:ext cx="4773930" cy="46037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2">
                    <a:lumMod val="50000"/>
                  </a:schemeClr>
                </a:solidFill>
              </a:rPr>
              <a:t>情绪的产生也与化学变化有关系。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3" grpId="0"/>
      <p:bldP spid="3" grpId="1"/>
      <p:bldP spid="15" grpId="0" animBg="1"/>
      <p:bldP spid="15" grpId="1" animBg="1"/>
      <p:bldP spid="21" grpId="0" animBg="1"/>
      <p:bldP spid="2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919605" y="1916430"/>
            <a:ext cx="635635" cy="2143760"/>
          </a:xfrm>
          <a:prstGeom prst="lef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99515" y="1557020"/>
            <a:ext cx="55435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7.</a:t>
            </a:r>
            <a:r>
              <a:rPr lang="zh-CN" altLang="en-US" sz="2400" b="1"/>
              <a:t>美丽的化学变化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39695" y="1720850"/>
            <a:ext cx="57111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紫甘蓝与白醋的反应是化学变化。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639695" y="2395220"/>
            <a:ext cx="44678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化学变化让我们的生活更美好。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2370" y="3068955"/>
            <a:ext cx="4629150" cy="39878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b="1">
                <a:solidFill>
                  <a:schemeClr val="bg2">
                    <a:lumMod val="50000"/>
                  </a:schemeClr>
                </a:solidFill>
              </a:rPr>
              <a:t>创造色彩、生产药物、制造矿泉水瓶</a:t>
            </a:r>
            <a:r>
              <a:rPr lang="en-US" altLang="zh-CN" sz="2000" b="1">
                <a:solidFill>
                  <a:schemeClr val="bg2">
                    <a:lumMod val="50000"/>
                  </a:schemeClr>
                </a:solidFill>
              </a:rPr>
              <a:t>……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39695" y="3789680"/>
            <a:ext cx="23253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</a:rPr>
              <a:t>关注我们的环境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22370" y="4537075"/>
            <a:ext cx="6819900" cy="39878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000" b="1">
                <a:solidFill>
                  <a:schemeClr val="bg2">
                    <a:lumMod val="50000"/>
                  </a:schemeClr>
                </a:solidFill>
              </a:rPr>
              <a:t>矿泉水瓶等塑料制品会造成白色污染，要学会回收再利用。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2370" y="5229225"/>
            <a:ext cx="6820535" cy="82994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000" b="1">
                <a:solidFill>
                  <a:schemeClr val="bg2">
                    <a:lumMod val="50000"/>
                  </a:schemeClr>
                </a:solidFill>
              </a:rPr>
              <a:t>煤、石油、天然气的燃烧会释放大量二氧化碳，二氧化碳会造成温室效应、海水酸化。需要开发新能源。</a:t>
            </a:r>
            <a:endParaRPr lang="en-US" altLang="zh-CN" sz="2000" b="1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21" grpId="0" bldLvl="0" animBg="1"/>
      <p:bldP spid="21" grpId="1" animBg="1"/>
      <p:bldP spid="5" grpId="0"/>
      <p:bldP spid="5" grpId="1"/>
      <p:bldP spid="6" grpId="0" bldLvl="0" animBg="1"/>
      <p:bldP spid="6" grpId="1" animBg="1"/>
      <p:bldP spid="9" grpId="0" bldLvl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9CF3E40-71D9-444F-901D-BE0EDB57A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00" y="945319"/>
            <a:ext cx="11428571" cy="486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17481"/>
      </p:ext>
    </p:extLst>
  </p:cSld>
  <p:clrMapOvr>
    <a:masterClrMapping/>
  </p:clrMapOvr>
</p:sld>
</file>

<file path=ppt/theme/theme1.xml><?xml version="1.0" encoding="utf-8"?>
<a:theme xmlns:a="http://schemas.openxmlformats.org/drawingml/2006/main" name="1_1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368</Words>
  <Application>Microsoft Office PowerPoint</Application>
  <PresentationFormat>宽屏</PresentationFormat>
  <Paragraphs>61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黑体</vt:lpstr>
      <vt:lpstr>宋体</vt:lpstr>
      <vt:lpstr>微软雅黑</vt:lpstr>
      <vt:lpstr>幼圆</vt:lpstr>
      <vt:lpstr>Arial</vt:lpstr>
      <vt:lpstr>Calibri</vt:lpstr>
      <vt:lpstr>1_1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微软公司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jinhu.me</dc:creator>
  <cp:lastModifiedBy>PC</cp:lastModifiedBy>
  <cp:revision>435</cp:revision>
  <dcterms:created xsi:type="dcterms:W3CDTF">2016-03-25T01:23:00Z</dcterms:created>
  <dcterms:modified xsi:type="dcterms:W3CDTF">2022-02-28T13:27:12Z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944414EF106A4B19A79F7F1018C965B2</vt:lpwstr>
  </property>
</Properties>
</file>